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717" r:id="rId2"/>
  </p:sldMasterIdLst>
  <p:notesMasterIdLst>
    <p:notesMasterId r:id="rId19"/>
  </p:notesMasterIdLst>
  <p:sldIdLst>
    <p:sldId id="272" r:id="rId3"/>
    <p:sldId id="274" r:id="rId4"/>
    <p:sldId id="275" r:id="rId5"/>
    <p:sldId id="276" r:id="rId6"/>
    <p:sldId id="264" r:id="rId7"/>
    <p:sldId id="266" r:id="rId8"/>
    <p:sldId id="277" r:id="rId9"/>
    <p:sldId id="279" r:id="rId10"/>
    <p:sldId id="280" r:id="rId11"/>
    <p:sldId id="268" r:id="rId12"/>
    <p:sldId id="283" r:id="rId13"/>
    <p:sldId id="282" r:id="rId14"/>
    <p:sldId id="284" r:id="rId15"/>
    <p:sldId id="285" r:id="rId16"/>
    <p:sldId id="281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74734-5055-C048-9386-4BB7D27FAB66}" type="datetimeFigureOut">
              <a:rPr lang="en-US" smtClean="0"/>
              <a:t>9/14/17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C22D5-4B17-994F-84E3-8402D2C9F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58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0D2DA-4D0F-D64B-A7D1-675E8E168A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7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0D2DA-4D0F-D64B-A7D1-675E8E168A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9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ECD19FB2-3AAB-4D03-B13A-2960828C78E3}" type="datetimeFigureOut">
              <a:rPr lang="en-US" smtClean="0"/>
              <a:t>9/14/17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245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9/14/17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766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9/14/17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6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254D-AA98-354C-8F0C-5FEB7131FFD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9/14/17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8F04-D53E-6B44-9716-A0826B924B2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599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254D-AA98-354C-8F0C-5FEB7131FFD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9/14/17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8F04-D53E-6B44-9716-A0826B924B2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04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254D-AA98-354C-8F0C-5FEB7131FFD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9/14/17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8F04-D53E-6B44-9716-A0826B924B2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76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254D-AA98-354C-8F0C-5FEB7131FFD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9/14/17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8F04-D53E-6B44-9716-A0826B924B2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56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254D-AA98-354C-8F0C-5FEB7131FFD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9/14/17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8F04-D53E-6B44-9716-A0826B924B2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40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254D-AA98-354C-8F0C-5FEB7131FFD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9/14/17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8F04-D53E-6B44-9716-A0826B924B2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94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254D-AA98-354C-8F0C-5FEB7131FFD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9/14/17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8F04-D53E-6B44-9716-A0826B924B2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529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254D-AA98-354C-8F0C-5FEB7131FFD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9/14/17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8F04-D53E-6B44-9716-A0826B924B2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4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9/14/17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573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254D-AA98-354C-8F0C-5FEB7131FFD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9/14/17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8F04-D53E-6B44-9716-A0826B924B2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26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254D-AA98-354C-8F0C-5FEB7131FFD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9/14/17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8F04-D53E-6B44-9716-A0826B924B2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03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3254D-AA98-354C-8F0C-5FEB7131FFD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9/14/17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B8F04-D53E-6B44-9716-A0826B924B2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3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9/14/17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4216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9/14/17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6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9/14/17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9/14/17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9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9/14/17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78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9/14/17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977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9/14/17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18195" y="0"/>
            <a:ext cx="73152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31456" y="1044178"/>
            <a:ext cx="190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9/14/17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 vert="horz" lIns="27432" tIns="45720" rIns="27432" bIns="45720" rtlCol="0" anchor="ctr">
            <a:normAutofit/>
          </a:bodyPr>
          <a:lstStyle>
            <a:lvl1pPr algn="ctr"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4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</a:defRPr>
            </a:lvl1pPr>
          </a:lstStyle>
          <a:p>
            <a:fld id="{98B3254D-AA98-354C-8F0C-5FEB7131FFD9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9/14/17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</a:defRPr>
            </a:lvl1pPr>
          </a:lstStyle>
          <a:p>
            <a:fld id="{288B8F04-D53E-6B44-9716-A0826B924B2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2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Narrow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 Narrow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 Narrow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 Narrow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 Narrow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hyperlink" Target="https://www.instagram.com/tu_cis/" TargetMode="External"/><Relationship Id="rId6" Type="http://schemas.openxmlformats.org/officeDocument/2006/relationships/image" Target="../media/image4.tiff"/><Relationship Id="rId7" Type="http://schemas.openxmlformats.org/officeDocument/2006/relationships/hyperlink" Target="https://twitter.com/TU_CIS" TargetMode="External"/><Relationship Id="rId8" Type="http://schemas.openxmlformats.org/officeDocument/2006/relationships/image" Target="../media/image5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gif"/><Relationship Id="rId5" Type="http://schemas.openxmlformats.org/officeDocument/2006/relationships/hyperlink" Target="http://www.defense.gov/" TargetMode="External"/><Relationship Id="rId6" Type="http://schemas.openxmlformats.org/officeDocument/2006/relationships/image" Target="../media/image41.jpeg"/><Relationship Id="rId7" Type="http://schemas.openxmlformats.org/officeDocument/2006/relationships/hyperlink" Target="http://www.dhs.gov/" TargetMode="External"/><Relationship Id="rId8" Type="http://schemas.openxmlformats.org/officeDocument/2006/relationships/image" Target="../media/image42.jpeg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pptbackgrounds.net/uploads/for-business-backgrounds-wallpapers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emf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jpeg"/><Relationship Id="rId13" Type="http://schemas.openxmlformats.org/officeDocument/2006/relationships/image" Target="../media/image23.jpeg"/><Relationship Id="rId14" Type="http://schemas.openxmlformats.org/officeDocument/2006/relationships/image" Target="../media/image24.png"/><Relationship Id="rId1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microsoft.com/office/2007/relationships/hdphoto" Target="../media/hdphoto1.wdp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U students using comput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t="25460" r="1" b="11879"/>
          <a:stretch/>
        </p:blipFill>
        <p:spPr bwMode="auto">
          <a:xfrm>
            <a:off x="-2812" y="1925598"/>
            <a:ext cx="9146812" cy="36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750969"/>
            <a:ext cx="9146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www.towson.edu/cis</a:t>
            </a:r>
            <a:r>
              <a:rPr lang="en-US" dirty="0" smtClean="0">
                <a:cs typeface="DYMO Symbols" panose="020B0604020202020204" pitchFamily="34" charset="0"/>
              </a:rPr>
              <a:t> </a:t>
            </a:r>
            <a:endParaRPr lang="en-US" dirty="0">
              <a:cs typeface="DYMO Symbols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9488"/>
            <a:ext cx="9144000" cy="1066800"/>
          </a:xfrm>
          <a:prstGeom prst="rect">
            <a:avLst/>
          </a:prstGeom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879" y="6085641"/>
            <a:ext cx="535747" cy="535747"/>
          </a:xfrm>
          <a:prstGeom prst="rect">
            <a:avLst/>
          </a:prstGeom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6361" y="6160489"/>
            <a:ext cx="391518" cy="3915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151488"/>
            <a:ext cx="1112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@tu_cis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5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057" y="251217"/>
            <a:ext cx="43299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spc="-5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Student Resources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977" y="1820888"/>
            <a:ext cx="3777920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Research 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opportunities</a:t>
            </a:r>
          </a:p>
          <a:p>
            <a:pPr>
              <a:lnSpc>
                <a:spcPct val="80000"/>
              </a:lnSpc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Internships</a:t>
            </a:r>
          </a:p>
          <a:p>
            <a:pPr lvl="1">
              <a:lnSpc>
                <a:spcPct val="80000"/>
              </a:lnSpc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Scholarships</a:t>
            </a:r>
            <a:endParaRPr lang="en-US" altLang="en-US" sz="1200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endParaRPr lang="en-US" altLang="en-US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Tutoring</a:t>
            </a:r>
          </a:p>
          <a:p>
            <a:pPr>
              <a:lnSpc>
                <a:spcPct val="80000"/>
              </a:lnSpc>
            </a:pPr>
            <a:endParaRPr lang="en-US" altLang="en-US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Cyber 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Defense Team</a:t>
            </a:r>
          </a:p>
          <a:p>
            <a:pPr>
              <a:lnSpc>
                <a:spcPct val="80000"/>
              </a:lnSpc>
            </a:pPr>
            <a:endParaRPr lang="en-US" altLang="en-US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Computer 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Security Club</a:t>
            </a:r>
          </a:p>
          <a:p>
            <a:pPr>
              <a:lnSpc>
                <a:spcPct val="80000"/>
              </a:lnSpc>
            </a:pPr>
            <a:endParaRPr lang="en-US" altLang="en-US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Computer 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and Technology Club</a:t>
            </a:r>
          </a:p>
          <a:p>
            <a:pPr>
              <a:lnSpc>
                <a:spcPct val="80000"/>
              </a:lnSpc>
            </a:pPr>
            <a:endParaRPr lang="en-US" altLang="en-US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UPE 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Honor </a:t>
            </a: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Society</a:t>
            </a:r>
          </a:p>
          <a:p>
            <a:pPr>
              <a:lnSpc>
                <a:spcPct val="80000"/>
              </a:lnSpc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 smtClean="0">
                <a:latin typeface="Calibri" charset="0"/>
                <a:ea typeface="Calibri" charset="0"/>
                <a:cs typeface="Calibri" charset="0"/>
              </a:rPr>
              <a:t>Software Engineering Club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9484" y="2156579"/>
            <a:ext cx="4758964" cy="356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94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9551" y="467783"/>
            <a:ext cx="8177211" cy="130386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Cybersecurity Research Projects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9552" y="2300287"/>
            <a:ext cx="6867110" cy="331893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Secured and Efficient Energy-based Critical Infrastructure </a:t>
            </a:r>
          </a:p>
          <a:p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Cloud-Based Threat Monitoring and Detection on Heterogeneous Mobile Devices </a:t>
            </a:r>
          </a:p>
          <a:p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Student learning and module effectiveness using eye-tracking</a:t>
            </a:r>
          </a:p>
          <a:p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5" name="Picture 4" descr="C:\home\student\Architecture Pi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2600" y="1147271"/>
            <a:ext cx="2971800" cy="255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87" y="5635015"/>
            <a:ext cx="6600313" cy="797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13" y="6226136"/>
            <a:ext cx="8001001" cy="6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9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22860" y="-90487"/>
            <a:ext cx="7269480" cy="1325562"/>
          </a:xfrm>
        </p:spPr>
        <p:txBody>
          <a:bodyPr/>
          <a:lstStyle/>
          <a:p>
            <a:r>
              <a:rPr lang="en-US" dirty="0" smtClean="0"/>
              <a:t>Cyber4All @Towson</a:t>
            </a:r>
            <a:br>
              <a:rPr lang="en-US" dirty="0" smtClean="0"/>
            </a:br>
            <a:r>
              <a:rPr lang="en-US" sz="2800" dirty="0" err="1" smtClean="0"/>
              <a:t>towson.edu</a:t>
            </a:r>
            <a:r>
              <a:rPr lang="en-US" sz="2800" dirty="0" smtClean="0"/>
              <a:t>/cyber4all </a:t>
            </a:r>
            <a:endParaRPr lang="en-US" sz="2800" dirty="0"/>
          </a:p>
        </p:txBody>
      </p:sp>
      <p:pic>
        <p:nvPicPr>
          <p:cNvPr id="4" name="Content Placeholder 9" descr="nsf-showcase-final_graphic_towson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316065" y="1531938"/>
            <a:ext cx="5652105" cy="4937125"/>
          </a:xfrm>
        </p:spPr>
      </p:pic>
      <p:sp>
        <p:nvSpPr>
          <p:cNvPr id="5" name="Content Placeholder 8"/>
          <p:cNvSpPr txBox="1">
            <a:spLocks/>
          </p:cNvSpPr>
          <p:nvPr/>
        </p:nvSpPr>
        <p:spPr>
          <a:xfrm>
            <a:off x="0" y="1613175"/>
            <a:ext cx="3657600" cy="5029200"/>
          </a:xfrm>
          <a:prstGeom prst="rect">
            <a:avLst/>
          </a:prstGeom>
        </p:spPr>
        <p:txBody>
          <a:bodyPr lIns="82296" tIns="41148" rIns="82296" bIns="41148">
            <a:noAutofit/>
          </a:bodyPr>
          <a:lstStyle/>
          <a:p>
            <a:pPr marL="0" lvl="2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defRPr/>
            </a:pPr>
            <a:r>
              <a:rPr lang="en-US" sz="2000" b="1" i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Security across the curriculum</a:t>
            </a:r>
            <a:endParaRPr lang="en-US" sz="2000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22323" lvl="2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Secure Coding 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CS0, CS1, CS2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Early and often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High-impact topics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Security </a:t>
            </a:r>
            <a:r>
              <a:rPr lang="en-US" sz="20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Checklists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Minimally Invasive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22323" lvl="2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Other areas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Computer Literacy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Healthcare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Risk Management</a:t>
            </a:r>
          </a:p>
          <a:p>
            <a:pPr marL="0" lvl="2" indent="-89157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defRPr/>
            </a:pPr>
            <a:endParaRPr lang="en-US" sz="2000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lvl="2" indent="-89157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defRPr/>
            </a:pPr>
            <a:r>
              <a:rPr lang="en-US" sz="200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Over $2 million in funding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7" r="29000" b="39976"/>
          <a:stretch/>
        </p:blipFill>
        <p:spPr>
          <a:xfrm>
            <a:off x="25400" y="5863388"/>
            <a:ext cx="5410200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3" t="57354" r="28889" b="11924"/>
          <a:stretch/>
        </p:blipFill>
        <p:spPr>
          <a:xfrm>
            <a:off x="5435600" y="5863388"/>
            <a:ext cx="3276600" cy="9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0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6132" y="1684420"/>
            <a:ext cx="4304521" cy="3228391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6132" y="391707"/>
            <a:ext cx="7269480" cy="8114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Award Winning Cyber Defense Team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88612" y="1251207"/>
            <a:ext cx="4347410" cy="3260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446126"/>
            <a:ext cx="8398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400" dirty="0" smtClean="0"/>
              <a:t>First in mid-</a:t>
            </a:r>
            <a:r>
              <a:rPr lang="en-US" sz="2400" dirty="0"/>
              <a:t>A</a:t>
            </a:r>
            <a:r>
              <a:rPr lang="en-US" sz="2400" dirty="0" smtClean="0"/>
              <a:t>tlantic CCDC </a:t>
            </a:r>
            <a:r>
              <a:rPr lang="en-US" sz="2400" dirty="0"/>
              <a:t>- 2010, 2012, </a:t>
            </a:r>
            <a:r>
              <a:rPr lang="en-US" sz="2400" dirty="0" smtClean="0"/>
              <a:t>2014 </a:t>
            </a:r>
            <a:r>
              <a:rPr lang="en-US" sz="2400" dirty="0"/>
              <a:t>and </a:t>
            </a:r>
            <a:r>
              <a:rPr lang="en-US" sz="2400" dirty="0" smtClean="0"/>
              <a:t>ranked at </a:t>
            </a:r>
            <a:r>
              <a:rPr lang="en-US" sz="2400" dirty="0"/>
              <a:t>the </a:t>
            </a:r>
            <a:r>
              <a:rPr lang="en-US" sz="2400" dirty="0" smtClean="0"/>
              <a:t>nationals</a:t>
            </a:r>
          </a:p>
        </p:txBody>
      </p:sp>
    </p:spTree>
    <p:extLst>
      <p:ext uri="{BB962C8B-B14F-4D97-AF65-F5344CB8AC3E}">
        <p14:creationId xmlns:p14="http://schemas.microsoft.com/office/powerpoint/2010/main" val="8022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01" y="149901"/>
            <a:ext cx="7269480" cy="658500"/>
          </a:xfrm>
        </p:spPr>
        <p:txBody>
          <a:bodyPr/>
          <a:lstStyle/>
          <a:p>
            <a:r>
              <a:rPr lang="en-US" dirty="0" smtClean="0"/>
              <a:t>National Efforts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1" y="1691322"/>
            <a:ext cx="4587465" cy="454877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22" y="149901"/>
            <a:ext cx="4108849" cy="4984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168676"/>
            <a:ext cx="42957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Towson faculty on 11 member task-force involved in writing the first ACM Cybersecurity Curriculum www.csec2017.org </a:t>
            </a:r>
          </a:p>
          <a:p>
            <a:endParaRPr lang="en-US" sz="11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842862" y="5199020"/>
            <a:ext cx="37191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Working with NSA and NSF to organize the Cyber Education Workshop </a:t>
            </a:r>
            <a:r>
              <a:rPr lang="en-US" sz="1100" dirty="0" err="1" smtClean="0"/>
              <a:t>www.towson.edu</a:t>
            </a:r>
            <a:r>
              <a:rPr lang="en-US" sz="1100" dirty="0" smtClean="0"/>
              <a:t>/</a:t>
            </a:r>
            <a:r>
              <a:rPr lang="en-US" sz="1100" dirty="0" err="1" smtClean="0"/>
              <a:t>cyberedworkshop</a:t>
            </a:r>
            <a:endParaRPr lang="en-US" sz="1100" dirty="0" smtClean="0"/>
          </a:p>
          <a:p>
            <a:endParaRPr lang="en-US" sz="1100" dirty="0"/>
          </a:p>
          <a:p>
            <a:r>
              <a:rPr lang="en-US" sz="1100" dirty="0" smtClean="0"/>
              <a:t>First workshop 8/7/17. 100+ attendees. Funding by NSF at Towson until 2022.</a:t>
            </a:r>
          </a:p>
          <a:p>
            <a:endParaRPr lang="en-US" sz="1100" dirty="0" smtClean="0"/>
          </a:p>
          <a:p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1262916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y and authoritative">
            <a:hlinkClick r:id="rId2" tooltip="Classy and authoritativ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7495"/>
            <a:ext cx="74866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581330" y="1143000"/>
            <a:ext cx="5426528" cy="1108472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>
                <a:srgbClr val="70AD47">
                  <a:lumMod val="75000"/>
                </a:srgbClr>
              </a:buClr>
            </a:pPr>
            <a:endParaRPr lang="en-US" sz="2400" dirty="0">
              <a:solidFill>
                <a:srgbClr val="44546A"/>
              </a:solidFill>
              <a:latin typeface="Calibri" panose="020F0502020204030204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2706" y="2600744"/>
            <a:ext cx="542925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defTabSz="685800"/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DYMO Symbols" panose="020B0604020202020204" pitchFamily="34" charset="0"/>
                <a:cs typeface="DYMO Symbols" panose="020B0604020202020204" pitchFamily="34" charset="0"/>
              </a:rPr>
              <a:t>Scholarship Benefits :  </a:t>
            </a:r>
          </a:p>
          <a:p>
            <a:pPr lvl="3" indent="-342900" defTabSz="6858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4472C4">
                    <a:lumMod val="75000"/>
                  </a:srgbClr>
                </a:solidFill>
                <a:latin typeface="DYMO Symbols" panose="020B0604020202020204" pitchFamily="34" charset="0"/>
                <a:cs typeface="DYMO Symbols" panose="020B0604020202020204" pitchFamily="34" charset="0"/>
              </a:rPr>
              <a:t>~$</a:t>
            </a:r>
            <a:r>
              <a:rPr lang="en-US" sz="2400" dirty="0" smtClean="0">
                <a:solidFill>
                  <a:srgbClr val="4472C4">
                    <a:lumMod val="75000"/>
                  </a:srgbClr>
                </a:solidFill>
                <a:latin typeface="DYMO Symbols" panose="020B0604020202020204" pitchFamily="34" charset="0"/>
                <a:cs typeface="DYMO Symbols" panose="020B0604020202020204" pitchFamily="34" charset="0"/>
              </a:rPr>
              <a:t>23,000 </a:t>
            </a: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DYMO Symbols" panose="020B0604020202020204" pitchFamily="34" charset="0"/>
                <a:cs typeface="DYMO Symbols" panose="020B0604020202020204" pitchFamily="34" charset="0"/>
              </a:rPr>
              <a:t>stipend per year</a:t>
            </a:r>
          </a:p>
          <a:p>
            <a:pPr lvl="3" indent="-342900" defTabSz="685800">
              <a:buFont typeface="Arial" pitchFamily="34" charset="0"/>
              <a:buChar char="•"/>
            </a:pP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DYMO Symbols" panose="020B0604020202020204" pitchFamily="34" charset="0"/>
                <a:cs typeface="DYMO Symbols" panose="020B0604020202020204" pitchFamily="34" charset="0"/>
              </a:rPr>
              <a:t>Fully paid tuition &amp; fees</a:t>
            </a:r>
          </a:p>
          <a:p>
            <a:pPr lvl="3" indent="-342900" defTabSz="685800">
              <a:buFont typeface="Arial" pitchFamily="34" charset="0"/>
              <a:buChar char="•"/>
            </a:pP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DYMO Symbols" panose="020B0604020202020204" pitchFamily="34" charset="0"/>
                <a:cs typeface="DYMO Symbols" panose="020B0604020202020204" pitchFamily="34" charset="0"/>
              </a:rPr>
              <a:t>$1,000 for textbooks</a:t>
            </a:r>
          </a:p>
          <a:p>
            <a:pPr lvl="3" indent="-342900" defTabSz="685800">
              <a:buFont typeface="Arial" pitchFamily="34" charset="0"/>
              <a:buChar char="•"/>
            </a:pP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DYMO Symbols" panose="020B0604020202020204" pitchFamily="34" charset="0"/>
                <a:cs typeface="DYMO Symbols" panose="020B0604020202020204" pitchFamily="34" charset="0"/>
              </a:rPr>
              <a:t>$1,200 for health insurance </a:t>
            </a:r>
          </a:p>
          <a:p>
            <a:pPr lvl="3" indent="-342900" defTabSz="685800">
              <a:buFont typeface="Arial" pitchFamily="34" charset="0"/>
              <a:buChar char="•"/>
            </a:pPr>
            <a:r>
              <a:rPr lang="en-US" sz="2400" dirty="0">
                <a:solidFill>
                  <a:srgbClr val="4472C4">
                    <a:lumMod val="75000"/>
                  </a:srgbClr>
                </a:solidFill>
                <a:latin typeface="DYMO Symbols" panose="020B0604020202020204" pitchFamily="34" charset="0"/>
                <a:cs typeface="DYMO Symbols" panose="020B0604020202020204" pitchFamily="34" charset="0"/>
              </a:rPr>
              <a:t>$3,000 for travel to professional conferences and job fairs </a:t>
            </a:r>
          </a:p>
          <a:p>
            <a:pPr algn="ctr" defTabSz="685800"/>
            <a:endParaRPr lang="en-US" sz="1400" b="1" i="1" dirty="0">
              <a:solidFill>
                <a:srgbClr val="5B9BD5"/>
              </a:solidFill>
              <a:latin typeface="DYMO Symbols" panose="020B0604020202020204" pitchFamily="34" charset="0"/>
              <a:cs typeface="DYMO Symbols" panose="020B0604020202020204" pitchFamily="34" charset="0"/>
            </a:endParaRPr>
          </a:p>
          <a:p>
            <a:pPr algn="ctr" defTabSz="685800"/>
            <a:r>
              <a:rPr lang="en-US" sz="2000" dirty="0">
                <a:solidFill>
                  <a:prstClr val="black"/>
                </a:solidFill>
                <a:latin typeface="DYMO Symbols" panose="020B0604020202020204" pitchFamily="34" charset="0"/>
                <a:cs typeface="DYMO Symbols" panose="020B0604020202020204" pitchFamily="34" charset="0"/>
              </a:rPr>
              <a:t> http://www.towson.edu/cybercorps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6" y="1904776"/>
            <a:ext cx="1233452" cy="1233452"/>
          </a:xfrm>
          <a:prstGeom prst="rect">
            <a:avLst/>
          </a:prstGeom>
        </p:spPr>
      </p:pic>
      <p:pic>
        <p:nvPicPr>
          <p:cNvPr id="9" name="Picture 2" descr="Department of Defens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6" y="3579588"/>
            <a:ext cx="1233452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epartment of Homeland Security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50" y="5254401"/>
            <a:ext cx="1233452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towson.edu/designcenter/logos/tulogo_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1" y="524874"/>
            <a:ext cx="1349829" cy="8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657350" y="0"/>
            <a:ext cx="0" cy="685800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581330" y="1225779"/>
            <a:ext cx="551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600" dirty="0">
                <a:solidFill>
                  <a:prstClr val="black"/>
                </a:solidFill>
                <a:latin typeface="DYMO Symbols" panose="020B0604020202020204" pitchFamily="34" charset="0"/>
                <a:cs typeface="DYMO Symbols" panose="020B0604020202020204" pitchFamily="34" charset="0"/>
              </a:rPr>
              <a:t>CyberCorps®: </a:t>
            </a:r>
            <a:br>
              <a:rPr lang="en-US" sz="3600" dirty="0">
                <a:solidFill>
                  <a:prstClr val="black"/>
                </a:solidFill>
                <a:latin typeface="DYMO Symbols" panose="020B0604020202020204" pitchFamily="34" charset="0"/>
                <a:cs typeface="DYMO Symbols" panose="020B0604020202020204" pitchFamily="34" charset="0"/>
              </a:rPr>
            </a:br>
            <a:r>
              <a:rPr lang="en-US" sz="3600" dirty="0">
                <a:solidFill>
                  <a:prstClr val="black"/>
                </a:solidFill>
                <a:latin typeface="DYMO Symbols" panose="020B0604020202020204" pitchFamily="34" charset="0"/>
                <a:cs typeface="DYMO Symbols" panose="020B0604020202020204" pitchFamily="34" charset="0"/>
              </a:rPr>
              <a:t>Scholarship for Service</a:t>
            </a:r>
          </a:p>
        </p:txBody>
      </p:sp>
    </p:spTree>
    <p:extLst>
      <p:ext uri="{BB962C8B-B14F-4D97-AF65-F5344CB8AC3E}">
        <p14:creationId xmlns:p14="http://schemas.microsoft.com/office/powerpoint/2010/main" val="1556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0"/>
    </mc:Choice>
    <mc:Fallback xmlns="">
      <p:transition spd="slow" advTm="105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401" y="1657712"/>
            <a:ext cx="2724345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www.towson.edu/cis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@TU_CIS</a:t>
            </a:r>
          </a:p>
          <a:p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7170" name="Picture 2" descr="Image result for tows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1" y="233712"/>
            <a:ext cx="1876566" cy="11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62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420" y="223500"/>
            <a:ext cx="8111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CIS</a:t>
            </a:r>
            <a:endParaRPr lang="en-US" sz="36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57" y="810930"/>
            <a:ext cx="44364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cs typeface="DYMO Symbols" panose="020B0604020202020204" pitchFamily="34" charset="0"/>
            </a:endParaRPr>
          </a:p>
          <a:p>
            <a:r>
              <a:rPr lang="en-US" sz="2400" dirty="0" smtClean="0">
                <a:cs typeface="DYMO Symbols" panose="020B0604020202020204" pitchFamily="34" charset="0"/>
              </a:rPr>
              <a:t>Three undergraduate programs</a:t>
            </a:r>
          </a:p>
          <a:p>
            <a:pPr lvl="1"/>
            <a:r>
              <a:rPr lang="en-US" dirty="0" smtClean="0">
                <a:cs typeface="DYMO Symbols" panose="020B0604020202020204" pitchFamily="34" charset="0"/>
              </a:rPr>
              <a:t>Computer Science</a:t>
            </a:r>
          </a:p>
          <a:p>
            <a:pPr lvl="1"/>
            <a:r>
              <a:rPr lang="en-US" dirty="0" smtClean="0">
                <a:cs typeface="DYMO Symbols" panose="020B0604020202020204" pitchFamily="34" charset="0"/>
              </a:rPr>
              <a:t>Information Systems</a:t>
            </a:r>
          </a:p>
          <a:p>
            <a:pPr lvl="1"/>
            <a:r>
              <a:rPr lang="en-US" dirty="0" smtClean="0">
                <a:cs typeface="DYMO Symbols" panose="020B0604020202020204" pitchFamily="34" charset="0"/>
              </a:rPr>
              <a:t>Information Technology</a:t>
            </a:r>
          </a:p>
          <a:p>
            <a:endParaRPr lang="en-US" dirty="0">
              <a:cs typeface="DYMO Symbols" panose="020B0604020202020204" pitchFamily="34" charset="0"/>
            </a:endParaRPr>
          </a:p>
          <a:p>
            <a:r>
              <a:rPr lang="en-US" sz="2400" dirty="0" smtClean="0">
                <a:cs typeface="DYMO Symbols" panose="020B0604020202020204" pitchFamily="34" charset="0"/>
              </a:rPr>
              <a:t>Three graduate programs</a:t>
            </a:r>
          </a:p>
          <a:p>
            <a:pPr lvl="1"/>
            <a:r>
              <a:rPr lang="en-US" dirty="0" smtClean="0">
                <a:cs typeface="DYMO Symbols" panose="020B0604020202020204" pitchFamily="34" charset="0"/>
              </a:rPr>
              <a:t>M.S. in Computer Science </a:t>
            </a:r>
          </a:p>
          <a:p>
            <a:pPr lvl="1"/>
            <a:r>
              <a:rPr lang="en-US" dirty="0" smtClean="0">
                <a:cs typeface="DYMO Symbols" panose="020B0604020202020204" pitchFamily="34" charset="0"/>
              </a:rPr>
              <a:t>M.S. in Applied Information Technology</a:t>
            </a:r>
          </a:p>
          <a:p>
            <a:pPr lvl="1"/>
            <a:r>
              <a:rPr lang="en-US" dirty="0" smtClean="0">
                <a:cs typeface="DYMO Symbols" panose="020B0604020202020204" pitchFamily="34" charset="0"/>
              </a:rPr>
              <a:t>D.Sc. </a:t>
            </a:r>
            <a:r>
              <a:rPr lang="en-US" dirty="0">
                <a:cs typeface="DYMO Symbols" panose="020B0604020202020204" pitchFamily="34" charset="0"/>
              </a:rPr>
              <a:t>i</a:t>
            </a:r>
            <a:r>
              <a:rPr lang="en-US" dirty="0" smtClean="0">
                <a:cs typeface="DYMO Symbols" panose="020B0604020202020204" pitchFamily="34" charset="0"/>
              </a:rPr>
              <a:t>n Information Technology</a:t>
            </a:r>
          </a:p>
          <a:p>
            <a:pPr lvl="1"/>
            <a:endParaRPr lang="en-US" dirty="0">
              <a:latin typeface="DYMO Symbols" panose="020B0604020202020204" pitchFamily="34" charset="0"/>
              <a:cs typeface="DYMO Symbols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420" y="3993457"/>
            <a:ext cx="4436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DYMO Symbols" panose="020B0604020202020204" pitchFamily="34" charset="0"/>
              </a:rPr>
              <a:t>Faculty</a:t>
            </a:r>
          </a:p>
          <a:p>
            <a:pPr lvl="1"/>
            <a:r>
              <a:rPr lang="en-US" dirty="0" smtClean="0">
                <a:cs typeface="DYMO Symbols" panose="020B0604020202020204" pitchFamily="34" charset="0"/>
              </a:rPr>
              <a:t>40+ full-time faculty</a:t>
            </a:r>
          </a:p>
          <a:p>
            <a:pPr lvl="1"/>
            <a:r>
              <a:rPr lang="en-US" dirty="0" smtClean="0">
                <a:cs typeface="DYMO Symbols" panose="020B0604020202020204" pitchFamily="34" charset="0"/>
              </a:rPr>
              <a:t>50+ adjunct professors</a:t>
            </a:r>
            <a:endParaRPr lang="en-US" dirty="0">
              <a:cs typeface="DYMO Symbols" panose="020B0604020202020204" pitchFamily="34" charset="0"/>
            </a:endParaRP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78" t="1103" r="662" b="1976"/>
          <a:stretch/>
        </p:blipFill>
        <p:spPr>
          <a:xfrm>
            <a:off x="3902927" y="3612995"/>
            <a:ext cx="5135138" cy="29048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4"/>
          <a:stretch/>
        </p:blipFill>
        <p:spPr>
          <a:xfrm>
            <a:off x="6277664" y="1936061"/>
            <a:ext cx="2866336" cy="1389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88"/>
          <a:stretch/>
        </p:blipFill>
        <p:spPr>
          <a:xfrm>
            <a:off x="6277664" y="53791"/>
            <a:ext cx="2866336" cy="18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243" y="1606688"/>
            <a:ext cx="962834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cs typeface="DYMO Symbols" panose="020B0604020202020204" pitchFamily="34" charset="0"/>
              </a:rPr>
              <a:t>B.S. Computer Science </a:t>
            </a:r>
            <a:r>
              <a:rPr lang="en-US" dirty="0" smtClean="0">
                <a:cs typeface="DYMO Symbols" panose="020B0604020202020204" pitchFamily="34" charset="0"/>
              </a:rPr>
              <a:t>(~800 majors)</a:t>
            </a:r>
            <a:endParaRPr lang="en-US" dirty="0">
              <a:cs typeface="DYMO Symbols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DYMO Symbols" panose="020B0604020202020204" pitchFamily="34" charset="0"/>
              </a:rPr>
              <a:t>ABET Accredited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DYMO Symbols" panose="020B0604020202020204" pitchFamily="34" charset="0"/>
              </a:rPr>
              <a:t>Two Tracks: </a:t>
            </a:r>
            <a:r>
              <a:rPr lang="en-US" b="1" dirty="0" smtClean="0">
                <a:cs typeface="DYMO Symbols" panose="020B0604020202020204" pitchFamily="34" charset="0"/>
              </a:rPr>
              <a:t>Cybersecurity </a:t>
            </a:r>
            <a:r>
              <a:rPr lang="en-US" dirty="0" smtClean="0">
                <a:cs typeface="DYMO Symbols" panose="020B0604020202020204" pitchFamily="34" charset="0"/>
              </a:rPr>
              <a:t>and Software </a:t>
            </a:r>
            <a:r>
              <a:rPr lang="en-US" dirty="0">
                <a:cs typeface="DYMO Symbols" panose="020B0604020202020204" pitchFamily="34" charset="0"/>
              </a:rPr>
              <a:t>Engineering </a:t>
            </a:r>
            <a:endParaRPr lang="en-US" dirty="0" smtClean="0">
              <a:cs typeface="DYMO Symbols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cs typeface="DYMO Symbols" panose="020B0604020202020204" pitchFamily="34" charset="0"/>
              </a:rPr>
              <a:t>National </a:t>
            </a:r>
            <a:r>
              <a:rPr lang="en-US" b="1" dirty="0">
                <a:cs typeface="DYMO Symbols" panose="020B0604020202020204" pitchFamily="34" charset="0"/>
              </a:rPr>
              <a:t>Center of Academic Excellence (CAE) in </a:t>
            </a:r>
            <a:r>
              <a:rPr lang="en-US" b="1" dirty="0" smtClean="0">
                <a:cs typeface="DYMO Symbols" panose="020B0604020202020204" pitchFamily="34" charset="0"/>
              </a:rPr>
              <a:t>Cyber </a:t>
            </a:r>
            <a:r>
              <a:rPr lang="en-US" b="1" dirty="0">
                <a:cs typeface="DYMO Symbols" panose="020B0604020202020204" pitchFamily="34" charset="0"/>
              </a:rPr>
              <a:t>Defense </a:t>
            </a:r>
            <a:endParaRPr lang="en-US" b="1" dirty="0" smtClean="0">
              <a:cs typeface="DYMO Symbols" panose="020B0604020202020204" pitchFamily="34" charset="0"/>
            </a:endParaRPr>
          </a:p>
          <a:p>
            <a:pPr lvl="1"/>
            <a:r>
              <a:rPr lang="en-US" b="1" dirty="0">
                <a:cs typeface="DYMO Symbols" panose="020B0604020202020204" pitchFamily="34" charset="0"/>
              </a:rPr>
              <a:t> </a:t>
            </a:r>
            <a:r>
              <a:rPr lang="en-US" b="1" dirty="0" smtClean="0">
                <a:cs typeface="DYMO Symbols" panose="020B0604020202020204" pitchFamily="34" charset="0"/>
              </a:rPr>
              <a:t>    Education (</a:t>
            </a:r>
            <a:r>
              <a:rPr lang="en-US" b="1" dirty="0">
                <a:cs typeface="DYMO Symbols" panose="020B0604020202020204" pitchFamily="34" charset="0"/>
              </a:rPr>
              <a:t>CAE-CDE</a:t>
            </a:r>
            <a:r>
              <a:rPr lang="en-US" dirty="0">
                <a:cs typeface="DYMO Symbols" panose="020B0604020202020204" pitchFamily="34" charset="0"/>
              </a:rPr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cs typeface="DYMO Symbols" panose="020B0604020202020204" pitchFamily="34" charset="0"/>
              </a:rPr>
              <a:t>NSA CAE in Cyber Operations </a:t>
            </a:r>
            <a:r>
              <a:rPr lang="en-US" dirty="0" smtClean="0">
                <a:cs typeface="DYMO Symbols" panose="020B0604020202020204" pitchFamily="34" charset="0"/>
              </a:rPr>
              <a:t>(1 of 19 in the nation)</a:t>
            </a:r>
            <a:endParaRPr lang="en-US" dirty="0">
              <a:cs typeface="DYMO Symbols" panose="020B0604020202020204" pitchFamily="34" charset="0"/>
            </a:endParaRPr>
          </a:p>
          <a:p>
            <a:endParaRPr lang="en-US" dirty="0">
              <a:cs typeface="DYMO Symbols" panose="020B0604020202020204" pitchFamily="34" charset="0"/>
            </a:endParaRPr>
          </a:p>
          <a:p>
            <a:r>
              <a:rPr lang="en-US" sz="2400" dirty="0" smtClean="0">
                <a:cs typeface="DYMO Symbols" panose="020B0604020202020204" pitchFamily="34" charset="0"/>
              </a:rPr>
              <a:t>B.S. Information Systems </a:t>
            </a:r>
            <a:r>
              <a:rPr lang="en-US" dirty="0" smtClean="0">
                <a:cs typeface="DYMO Symbols" panose="020B0604020202020204" pitchFamily="34" charset="0"/>
              </a:rPr>
              <a:t>(~200 majors)</a:t>
            </a:r>
            <a:endParaRPr lang="en-US" dirty="0">
              <a:cs typeface="DYMO Symbols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DYMO Symbols" panose="020B0604020202020204" pitchFamily="34" charset="0"/>
              </a:rPr>
              <a:t>Four tracks: Systems, Business, Interface Design, and E-Government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DYMO Symbols" panose="020B0604020202020204" pitchFamily="34" charset="0"/>
              </a:rPr>
              <a:t>Combined majors in Business Administration and E-Business</a:t>
            </a:r>
            <a:endParaRPr lang="en-US" dirty="0">
              <a:cs typeface="DYMO Symbols" panose="020B0604020202020204" pitchFamily="34" charset="0"/>
            </a:endParaRPr>
          </a:p>
          <a:p>
            <a:endParaRPr lang="en-US" dirty="0">
              <a:cs typeface="DYMO Symbols" panose="020B0604020202020204" pitchFamily="34" charset="0"/>
            </a:endParaRPr>
          </a:p>
          <a:p>
            <a:r>
              <a:rPr lang="en-US" sz="2400" dirty="0" smtClean="0">
                <a:cs typeface="DYMO Symbols" panose="020B0604020202020204" pitchFamily="34" charset="0"/>
              </a:rPr>
              <a:t>B.S. Information Technology </a:t>
            </a:r>
            <a:r>
              <a:rPr lang="en-US" dirty="0" smtClean="0">
                <a:cs typeface="DYMO Symbols" panose="020B0604020202020204" pitchFamily="34" charset="0"/>
              </a:rPr>
              <a:t>(~500 majors)</a:t>
            </a:r>
            <a:endParaRPr lang="en-US" dirty="0">
              <a:cs typeface="DYMO Symbols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243" y="187321"/>
            <a:ext cx="59571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+mj-lt"/>
                <a:cs typeface="DYMO Symbols" panose="020B0604020202020204" pitchFamily="34" charset="0"/>
              </a:rPr>
              <a:t>Undergraduate Programs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60" y="5949933"/>
            <a:ext cx="877829" cy="65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886" y="1121398"/>
            <a:ext cx="781997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  <a:cs typeface="DYMO Symbols" panose="020B0604020202020204" pitchFamily="34" charset="0"/>
              </a:rPr>
              <a:t>M.S. Computer Science (~130 students)</a:t>
            </a:r>
            <a:endParaRPr lang="en-US" dirty="0" smtClean="0">
              <a:latin typeface="+mj-lt"/>
              <a:cs typeface="DYMO Symbols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DYMO Symbols" panose="020B0604020202020204" pitchFamily="34" charset="0"/>
              </a:rPr>
              <a:t>Three tracks: Software </a:t>
            </a:r>
            <a:r>
              <a:rPr lang="en-US" dirty="0">
                <a:latin typeface="+mj-lt"/>
                <a:cs typeface="DYMO Symbols" panose="020B0604020202020204" pitchFamily="34" charset="0"/>
              </a:rPr>
              <a:t>Engineering, </a:t>
            </a:r>
            <a:r>
              <a:rPr lang="en-US" b="1" dirty="0" smtClean="0">
                <a:latin typeface="+mj-lt"/>
                <a:cs typeface="DYMO Symbols" panose="020B0604020202020204" pitchFamily="34" charset="0"/>
              </a:rPr>
              <a:t>Computer </a:t>
            </a:r>
            <a:r>
              <a:rPr lang="en-US" b="1" dirty="0">
                <a:latin typeface="+mj-lt"/>
                <a:cs typeface="DYMO Symbols" panose="020B0604020202020204" pitchFamily="34" charset="0"/>
              </a:rPr>
              <a:t>Security</a:t>
            </a:r>
            <a:r>
              <a:rPr lang="en-US" dirty="0" smtClean="0">
                <a:latin typeface="+mj-lt"/>
                <a:cs typeface="DYMO Symbols" panose="020B0604020202020204" pitchFamily="34" charset="0"/>
              </a:rPr>
              <a:t>, and e-Commerce</a:t>
            </a:r>
          </a:p>
          <a:p>
            <a:pPr lvl="1"/>
            <a:endParaRPr lang="en-US" dirty="0">
              <a:latin typeface="+mj-lt"/>
              <a:cs typeface="DYMO Symbols" panose="020B0604020202020204" pitchFamily="34" charset="0"/>
            </a:endParaRPr>
          </a:p>
          <a:p>
            <a:r>
              <a:rPr lang="en-US" sz="2400" dirty="0" smtClean="0">
                <a:latin typeface="+mj-lt"/>
                <a:cs typeface="DYMO Symbols" panose="020B0604020202020204" pitchFamily="34" charset="0"/>
              </a:rPr>
              <a:t>M.S. Applied Information Technology (~200 students)</a:t>
            </a:r>
          </a:p>
          <a:p>
            <a:r>
              <a:rPr lang="en-US" sz="2400" dirty="0">
                <a:latin typeface="+mj-lt"/>
                <a:cs typeface="DYMO Symbols" panose="020B0604020202020204" pitchFamily="34" charset="0"/>
              </a:rPr>
              <a:t>	</a:t>
            </a:r>
            <a:r>
              <a:rPr lang="en-US" dirty="0" smtClean="0">
                <a:latin typeface="+mj-lt"/>
                <a:cs typeface="DYMO Symbols" panose="020B0604020202020204" pitchFamily="34" charset="0"/>
              </a:rPr>
              <a:t>(affiliated with School of Emerging Technologies)	</a:t>
            </a:r>
          </a:p>
          <a:p>
            <a:endParaRPr lang="en-US" dirty="0">
              <a:latin typeface="+mj-lt"/>
              <a:cs typeface="DYMO Symbols" panose="020B0604020202020204" pitchFamily="34" charset="0"/>
            </a:endParaRPr>
          </a:p>
          <a:p>
            <a:r>
              <a:rPr lang="en-US" sz="2400" dirty="0" smtClean="0">
                <a:latin typeface="+mj-lt"/>
                <a:cs typeface="DYMO Symbols" panose="020B0604020202020204" pitchFamily="34" charset="0"/>
              </a:rPr>
              <a:t>D.Sc. Information Technology (~60 students)</a:t>
            </a:r>
            <a:endParaRPr lang="en-US" dirty="0" smtClean="0">
              <a:latin typeface="+mj-lt"/>
              <a:cs typeface="DYMO Symbols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DYMO Symbols" panose="020B0604020202020204" pitchFamily="34" charset="0"/>
              </a:rPr>
              <a:t>One track: Computer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  <a:cs typeface="DYMO Symbols" panose="020B0604020202020204" pitchFamily="34" charset="0"/>
              </a:rPr>
              <a:t>Several students working on </a:t>
            </a:r>
            <a:r>
              <a:rPr lang="en-US" b="1" dirty="0" smtClean="0">
                <a:latin typeface="+mj-lt"/>
                <a:cs typeface="DYMO Symbols" panose="020B0604020202020204" pitchFamily="34" charset="0"/>
              </a:rPr>
              <a:t>cyber research </a:t>
            </a:r>
            <a:endParaRPr lang="en-US" b="1" dirty="0">
              <a:latin typeface="+mj-lt"/>
              <a:cs typeface="DYMO Symbols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886" y="124062"/>
            <a:ext cx="46211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+mj-lt"/>
                <a:cs typeface="DYMO Symbols" panose="020B0604020202020204" pitchFamily="34" charset="0"/>
              </a:rPr>
              <a:t>Graduate Programs</a:t>
            </a:r>
          </a:p>
        </p:txBody>
      </p:sp>
      <p:pic>
        <p:nvPicPr>
          <p:cNvPr id="4100" name="Picture 4" descr="TU faculty and stud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42" y="4383464"/>
            <a:ext cx="3959258" cy="247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814" y="227757"/>
            <a:ext cx="22590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 smtClean="0">
                <a:latin typeface="Calibri" charset="0"/>
                <a:ea typeface="Calibri" charset="0"/>
                <a:cs typeface="Calibri" charset="0"/>
              </a:rPr>
              <a:t>Research</a:t>
            </a:r>
            <a:endParaRPr lang="en-US" sz="4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5814" y="1330719"/>
            <a:ext cx="57236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40 full-time faculty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Adjunct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faculty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with industry experience</a:t>
            </a:r>
          </a:p>
          <a:p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Broad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areas of expertise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Cybersecurity, Software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Engineering,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Data Sciences,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AI,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Bioinformatics,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Social Networking, GIS</a:t>
            </a:r>
          </a:p>
          <a:p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Numerous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g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rants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both for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research and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curriculum </a:t>
            </a:r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development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Security Injections, Cyber-Physical Systems, Wireless Security, Bioinformatics, and Application Developments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50" name="Picture 2" descr="Dr. Sidd Kaza working with studen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6" t="305" r="13521" b="-305"/>
          <a:stretch/>
        </p:blipFill>
        <p:spPr bwMode="auto">
          <a:xfrm>
            <a:off x="5929459" y="3087486"/>
            <a:ext cx="3016577" cy="362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772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706" y="227756"/>
            <a:ext cx="5015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 smtClean="0">
                <a:latin typeface="Calibri" charset="0"/>
                <a:ea typeface="Calibri" charset="0"/>
                <a:cs typeface="Calibri" charset="0"/>
              </a:rPr>
              <a:t>Cutting Edge Courses</a:t>
            </a:r>
            <a:endParaRPr lang="en-US" sz="4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53526" y="1517341"/>
            <a:ext cx="37235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alt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cientific 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modeling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alt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oftware 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engineering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</a:t>
            </a:r>
            <a:r>
              <a:rPr lang="en-US" alt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eb-based 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programming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O</a:t>
            </a:r>
            <a:r>
              <a:rPr lang="en-US" alt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perating 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systems security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alt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etwork 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security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alt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pplication 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software security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338554" y="1517341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rtificial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intelligence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ioinformatics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omputer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graphics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ecision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support systems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-commerce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H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uman-computer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interaction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obotics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obile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app development</a:t>
            </a:r>
          </a:p>
        </p:txBody>
      </p:sp>
      <p:pic>
        <p:nvPicPr>
          <p:cNvPr id="6" name="Picture 2" descr="Professor and student interacting in front of computer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5"/>
          <a:stretch/>
        </p:blipFill>
        <p:spPr bwMode="auto">
          <a:xfrm>
            <a:off x="4185502" y="4334709"/>
            <a:ext cx="4475521" cy="223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184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733" y="208301"/>
            <a:ext cx="49294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latin typeface="Calibri" charset="0"/>
                <a:ea typeface="Calibri" charset="0"/>
                <a:cs typeface="Calibri" charset="0"/>
              </a:rPr>
              <a:t>Classrooms and Labs</a:t>
            </a:r>
            <a:endParaRPr lang="en-US" sz="4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3881" y="1555422"/>
            <a:ext cx="4572000" cy="49085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0" lvl="0" indent="-182880" defTabSz="91440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</a:pPr>
            <a:r>
              <a:rPr lang="en-US" altLang="en-US" sz="2400" spc="10" dirty="0">
                <a:latin typeface="Calibri" charset="0"/>
                <a:ea typeface="Calibri" charset="0"/>
                <a:cs typeface="Calibri" charset="0"/>
              </a:rPr>
              <a:t>Smart </a:t>
            </a:r>
            <a:r>
              <a:rPr lang="en-US" altLang="en-US" sz="2400" spc="10" dirty="0" smtClean="0">
                <a:latin typeface="Calibri" charset="0"/>
                <a:ea typeface="Calibri" charset="0"/>
                <a:cs typeface="Calibri" charset="0"/>
              </a:rPr>
              <a:t>classrooms</a:t>
            </a:r>
          </a:p>
          <a:p>
            <a:pPr marL="640080" lvl="1" indent="-182880" defTabSz="91440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</a:pPr>
            <a:r>
              <a:rPr lang="en-US" altLang="en-US" spc="10" dirty="0" smtClean="0">
                <a:latin typeface="Calibri" charset="0"/>
                <a:ea typeface="Calibri" charset="0"/>
                <a:cs typeface="Calibri" charset="0"/>
              </a:rPr>
              <a:t>Recording facilities</a:t>
            </a:r>
          </a:p>
          <a:p>
            <a:pPr marL="640080" lvl="1" indent="-182880" defTabSz="91440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</a:pPr>
            <a:r>
              <a:rPr lang="en-US" altLang="en-US" spc="10" dirty="0" smtClean="0">
                <a:latin typeface="Calibri" charset="0"/>
                <a:ea typeface="Calibri" charset="0"/>
                <a:cs typeface="Calibri" charset="0"/>
              </a:rPr>
              <a:t>Active learning labs</a:t>
            </a:r>
            <a:endParaRPr lang="en-US" altLang="en-US" spc="10" dirty="0">
              <a:latin typeface="Calibri" charset="0"/>
              <a:ea typeface="Calibri" charset="0"/>
              <a:cs typeface="Calibri" charset="0"/>
            </a:endParaRPr>
          </a:p>
          <a:p>
            <a:pPr marL="182880" lvl="0" indent="-182880" defTabSz="914400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itchFamily="34" charset="0"/>
              <a:buChar char="•"/>
            </a:pPr>
            <a:r>
              <a:rPr lang="en-US" altLang="en-US" sz="2400" spc="10" dirty="0">
                <a:latin typeface="Calibri" charset="0"/>
                <a:ea typeface="Calibri" charset="0"/>
                <a:cs typeface="Calibri" charset="0"/>
              </a:rPr>
              <a:t>15 </a:t>
            </a:r>
            <a:r>
              <a:rPr lang="en-US" altLang="en-US" sz="2400" spc="10" dirty="0" smtClean="0">
                <a:latin typeface="Calibri" charset="0"/>
                <a:ea typeface="Calibri" charset="0"/>
                <a:cs typeface="Calibri" charset="0"/>
              </a:rPr>
              <a:t>labs including:</a:t>
            </a:r>
            <a:endParaRPr lang="en-US" altLang="en-US" sz="2400" spc="10" dirty="0">
              <a:latin typeface="Calibri" charset="0"/>
              <a:ea typeface="Calibri" charset="0"/>
              <a:cs typeface="Calibri" charset="0"/>
            </a:endParaRPr>
          </a:p>
          <a:p>
            <a:pPr marL="560070" lvl="1" indent="-28575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sz="1600" dirty="0" err="1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altLang="en-US" sz="1600" dirty="0" err="1" smtClean="0">
                <a:latin typeface="Calibri" charset="0"/>
                <a:ea typeface="Calibri" charset="0"/>
                <a:cs typeface="Calibri" charset="0"/>
              </a:rPr>
              <a:t>inux</a:t>
            </a:r>
            <a:r>
              <a:rPr lang="en-US" altLang="en-US" sz="16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1600" dirty="0">
                <a:latin typeface="Calibri" charset="0"/>
                <a:ea typeface="Calibri" charset="0"/>
                <a:cs typeface="Calibri" charset="0"/>
              </a:rPr>
              <a:t>project lab</a:t>
            </a:r>
          </a:p>
          <a:p>
            <a:pPr marL="560070" lvl="1" indent="-28575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alibri" charset="0"/>
                <a:ea typeface="Calibri" charset="0"/>
                <a:cs typeface="Calibri" charset="0"/>
              </a:rPr>
              <a:t>software </a:t>
            </a:r>
            <a:r>
              <a:rPr lang="en-US" altLang="en-US" sz="1600" dirty="0">
                <a:latin typeface="Calibri" charset="0"/>
                <a:ea typeface="Calibri" charset="0"/>
                <a:cs typeface="Calibri" charset="0"/>
              </a:rPr>
              <a:t>engineering lab</a:t>
            </a:r>
          </a:p>
          <a:p>
            <a:pPr marL="560070" lvl="1" indent="-28575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Calibri" charset="0"/>
                <a:ea typeface="Calibri" charset="0"/>
                <a:cs typeface="Calibri" charset="0"/>
              </a:rPr>
              <a:t>NSF-funded security lab</a:t>
            </a:r>
          </a:p>
          <a:p>
            <a:pPr marL="560070" lvl="1" indent="-28575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alibri" charset="0"/>
                <a:ea typeface="Calibri" charset="0"/>
                <a:cs typeface="Calibri" charset="0"/>
              </a:rPr>
              <a:t>NSF-funded </a:t>
            </a:r>
            <a:r>
              <a:rPr lang="en-US" altLang="en-US" sz="1600" dirty="0">
                <a:latin typeface="Calibri" charset="0"/>
                <a:ea typeface="Calibri" charset="0"/>
                <a:cs typeface="Calibri" charset="0"/>
              </a:rPr>
              <a:t>mobile development lab </a:t>
            </a:r>
            <a:endParaRPr lang="en-US" altLang="en-US" sz="1600" dirty="0" smtClean="0">
              <a:latin typeface="Calibri" charset="0"/>
              <a:ea typeface="Calibri" charset="0"/>
              <a:cs typeface="Calibri" charset="0"/>
            </a:endParaRPr>
          </a:p>
          <a:p>
            <a:pPr marL="560070" lvl="1" indent="-28575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latin typeface="Calibri" charset="0"/>
                <a:ea typeface="Calibri" charset="0"/>
                <a:cs typeface="Calibri" charset="0"/>
              </a:rPr>
              <a:t>NSF-funded security injection lab</a:t>
            </a:r>
            <a:endParaRPr lang="en-US" altLang="en-US" sz="1600" b="1" dirty="0">
              <a:latin typeface="Calibri" charset="0"/>
              <a:ea typeface="Calibri" charset="0"/>
              <a:cs typeface="Calibri" charset="0"/>
            </a:endParaRPr>
          </a:p>
          <a:p>
            <a:pPr marL="560070" lvl="1" indent="-28575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Calibri" charset="0"/>
                <a:ea typeface="Calibri" charset="0"/>
                <a:cs typeface="Calibri" charset="0"/>
              </a:rPr>
              <a:t>bare machine computing lab</a:t>
            </a:r>
          </a:p>
          <a:p>
            <a:pPr marL="560070" lvl="1" indent="-28575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Calibri" charset="0"/>
                <a:ea typeface="Calibri" charset="0"/>
                <a:cs typeface="Calibri" charset="0"/>
              </a:rPr>
              <a:t>h</a:t>
            </a:r>
            <a:r>
              <a:rPr lang="en-US" altLang="en-US" sz="1600" dirty="0" smtClean="0">
                <a:latin typeface="Calibri" charset="0"/>
                <a:ea typeface="Calibri" charset="0"/>
                <a:cs typeface="Calibri" charset="0"/>
              </a:rPr>
              <a:t>uman </a:t>
            </a:r>
            <a:r>
              <a:rPr lang="en-US" altLang="en-US" sz="1600" dirty="0"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altLang="en-US" sz="1600" dirty="0" smtClean="0">
                <a:latin typeface="Calibri" charset="0"/>
                <a:ea typeface="Calibri" charset="0"/>
                <a:cs typeface="Calibri" charset="0"/>
              </a:rPr>
              <a:t>omputer </a:t>
            </a:r>
            <a:r>
              <a:rPr lang="en-US" altLang="en-US" sz="1600" dirty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altLang="en-US" sz="1600" dirty="0" smtClean="0">
                <a:latin typeface="Calibri" charset="0"/>
                <a:ea typeface="Calibri" charset="0"/>
                <a:cs typeface="Calibri" charset="0"/>
              </a:rPr>
              <a:t>nteraction lab</a:t>
            </a:r>
          </a:p>
          <a:p>
            <a:pPr marL="560070" lvl="1" indent="-28575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latin typeface="Calibri" charset="0"/>
                <a:ea typeface="Calibri" charset="0"/>
                <a:cs typeface="Calibri" charset="0"/>
              </a:rPr>
              <a:t>Cyber-physical systems lab</a:t>
            </a:r>
          </a:p>
          <a:p>
            <a:pPr marL="560070" lvl="1" indent="-28575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latin typeface="Calibri" charset="0"/>
                <a:ea typeface="Calibri" charset="0"/>
                <a:cs typeface="Calibri" charset="0"/>
              </a:rPr>
              <a:t>Computer vision lab</a:t>
            </a:r>
          </a:p>
          <a:p>
            <a:pPr marL="560070" lvl="1" indent="-28575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latin typeface="Calibri" charset="0"/>
                <a:ea typeface="Calibri" charset="0"/>
                <a:cs typeface="Calibri" charset="0"/>
              </a:rPr>
              <a:t>Computer forensics lab</a:t>
            </a:r>
            <a:endParaRPr lang="en-US" altLang="en-US" sz="1600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304"/>
          <a:stretch/>
        </p:blipFill>
        <p:spPr>
          <a:xfrm>
            <a:off x="303309" y="1555422"/>
            <a:ext cx="3485472" cy="43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1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6986" y="436703"/>
            <a:ext cx="9601196" cy="1303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Where our Graduates are Employed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18" y="2780808"/>
            <a:ext cx="1728548" cy="1728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248" y="3218100"/>
            <a:ext cx="2000250" cy="2000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82" l="0" r="98182">
                        <a14:backgroundMark x1="1818" y1="37273" x2="1818" y2="60000"/>
                        <a14:backgroundMark x1="66364" y1="1818" x2="60000" y2="909"/>
                        <a14:backgroundMark x1="36364" y1="1818" x2="43636" y2="909"/>
                        <a14:backgroundMark x1="57273" y1="1818" x2="53636" y2="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23" y="2964113"/>
            <a:ext cx="1655445" cy="1655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422" y="1409435"/>
            <a:ext cx="3914775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8576" y="5851078"/>
            <a:ext cx="2634044" cy="710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7934" y="4509356"/>
            <a:ext cx="1704975" cy="895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2820" y="5434740"/>
            <a:ext cx="3543300" cy="771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3053" y="2517200"/>
            <a:ext cx="1597057" cy="893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6504" y="5099268"/>
            <a:ext cx="2507456" cy="272932"/>
          </a:xfrm>
          <a:prstGeom prst="rect">
            <a:avLst/>
          </a:prstGeom>
        </p:spPr>
      </p:pic>
      <p:pic>
        <p:nvPicPr>
          <p:cNvPr id="12" name="Picture 2" descr="Image resul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7" y="1439086"/>
            <a:ext cx="1120140" cy="11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mage resul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74" y="5072545"/>
            <a:ext cx="1047750" cy="104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273" b="92727" l="1695" r="95254">
                        <a14:foregroundMark x1="77288" y1="56364" x2="3729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2820" y="2199977"/>
            <a:ext cx="3362303" cy="62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06" y="4348638"/>
            <a:ext cx="2999672" cy="23317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0269" y="402284"/>
            <a:ext cx="6804191" cy="7017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Learning outside the classroom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4" y="1359718"/>
            <a:ext cx="10145948" cy="5327586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mtClean="0"/>
          </a:p>
          <a:p>
            <a:pPr marL="0" indent="0">
              <a:buFont typeface="Arial" pitchFamily="34" charset="0"/>
              <a:buNone/>
            </a:pPr>
            <a:endParaRPr lang="en-US" smtClean="0"/>
          </a:p>
          <a:p>
            <a:pPr marL="0" indent="0">
              <a:buFont typeface="Arial" pitchFamily="34" charset="0"/>
              <a:buNone/>
            </a:pPr>
            <a:r>
              <a:rPr lang="en-US" smtClean="0"/>
              <a:t> 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8" y="1737202"/>
            <a:ext cx="3323500" cy="194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06" y="1293968"/>
            <a:ext cx="3313754" cy="2359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6794" y="1293968"/>
            <a:ext cx="2648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Active Security Club</a:t>
            </a:r>
            <a:endParaRPr lang="en-US" b="1" dirty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34006" y="3702307"/>
            <a:ext cx="378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Cybersecurity, Mobile Dev, and Research Seminar Series</a:t>
            </a:r>
            <a:endParaRPr lang="en-US" b="1" dirty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495" y="4094947"/>
            <a:ext cx="2628587" cy="19714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2305" y="4718634"/>
            <a:ext cx="2648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Software 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Engineering </a:t>
            </a:r>
          </a:p>
          <a:p>
            <a:r>
              <a:rPr lang="en-US" b="1" dirty="0" smtClean="0">
                <a:solidFill>
                  <a:srgbClr val="7030A0"/>
                </a:solidFill>
                <a:latin typeface="Calibri" charset="0"/>
                <a:ea typeface="Calibri" charset="0"/>
                <a:cs typeface="Calibri" charset="0"/>
              </a:rPr>
              <a:t>Club</a:t>
            </a:r>
            <a:endParaRPr lang="en-US" b="1" dirty="0">
              <a:solidFill>
                <a:srgbClr val="7030A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658</TotalTime>
  <Words>502</Words>
  <Application>Microsoft Macintosh PowerPoint</Application>
  <PresentationFormat>On-screen Show (4:3)</PresentationFormat>
  <Paragraphs>147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 Narrow</vt:lpstr>
      <vt:lpstr>Calibri</vt:lpstr>
      <vt:lpstr>Century Schoolbook</vt:lpstr>
      <vt:lpstr>DYMO Symbols</vt:lpstr>
      <vt:lpstr>Georgia</vt:lpstr>
      <vt:lpstr>Helvetica</vt:lpstr>
      <vt:lpstr>Times New Roman</vt:lpstr>
      <vt:lpstr>Wingdings</vt:lpstr>
      <vt:lpstr>Wingdings 2</vt:lpstr>
      <vt:lpstr>Wingdings 3</vt:lpstr>
      <vt:lpstr>Arial</vt:lpstr>
      <vt:lpstr>View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Cyber4All @Towson towson.edu/cyber4all </vt:lpstr>
      <vt:lpstr>PowerPoint Presentation</vt:lpstr>
      <vt:lpstr>National Efforts</vt:lpstr>
      <vt:lpstr>PowerPoint Presentation</vt:lpstr>
      <vt:lpstr>PowerPoint Presentation</vt:lpstr>
    </vt:vector>
  </TitlesOfParts>
  <Company>Towson University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Computer   and Information Sciences</dc:title>
  <dc:creator>Bohle, Heather L.</dc:creator>
  <cp:lastModifiedBy>Kaza, Siddharth</cp:lastModifiedBy>
  <cp:revision>44</cp:revision>
  <dcterms:created xsi:type="dcterms:W3CDTF">2016-10-18T13:47:12Z</dcterms:created>
  <dcterms:modified xsi:type="dcterms:W3CDTF">2017-09-14T15:51:07Z</dcterms:modified>
</cp:coreProperties>
</file>