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9" r:id="rId3"/>
    <p:sldId id="499" r:id="rId4"/>
    <p:sldId id="502" r:id="rId5"/>
    <p:sldId id="504" r:id="rId6"/>
    <p:sldId id="507" r:id="rId7"/>
    <p:sldId id="509" r:id="rId8"/>
    <p:sldId id="515" r:id="rId9"/>
    <p:sldId id="514" r:id="rId10"/>
    <p:sldId id="586" r:id="rId11"/>
    <p:sldId id="518" r:id="rId12"/>
    <p:sldId id="519" r:id="rId13"/>
    <p:sldId id="521" r:id="rId14"/>
    <p:sldId id="538" r:id="rId15"/>
    <p:sldId id="542" r:id="rId16"/>
    <p:sldId id="543" r:id="rId17"/>
    <p:sldId id="544" r:id="rId18"/>
    <p:sldId id="545" r:id="rId19"/>
    <p:sldId id="552" r:id="rId20"/>
    <p:sldId id="587" r:id="rId21"/>
    <p:sldId id="588" r:id="rId22"/>
    <p:sldId id="589" r:id="rId23"/>
    <p:sldId id="590" r:id="rId24"/>
    <p:sldId id="592" r:id="rId25"/>
    <p:sldId id="593" r:id="rId26"/>
    <p:sldId id="594" r:id="rId27"/>
    <p:sldId id="595" r:id="rId28"/>
    <p:sldId id="596" r:id="rId29"/>
    <p:sldId id="597" r:id="rId30"/>
    <p:sldId id="598" r:id="rId31"/>
    <p:sldId id="599" r:id="rId32"/>
    <p:sldId id="600" r:id="rId33"/>
    <p:sldId id="601" r:id="rId34"/>
    <p:sldId id="602" r:id="rId35"/>
    <p:sldId id="603" r:id="rId36"/>
    <p:sldId id="604" r:id="rId37"/>
    <p:sldId id="605" r:id="rId38"/>
    <p:sldId id="606" r:id="rId39"/>
    <p:sldId id="607" r:id="rId40"/>
    <p:sldId id="608" r:id="rId41"/>
    <p:sldId id="609" r:id="rId42"/>
    <p:sldId id="610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107" d="100"/>
          <a:sy n="107" d="100"/>
        </p:scale>
        <p:origin x="11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62900-4103-4B92-AD78-10090EA2F40D}" type="datetimeFigureOut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FE33CD-5F61-498B-AF0D-0844D3142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6895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85EF33B-6199-40AC-A221-97F3EA1DF3D0}" type="datetimeFigureOut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65FA9E9-53A7-4005-BEA8-87B83840B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6025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myScore	-- valid</a:t>
            </a:r>
          </a:p>
          <a:p>
            <a:r>
              <a:rPr lang="en-US" altLang="en-US" smtClean="0"/>
              <a:t>my_score	-- valid</a:t>
            </a:r>
          </a:p>
          <a:p>
            <a:r>
              <a:rPr lang="en-US" altLang="en-US" smtClean="0"/>
              <a:t>my score	-- invalid because of the space</a:t>
            </a:r>
          </a:p>
          <a:p>
            <a:r>
              <a:rPr lang="en-US" altLang="en-US" smtClean="0"/>
              <a:t>my-score	-- invalid because of the dash (-), which is the substraction operator</a:t>
            </a:r>
          </a:p>
          <a:p>
            <a:r>
              <a:rPr lang="en-US" altLang="en-US" smtClean="0"/>
              <a:t>my4score	-- valid</a:t>
            </a:r>
          </a:p>
          <a:p>
            <a:r>
              <a:rPr lang="en-US" altLang="en-US" smtClean="0"/>
              <a:t>4score	-- invalid because it starts with a number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D0E08F4-E51D-470A-9B15-7CBB1465FA23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937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Answer: 15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E5F7ACD-3E13-4468-9D6B-E7648913655C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653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20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9028E92-29A8-4B18-B3CC-F03E3CDC2B9B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8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Example 1: group = 2</a:t>
            </a:r>
          </a:p>
          <a:p>
            <a:r>
              <a:rPr lang="en-US" smtClean="0"/>
              <a:t>Example 2: group =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D0B01C-7FA2-4232-B922-3FC92D83B55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0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Example 1: group = 3</a:t>
            </a:r>
          </a:p>
          <a:p>
            <a:r>
              <a:rPr lang="en-US" smtClean="0"/>
              <a:t>Example 2: group =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4C4AEF-F73B-43B8-8F65-83ABD9C3D6D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54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Example 1: group = 3</a:t>
            </a:r>
          </a:p>
          <a:p>
            <a:r>
              <a:rPr lang="en-US" smtClean="0"/>
              <a:t>Example 2: group =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76F55D-B46A-4605-9953-24C74D93D24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0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Example 1: group = 3</a:t>
            </a:r>
          </a:p>
          <a:p>
            <a:r>
              <a:rPr lang="en-US" smtClean="0"/>
              <a:t>Example 2: group =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D34264-D251-4BBF-80B9-68876D4C920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0F1415-8E78-456C-BF1A-689645715ECF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38580-45F1-4E91-AC22-9FF26D882A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19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52F3D-7618-42D1-A381-F10C3573591E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81D28-56B7-48B4-A328-514493F94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30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98831A-CFAD-4866-BCA7-BDBD1023AA6F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56C7C-D3BF-438A-9B8A-501D04DE9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59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79FA65-AE05-4426-A877-9BEBBACEBA75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0DABE-428A-4F08-AAB6-E0140B6332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26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792E80-0269-445F-B56F-782BEA9EA009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D306B-8558-49EA-87A3-5406B1776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50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3F35C9-2EC1-4440-B89E-773FE9F2B5C9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73A03-ADBC-4C3B-9EDD-E696A89AA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5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9A266E-43CB-459D-878D-230A281CF3F2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A482F-D9F0-462D-A525-6787320A4F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90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9C87C-9A14-4D12-AD29-3FCF81D6FFF6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206E6-9969-4140-9DA5-8857BD6DEE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9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D9B99-CF7F-459D-8684-F922217B2B16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063A2-80AD-4453-AA36-1C167D3E76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92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E223F-F68B-4E0E-B32D-13EBE35C611C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75846-1295-4C19-90F5-D45F47677B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52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58D6E-836C-4EE8-81D4-C3D969A8FE1C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C9B3D-FD04-4DDB-9C5D-84F004BA4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19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277E782-985C-4CC5-8B9F-8574E5A19A3D}" type="datetime1">
              <a:rPr lang="en-US" altLang="en-US"/>
              <a:pPr/>
              <a:t>1/6/2017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en-US"/>
              <a:t>© 2016 Pearson Education, Inc., Hoboken, NJ.  All rights reserved.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3C755E2-3A6B-459E-B037-AF3BF94005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gerweb.towson.edu/webster/109/index.html" TargetMode="External"/><Relationship Id="rId2" Type="http://schemas.openxmlformats.org/officeDocument/2006/relationships/hyperlink" Target="mailto:webster@towso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349282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Chapter 10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Programming Fundamentals with JavaScript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“Computers and Creativity”</a:t>
            </a:r>
          </a:p>
          <a:p>
            <a:r>
              <a:rPr lang="en-US" i="1" dirty="0">
                <a:solidFill>
                  <a:srgbClr val="00B0F0"/>
                </a:solidFill>
              </a:rPr>
              <a:t>Richard D. Webster, COSC 109 Instructor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Office:  7800 York Road, Room 422  |  Phone:   (410) 704-2424</a:t>
            </a:r>
          </a:p>
          <a:p>
            <a:r>
              <a:rPr lang="en-US" i="1" dirty="0">
                <a:solidFill>
                  <a:srgbClr val="00B0F0"/>
                </a:solidFill>
              </a:rPr>
              <a:t>e-mail:  </a:t>
            </a:r>
            <a:r>
              <a:rPr lang="en-US" i="1" dirty="0">
                <a:solidFill>
                  <a:srgbClr val="00B0F0"/>
                </a:solidFill>
                <a:hlinkClick r:id="rId2"/>
              </a:rPr>
              <a:t>webster@towson.edu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109 website:  </a:t>
            </a:r>
            <a:r>
              <a:rPr lang="en-US" i="1" dirty="0">
                <a:solidFill>
                  <a:srgbClr val="00B0F0"/>
                </a:solidFill>
                <a:hlinkClick r:id="rId3"/>
              </a:rPr>
              <a:t>https://tigerweb.towson.edu/webster/109/i</a:t>
            </a:r>
            <a:endParaRPr lang="en-US" dirty="0" smtClean="0">
              <a:ea typeface="+mn-ea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7388A67-8233-48DE-9409-9B4FA7C0245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Loose vs. Strict Data Typing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Strict data typing</a:t>
            </a:r>
          </a:p>
          <a:p>
            <a:pPr lvl="1"/>
            <a:r>
              <a:rPr lang="en-US" altLang="en-US" dirty="0" smtClean="0"/>
              <a:t>When a programming language requires that you explicitly declare the data type of a variable when the variable is first created</a:t>
            </a:r>
          </a:p>
          <a:p>
            <a:r>
              <a:rPr lang="en-US" altLang="en-US" dirty="0" smtClean="0"/>
              <a:t>Loose data typing </a:t>
            </a:r>
          </a:p>
          <a:p>
            <a:pPr lvl="1"/>
            <a:r>
              <a:rPr lang="en-US" altLang="en-US" dirty="0" smtClean="0"/>
              <a:t>When a programming language does not have such data typing requirement.</a:t>
            </a:r>
          </a:p>
          <a:p>
            <a:pPr lvl="1"/>
            <a:r>
              <a:rPr lang="en-US" altLang="en-US" dirty="0" smtClean="0"/>
              <a:t>JavaScript is loosely typed language</a:t>
            </a: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CAF9A7E-C232-4BAB-AB3F-B3139273FD7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Variable Naming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smtClean="0"/>
              <a:t>can contain a number, a letter, underscore (_), or dollar sign ($)</a:t>
            </a:r>
          </a:p>
          <a:p>
            <a:r>
              <a:rPr lang="en-US" altLang="en-US" dirty="0" smtClean="0"/>
              <a:t>cannot begin with a number</a:t>
            </a:r>
          </a:p>
          <a:p>
            <a:r>
              <a:rPr lang="en-US" altLang="en-US" dirty="0" smtClean="0"/>
              <a:t>in this course, variables always begin with a letter</a:t>
            </a:r>
          </a:p>
          <a:p>
            <a:r>
              <a:rPr lang="en-US" altLang="en-US" dirty="0" smtClean="0"/>
              <a:t>must not contain spaces</a:t>
            </a:r>
          </a:p>
          <a:p>
            <a:r>
              <a:rPr lang="en-US" altLang="en-US" dirty="0" smtClean="0"/>
              <a:t>cannot be a keyword</a:t>
            </a:r>
          </a:p>
          <a:p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lang="en-US" altLang="en-US" dirty="0" smtClean="0"/>
              <a:t> are different</a:t>
            </a:r>
          </a:p>
          <a:p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altLang="en-US" dirty="0" smtClean="0"/>
              <a:t> and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US" altLang="en-US" dirty="0" smtClean="0"/>
              <a:t> are different</a:t>
            </a:r>
          </a:p>
          <a:p>
            <a:endParaRPr lang="en-US" altLang="en-US" dirty="0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8CEE905-7667-45BC-ACD2-CB39697B52A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Variable Naming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Which are valid variable names?</a:t>
            </a:r>
          </a:p>
          <a:p>
            <a:r>
              <a:rPr lang="en-US" altLang="en-US" dirty="0" err="1" smtClean="0"/>
              <a:t>myScore</a:t>
            </a:r>
            <a:endParaRPr lang="en-US" altLang="en-US" dirty="0" smtClean="0"/>
          </a:p>
          <a:p>
            <a:r>
              <a:rPr lang="en-US" altLang="en-US" dirty="0" err="1" smtClean="0"/>
              <a:t>my_score</a:t>
            </a:r>
            <a:r>
              <a:rPr lang="en-US" altLang="en-US" dirty="0" smtClean="0"/>
              <a:t>    </a:t>
            </a:r>
            <a:r>
              <a:rPr lang="en-US" altLang="en-US" b="1" i="1" dirty="0">
                <a:solidFill>
                  <a:srgbClr val="00B050"/>
                </a:solidFill>
              </a:rPr>
              <a:t> </a:t>
            </a:r>
            <a:r>
              <a:rPr lang="en-US" altLang="en-US" b="1" i="1" dirty="0" smtClean="0">
                <a:solidFill>
                  <a:srgbClr val="00B050"/>
                </a:solidFill>
              </a:rPr>
              <a:t>&lt;-  </a:t>
            </a:r>
            <a:r>
              <a:rPr lang="en-US" altLang="en-US" b="1" i="1" dirty="0" smtClean="0">
                <a:solidFill>
                  <a:srgbClr val="00B050"/>
                </a:solidFill>
              </a:rPr>
              <a:t>This one  ;-)</a:t>
            </a:r>
            <a:endParaRPr lang="en-US" altLang="en-US" b="1" i="1" dirty="0" smtClean="0">
              <a:solidFill>
                <a:srgbClr val="00B050"/>
              </a:solidFill>
            </a:endParaRPr>
          </a:p>
          <a:p>
            <a:r>
              <a:rPr lang="en-US" altLang="en-US" dirty="0" smtClean="0"/>
              <a:t>my score</a:t>
            </a:r>
          </a:p>
          <a:p>
            <a:r>
              <a:rPr lang="en-US" altLang="en-US" dirty="0" smtClean="0"/>
              <a:t>my-score</a:t>
            </a:r>
          </a:p>
          <a:p>
            <a:r>
              <a:rPr lang="en-US" altLang="en-US" dirty="0" smtClean="0"/>
              <a:t>my4score</a:t>
            </a:r>
          </a:p>
          <a:p>
            <a:r>
              <a:rPr lang="en-US" altLang="en-US" dirty="0" smtClean="0"/>
              <a:t>4score</a:t>
            </a:r>
            <a:endParaRPr lang="en-US" altLang="en-US" dirty="0"/>
          </a:p>
          <a:p>
            <a:endParaRPr lang="en-US" altLang="en-US" dirty="0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D0B238B-DE6C-4150-AE26-95ADDC13435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Assigning a Value to a Variable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Means giving a value to a variable</a:t>
            </a:r>
          </a:p>
          <a:p>
            <a:r>
              <a:rPr lang="en-US" altLang="en-US" dirty="0" smtClean="0"/>
              <a:t>The statement that assigns a value to a variable is called an </a:t>
            </a:r>
            <a:r>
              <a:rPr lang="en-US" altLang="en-US" u="sng" dirty="0" smtClean="0"/>
              <a:t>assignment statement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General Syntax:</a:t>
            </a:r>
          </a:p>
          <a:p>
            <a:pPr marL="457200" lvl="1" indent="0">
              <a:buNone/>
            </a:pPr>
            <a:r>
              <a:rPr lang="en-US" alt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or expression</a:t>
            </a:r>
            <a:r>
              <a:rPr lang="en-US" altLang="en-US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dirty="0" smtClean="0"/>
              <a:t>Examples: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= 10;</a:t>
            </a:r>
          </a:p>
          <a:p>
            <a:pPr marL="457200" lvl="1" indent="0">
              <a:buNone/>
            </a:pP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letterGrade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"A";</a:t>
            </a:r>
          </a:p>
          <a:p>
            <a:pPr marL="457200" lvl="1" indent="0"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a + b;</a:t>
            </a:r>
          </a:p>
          <a:p>
            <a:endParaRPr lang="en-US" altLang="en-US" dirty="0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3E3099B-D74A-4B59-B612-E5DED24DA368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Statements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smtClean="0"/>
              <a:t>Statements are instructions that can be executed</a:t>
            </a:r>
          </a:p>
          <a:p>
            <a:r>
              <a:rPr lang="en-US" altLang="en-US" dirty="0" smtClean="0"/>
              <a:t>A statement ends with a semi-colon (;) when there are more than one statements on the same line</a:t>
            </a:r>
          </a:p>
          <a:p>
            <a:r>
              <a:rPr lang="en-US" altLang="en-US" dirty="0" smtClean="0"/>
              <a:t>Purposes: For examples,</a:t>
            </a:r>
          </a:p>
          <a:p>
            <a:pPr lvl="1"/>
            <a:r>
              <a:rPr lang="en-US" altLang="en-US" dirty="0" smtClean="0"/>
              <a:t>to give values to variables (assignment statements)</a:t>
            </a:r>
          </a:p>
          <a:p>
            <a:pPr lvl="1"/>
            <a:r>
              <a:rPr lang="en-US" altLang="en-US" dirty="0" smtClean="0"/>
              <a:t>to cause things to happen only under certain conditions (e.g. if-statements)</a:t>
            </a:r>
          </a:p>
          <a:p>
            <a:pPr lvl="1"/>
            <a:r>
              <a:rPr lang="en-US" altLang="en-US" dirty="0" smtClean="0"/>
              <a:t>to cause instructions to repeat (used in loops)</a:t>
            </a:r>
          </a:p>
          <a:p>
            <a:endParaRPr lang="en-US" altLang="en-US" dirty="0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9A60854-35AC-4540-8CF7-2445CEB11BB4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symbols that cause a new value to be calculated from one or more other values</a:t>
            </a:r>
          </a:p>
          <a:p>
            <a:pPr>
              <a:buFont typeface="Arial" charset="0"/>
              <a:buNone/>
              <a:defRPr/>
            </a:pPr>
            <a:endParaRPr lang="en-US" dirty="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ea typeface="+mn-ea"/>
              </a:rPr>
              <a:t>Examples: </a:t>
            </a:r>
          </a:p>
          <a:p>
            <a:pPr lvl="1">
              <a:buFont typeface="Arial" charset="0"/>
              <a:buChar char="–"/>
              <a:defRPr/>
            </a:pPr>
            <a:r>
              <a:rPr lang="en-US" u="sng" dirty="0" smtClean="0">
                <a:ea typeface="+mn-ea"/>
              </a:rPr>
              <a:t>arithmetic</a:t>
            </a:r>
            <a:r>
              <a:rPr lang="en-US" dirty="0" smtClean="0">
                <a:ea typeface="+mn-ea"/>
              </a:rPr>
              <a:t>: +, -, *, /, %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give new calculated values</a:t>
            </a:r>
          </a:p>
          <a:p>
            <a:pPr lvl="1">
              <a:buFont typeface="Arial" charset="0"/>
              <a:buChar char="–"/>
              <a:defRPr/>
            </a:pPr>
            <a:endParaRPr lang="en-US" dirty="0" smtClean="0">
              <a:ea typeface="+mn-ea"/>
            </a:endParaRPr>
          </a:p>
          <a:p>
            <a:pPr lvl="1">
              <a:buFont typeface="Arial" charset="0"/>
              <a:buChar char="–"/>
              <a:defRPr/>
            </a:pPr>
            <a:r>
              <a:rPr lang="en-US" u="sng" dirty="0" smtClean="0">
                <a:ea typeface="+mn-ea"/>
              </a:rPr>
              <a:t>comparison</a:t>
            </a:r>
            <a:r>
              <a:rPr lang="en-US" dirty="0" smtClean="0">
                <a:ea typeface="+mn-ea"/>
              </a:rPr>
              <a:t> operators: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&gt;, &gt;=, &lt;, &lt;=, ==, !=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give a value of true or false</a:t>
            </a:r>
          </a:p>
          <a:p>
            <a:pPr lvl="1">
              <a:buFont typeface="Arial" charset="0"/>
              <a:buChar char="–"/>
              <a:defRPr/>
            </a:pPr>
            <a:endParaRPr lang="en-US" dirty="0" smtClean="0">
              <a:ea typeface="+mn-ea"/>
            </a:endParaRPr>
          </a:p>
          <a:p>
            <a:pPr lvl="1">
              <a:buFont typeface="Arial" charset="0"/>
              <a:buChar char="–"/>
              <a:defRPr/>
            </a:pPr>
            <a:r>
              <a:rPr lang="en-US" u="sng" dirty="0" smtClean="0">
                <a:ea typeface="+mn-ea"/>
              </a:rPr>
              <a:t>logical</a:t>
            </a:r>
            <a:r>
              <a:rPr lang="en-US" dirty="0" smtClean="0">
                <a:ea typeface="+mn-ea"/>
              </a:rPr>
              <a:t> operators: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&amp;&amp;, ||,!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give a value of true or false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ea typeface="+mn-ea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8A05E3D-A36F-43AE-A028-7581215A8C8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Assignment Operators</a:t>
            </a:r>
            <a:br>
              <a:rPr lang="en-US" altLang="en-US" smtClean="0"/>
            </a:br>
            <a:r>
              <a:rPr lang="en-US" altLang="en-US" smtClean="0"/>
              <a:t>=, +=, -=, *=, /=, %=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22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+=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= score + 3;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-=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= score –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*=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= score *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/=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= score /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%=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MS PGothic" panose="020B0600070205080204" pitchFamily="34" charset="-128"/>
                          <a:cs typeface="Courier New" panose="02070309020205020404" pitchFamily="49" charset="0"/>
                        </a:rPr>
                        <a:t>score = score % 3;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83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7A9A1C9-C4D7-4E3C-B417-79647704B644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Assignment Operators</a:t>
            </a:r>
            <a:br>
              <a:rPr lang="en-US" altLang="en-US" smtClean="0"/>
            </a:br>
            <a:r>
              <a:rPr lang="en-US" altLang="en-US" smtClean="0"/>
              <a:t>=, +=, -=, *=, /=, %=</a:t>
            </a:r>
          </a:p>
        </p:txBody>
      </p:sp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D7D84A5-4270-4435-8DEE-88882B0464C2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93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= 10;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+= 5;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What is the value for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lang="en-US" altLang="en-US" dirty="0" smtClean="0"/>
              <a:t> after these two statements?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Assignment Operators</a:t>
            </a:r>
            <a:br>
              <a:rPr lang="en-US" altLang="en-US" smtClean="0"/>
            </a:br>
            <a:r>
              <a:rPr lang="en-US" altLang="en-US" smtClean="0"/>
              <a:t>=, +=, -=, *=, /=, %=</a:t>
            </a:r>
          </a:p>
        </p:txBody>
      </p:sp>
      <p:sp>
        <p:nvSpPr>
          <p:cNvPr id="614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C284927-25D5-4752-847E-D6E7B47F0688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= 10;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*= 2;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 smtClean="0"/>
              <a:t>What is the value for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</a:t>
            </a:r>
            <a:r>
              <a:rPr lang="en-US" altLang="en-US" dirty="0" smtClean="0"/>
              <a:t> after these two statements?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Keywords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700" smtClean="0"/>
              <a:t>Reserved words that have a special meaning in a programming language.</a:t>
            </a:r>
          </a:p>
          <a:p>
            <a:pPr>
              <a:lnSpc>
                <a:spcPct val="80000"/>
              </a:lnSpc>
            </a:pPr>
            <a:r>
              <a:rPr lang="en-US" altLang="en-US" sz="2700" smtClean="0"/>
              <a:t> You are not allowed to use these words for any other purpose, such as variable or function names.</a:t>
            </a:r>
          </a:p>
          <a:p>
            <a:pPr>
              <a:lnSpc>
                <a:spcPct val="80000"/>
              </a:lnSpc>
            </a:pPr>
            <a:endParaRPr lang="en-US" altLang="en-US" sz="2700" smtClean="0"/>
          </a:p>
          <a:p>
            <a:pPr>
              <a:lnSpc>
                <a:spcPct val="80000"/>
              </a:lnSpc>
            </a:pPr>
            <a:r>
              <a:rPr lang="en-US" altLang="en-US" sz="2700" smtClean="0"/>
              <a:t>Examples: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>
              <a:lnSpc>
                <a:spcPct val="80000"/>
              </a:lnSpc>
            </a:pPr>
            <a:endParaRPr lang="en-US" altLang="en-US" sz="2700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D174BA9-9991-498C-BE3E-AF56BDE3579B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this lecture, you will learn: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82E7C5A-618C-411D-95A1-C29F42A860B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differences between programming languages and scripting languages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programming concepts and constructs: </a:t>
            </a:r>
            <a:br>
              <a:rPr lang="en-US" altLang="en-US" smtClean="0"/>
            </a:br>
            <a:r>
              <a:rPr lang="en-US" altLang="en-US" smtClean="0"/>
              <a:t>syntax, data types, variables, statements, assignment statements, operators, constants, keywords,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a Program Runs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program is written as a sequence of statements as instructions. </a:t>
            </a:r>
          </a:p>
          <a:p>
            <a:r>
              <a:rPr lang="en-US" smtClean="0"/>
              <a:t>The program executes the instructions </a:t>
            </a:r>
            <a:r>
              <a:rPr lang="en-US" i="1" smtClean="0"/>
              <a:t>sequentially</a:t>
            </a:r>
            <a:r>
              <a:rPr lang="en-US" smtClean="0"/>
              <a:t>--one instruction after the other, in the order in which they appear in the code.</a:t>
            </a:r>
          </a:p>
          <a:p>
            <a:r>
              <a:rPr lang="en-US" smtClean="0"/>
              <a:t>Use </a:t>
            </a:r>
            <a:r>
              <a:rPr lang="en-US" u="sng" smtClean="0"/>
              <a:t>control structures </a:t>
            </a:r>
            <a:r>
              <a:rPr lang="en-US" smtClean="0"/>
              <a:t>to make nonsequential execution of the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9883B-05A4-425F-A948-1538BF9857D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Control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mtClean="0"/>
              <a:t>Loop</a:t>
            </a:r>
          </a:p>
          <a:p>
            <a:pPr lvl="1">
              <a:defRPr/>
            </a:pPr>
            <a:r>
              <a:rPr lang="en-US" smtClean="0"/>
              <a:t>A set of statements is executed </a:t>
            </a:r>
            <a:r>
              <a:rPr lang="en-US" i="1" smtClean="0"/>
              <a:t>repeatedly</a:t>
            </a:r>
            <a:r>
              <a:rPr lang="en-US" smtClean="0"/>
              <a:t> until a certain condition is reached</a:t>
            </a:r>
          </a:p>
          <a:p>
            <a:pPr lvl="1">
              <a:defRPr/>
            </a:pPr>
            <a:r>
              <a:rPr lang="en-US" smtClean="0"/>
              <a:t>Will be covered in Chapter 11</a:t>
            </a:r>
          </a:p>
          <a:p>
            <a:pPr lvl="1"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Conditional</a:t>
            </a:r>
          </a:p>
          <a:p>
            <a:pPr lvl="1">
              <a:defRPr/>
            </a:pPr>
            <a:r>
              <a:rPr lang="en-US" smtClean="0"/>
              <a:t>A set of statements is executed only if some conditions are met</a:t>
            </a:r>
          </a:p>
          <a:p>
            <a:pPr lvl="1"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mtClean="0"/>
              <a:t> statements and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mtClean="0"/>
              <a:t> statements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9C0CF-62F7-478F-A5CB-5B23871603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Statements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</a:t>
            </a:r>
          </a:p>
          <a:p>
            <a:r>
              <a:rPr lang="en-US" smtClean="0"/>
              <a:t>if...else</a:t>
            </a:r>
          </a:p>
          <a:p>
            <a:r>
              <a:rPr lang="en-US" smtClean="0"/>
              <a:t>if...else if</a:t>
            </a:r>
          </a:p>
          <a:p>
            <a:r>
              <a:rPr lang="en-US" smtClean="0"/>
              <a:t>Nested if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C99C7-490B-4417-9739-5807414089E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General Syntax: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logical expression(s)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4DB16-E8AC-4C51-9CBE-1459A615373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733800" y="4800600"/>
            <a:ext cx="441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The statements grouped within the curly braces are called the </a:t>
            </a:r>
            <a:r>
              <a:rPr lang="en-US" u="sng">
                <a:solidFill>
                  <a:schemeClr val="accent1"/>
                </a:solidFill>
              </a:rPr>
              <a:t>block statements</a:t>
            </a:r>
            <a:r>
              <a:rPr lang="en-US">
                <a:solidFill>
                  <a:schemeClr val="accent1"/>
                </a:solidFill>
              </a:rPr>
              <a:t>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733800" y="3962400"/>
            <a:ext cx="45720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9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mtClean="0">
                <a:cs typeface="Courier New" pitchFamily="49" charset="0"/>
              </a:rPr>
              <a:t>If there is only one statement to be executed, the curly braces are optional.</a:t>
            </a:r>
          </a:p>
          <a:p>
            <a:pPr>
              <a:defRPr/>
            </a:pPr>
            <a:endParaRPr lang="en-US" smtClean="0">
              <a:cs typeface="Courier New" pitchFamily="49" charset="0"/>
            </a:endParaRPr>
          </a:p>
          <a:p>
            <a:pPr>
              <a:defRPr/>
            </a:pPr>
            <a:r>
              <a:rPr lang="en-US" smtClean="0">
                <a:cs typeface="Courier New" pitchFamily="49" charset="0"/>
              </a:rPr>
              <a:t>Examples: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60)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"pass";</a:t>
            </a:r>
          </a:p>
          <a:p>
            <a:pPr lvl="1">
              <a:buFont typeface="Arial" charset="0"/>
              <a:buNone/>
              <a:defRPr/>
            </a:pPr>
            <a:endParaRPr lang="en-US" smtClean="0">
              <a:cs typeface="Courier New" pitchFamily="49" charset="0"/>
            </a:endParaRPr>
          </a:p>
          <a:p>
            <a:pPr lvl="1">
              <a:buFont typeface="Arial" charset="0"/>
              <a:buNone/>
              <a:defRPr/>
            </a:pPr>
            <a:r>
              <a:rPr lang="en-US" smtClean="0">
                <a:cs typeface="Courier New" pitchFamily="49" charset="0"/>
              </a:rPr>
              <a:t>The statement may be on a single line: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60) grade = "pass";</a:t>
            </a:r>
          </a:p>
          <a:p>
            <a:pPr lvl="1">
              <a:buFont typeface="Arial" charset="0"/>
              <a:buNone/>
              <a:defRPr/>
            </a:pPr>
            <a:endParaRPr lang="en-US"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D1A48-4DE3-4E61-98C9-FCC779350DA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General Syntax: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logical expression(s)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  <a:endParaRPr lang="en-US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45755-CB45-4208-8DF9-EEF864565AC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60)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"pass";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"fail";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A58515-A07D-42DE-95C2-3E578235918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General Syntax: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logical expression(s)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logical expression(s)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  <a:endParaRPr lang="en-US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 if (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logical expression(s)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statement(s)</a:t>
            </a:r>
            <a:endParaRPr lang="en-US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smtClean="0">
                <a:latin typeface="Courier New" pitchFamily="49" charset="0"/>
                <a:cs typeface="Courier New" pitchFamily="49" charset="0"/>
              </a:rPr>
              <a:t> statement(s)</a:t>
            </a:r>
            <a:endParaRPr lang="en-US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514A4-A5E4-472E-BB04-0E69E79CF7D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90)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"A";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80)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"B";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70)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"C";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60)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"D";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 grade = "F";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A77B1-ECA0-4A30-B34C-11842E6135B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8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 if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conditions are checked one at a time sequentially. </a:t>
            </a:r>
          </a:p>
          <a:p>
            <a:r>
              <a:rPr lang="en-US" smtClean="0"/>
              <a:t>Once a condition is found to be true, the statement(s) for that condition will be executed and the rest of the conditions in the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if . . . else if </a:t>
            </a:r>
            <a:r>
              <a:rPr lang="en-US" smtClean="0"/>
              <a:t>statements group will not be checked.</a:t>
            </a:r>
            <a:endParaRPr lang="en-US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74DC1-03C1-4624-9EFB-5A5A1318A00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BC06450-C6C7-4A2B-938E-D30E4012622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Writing code</a:t>
            </a:r>
          </a:p>
          <a:p>
            <a:pPr lvl="1"/>
            <a:r>
              <a:rPr lang="en-US" altLang="en-US" dirty="0" smtClean="0"/>
              <a:t>means entering the code</a:t>
            </a:r>
          </a:p>
          <a:p>
            <a:pPr lvl="1"/>
            <a:r>
              <a:rPr lang="en-US" altLang="en-US" dirty="0" smtClean="0"/>
              <a:t>is part of the process of creating the computer program</a:t>
            </a:r>
          </a:p>
          <a:p>
            <a:r>
              <a:rPr lang="en-US" altLang="en-US" dirty="0" smtClean="0"/>
              <a:t>Run, running, execution</a:t>
            </a:r>
          </a:p>
          <a:p>
            <a:pPr lvl="1"/>
            <a:r>
              <a:rPr lang="en-US" altLang="en-US" dirty="0" smtClean="0"/>
              <a:t>refers to the process by which the computer carries out the instructions in a computer program</a:t>
            </a:r>
          </a:p>
          <a:p>
            <a:r>
              <a:rPr lang="en-US" altLang="en-US" dirty="0" smtClean="0"/>
              <a:t>Compiling, compilation</a:t>
            </a:r>
          </a:p>
          <a:p>
            <a:pPr lvl="1"/>
            <a:r>
              <a:rPr lang="en-US" altLang="en-US" dirty="0" smtClean="0"/>
              <a:t>refers to the process of assembling code into a format suitable for the computer to execute the instructions</a:t>
            </a:r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90)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"A";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80)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"B";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70)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"C";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60)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"D";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 grade = "F";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D5AFD-8992-44A0-9DEE-D724C803F87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3354388" y="1524000"/>
            <a:ext cx="2306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Suppose score = 85.</a:t>
            </a:r>
          </a:p>
        </p:txBody>
      </p:sp>
    </p:spTree>
    <p:extLst>
      <p:ext uri="{BB962C8B-B14F-4D97-AF65-F5344CB8AC3E}">
        <p14:creationId xmlns:p14="http://schemas.microsoft.com/office/powerpoint/2010/main" val="1197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if...else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(score &gt; 90)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"A";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80)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"B";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70)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"C";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 if (score &gt; 60)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grade = "D";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 grade = "F";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B3DCA-6375-43E8-86C1-B7C6692DF74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3354388" y="1524000"/>
            <a:ext cx="28829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Suppose score = 85.</a:t>
            </a:r>
          </a:p>
          <a:p>
            <a:r>
              <a:rPr lang="en-US">
                <a:solidFill>
                  <a:schemeClr val="accent2"/>
                </a:solidFill>
              </a:rPr>
              <a:t>First check: (score &gt; 90).</a:t>
            </a:r>
          </a:p>
          <a:p>
            <a:r>
              <a:rPr lang="en-US">
                <a:solidFill>
                  <a:schemeClr val="accent2"/>
                </a:solidFill>
              </a:rPr>
              <a:t>	(85 &gt; 90) is false!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19400" y="1981200"/>
            <a:ext cx="3810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8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Logical Operators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&amp;&amp;	AND</a:t>
            </a:r>
          </a:p>
          <a:p>
            <a:pPr>
              <a:defRPr/>
            </a:pPr>
            <a:r>
              <a:rPr lang="en-US" smtClean="0"/>
              <a:t>||	OR</a:t>
            </a:r>
          </a:p>
          <a:p>
            <a:pPr>
              <a:defRPr/>
            </a:pPr>
            <a:r>
              <a:rPr lang="en-US" smtClean="0"/>
              <a:t>  !	NOT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752C9-05EF-48F3-92E6-7BEE661AD3B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AND: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&amp;&amp;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</a:p>
          <a:p>
            <a:pPr>
              <a:buFont typeface="Arial" charset="0"/>
              <a:buNone/>
            </a:pPr>
            <a:endParaRPr lang="en-US" sz="2400" i="1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true</a:t>
            </a:r>
            <a:r>
              <a:rPr lang="en-US" sz="2400" smtClean="0">
                <a:cs typeface="Courier New" pitchFamily="49" charset="0"/>
              </a:rPr>
              <a:t> : only when </a:t>
            </a:r>
            <a:r>
              <a:rPr lang="en-US" sz="2400" u="sng" smtClean="0">
                <a:cs typeface="Courier New" pitchFamily="49" charset="0"/>
              </a:rPr>
              <a:t>both</a:t>
            </a:r>
            <a:r>
              <a:rPr lang="en-US" sz="2400" smtClean="0"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and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  <a:r>
              <a:rPr lang="en-US" sz="2400" smtClean="0">
                <a:cs typeface="Courier New" pitchFamily="49" charset="0"/>
              </a:rPr>
              <a:t> are </a:t>
            </a:r>
            <a:r>
              <a:rPr lang="en-US" sz="2400" u="sng" smtClean="0">
                <a:cs typeface="Courier New" pitchFamily="49" charset="0"/>
              </a:rPr>
              <a:t>true</a:t>
            </a:r>
          </a:p>
          <a:p>
            <a:pPr>
              <a:buFont typeface="Arial" charset="0"/>
              <a:buNone/>
            </a:pPr>
            <a:endParaRPr lang="en-US" sz="2400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false</a:t>
            </a:r>
            <a:r>
              <a:rPr lang="en-US" sz="2400" smtClean="0">
                <a:cs typeface="Courier New" pitchFamily="49" charset="0"/>
              </a:rPr>
              <a:t> : when </a:t>
            </a:r>
            <a:r>
              <a:rPr lang="en-US" sz="2400" u="sng" smtClean="0">
                <a:cs typeface="Courier New" pitchFamily="49" charset="0"/>
              </a:rPr>
              <a:t>either</a:t>
            </a:r>
            <a:r>
              <a:rPr lang="en-US" sz="2400" smtClean="0"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or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  <a:r>
              <a:rPr lang="en-US" sz="2400" smtClean="0">
                <a:cs typeface="Courier New" pitchFamily="49" charset="0"/>
              </a:rPr>
              <a:t> is </a:t>
            </a:r>
            <a:r>
              <a:rPr lang="en-US" sz="2400" u="sng" smtClean="0">
                <a:cs typeface="Courier New" pitchFamily="49" charset="0"/>
              </a:rPr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5C632-FFAD-4311-80C5-211944D677C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OR: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||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z="2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</a:p>
          <a:p>
            <a:pPr>
              <a:buFont typeface="Arial" charset="0"/>
              <a:buNone/>
            </a:pPr>
            <a:endParaRPr lang="en-US" sz="2400" i="1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true</a:t>
            </a:r>
            <a:r>
              <a:rPr lang="en-US" sz="2400" smtClean="0">
                <a:cs typeface="Courier New" pitchFamily="49" charset="0"/>
              </a:rPr>
              <a:t> : when </a:t>
            </a:r>
            <a:r>
              <a:rPr lang="en-US" sz="2400" u="sng" smtClean="0">
                <a:cs typeface="Courier New" pitchFamily="49" charset="0"/>
              </a:rPr>
              <a:t>either</a:t>
            </a:r>
            <a:r>
              <a:rPr lang="en-US" sz="2400" smtClean="0"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or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  <a:r>
              <a:rPr lang="en-US" sz="2400" smtClean="0">
                <a:cs typeface="Courier New" pitchFamily="49" charset="0"/>
              </a:rPr>
              <a:t> is </a:t>
            </a:r>
            <a:r>
              <a:rPr lang="en-US" sz="2400" u="sng" smtClean="0">
                <a:cs typeface="Courier New" pitchFamily="49" charset="0"/>
              </a:rPr>
              <a:t>true</a:t>
            </a:r>
          </a:p>
          <a:p>
            <a:pPr>
              <a:buFont typeface="Arial" charset="0"/>
              <a:buNone/>
            </a:pPr>
            <a:endParaRPr lang="en-US" sz="2400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false</a:t>
            </a:r>
            <a:r>
              <a:rPr lang="en-US" sz="2400" smtClean="0">
                <a:cs typeface="Courier New" pitchFamily="49" charset="0"/>
              </a:rPr>
              <a:t> : only when </a:t>
            </a:r>
            <a:r>
              <a:rPr lang="en-US" sz="2400" u="sng" smtClean="0">
                <a:cs typeface="Courier New" pitchFamily="49" charset="0"/>
              </a:rPr>
              <a:t>both</a:t>
            </a:r>
            <a:r>
              <a:rPr lang="en-US" sz="2400" smtClean="0">
                <a:cs typeface="Courier New" pitchFamily="49" charset="0"/>
              </a:rPr>
              <a:t>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and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logicalExpression2</a:t>
            </a:r>
            <a:r>
              <a:rPr lang="en-US" sz="2400" smtClean="0">
                <a:cs typeface="Courier New" pitchFamily="49" charset="0"/>
              </a:rPr>
              <a:t> is </a:t>
            </a:r>
            <a:r>
              <a:rPr lang="en-US" sz="2400" u="sng" smtClean="0">
                <a:cs typeface="Courier New" pitchFamily="49" charset="0"/>
              </a:rPr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081D8-A08B-4FA7-AF43-EA4443A7DBE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NOT: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!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40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</a:p>
          <a:p>
            <a:pPr>
              <a:buFont typeface="Arial" charset="0"/>
              <a:buNone/>
            </a:pPr>
            <a:endParaRPr lang="en-US" sz="2400" i="1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true</a:t>
            </a:r>
            <a:r>
              <a:rPr lang="en-US" sz="2400" smtClean="0">
                <a:cs typeface="Courier New" pitchFamily="49" charset="0"/>
              </a:rPr>
              <a:t> : when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is </a:t>
            </a:r>
            <a:r>
              <a:rPr lang="en-US" sz="2400" u="sng" smtClean="0">
                <a:cs typeface="Courier New" pitchFamily="49" charset="0"/>
              </a:rPr>
              <a:t>false</a:t>
            </a:r>
          </a:p>
          <a:p>
            <a:pPr>
              <a:buFont typeface="Arial" charset="0"/>
              <a:buNone/>
            </a:pPr>
            <a:endParaRPr lang="en-US" sz="2400" smtClean="0"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400" u="sng" smtClean="0">
                <a:cs typeface="Courier New" pitchFamily="49" charset="0"/>
              </a:rPr>
              <a:t>false</a:t>
            </a:r>
            <a:r>
              <a:rPr lang="en-US" sz="2400" smtClean="0">
                <a:cs typeface="Courier New" pitchFamily="49" charset="0"/>
              </a:rPr>
              <a:t> : when </a:t>
            </a:r>
            <a:r>
              <a:rPr lang="en-US" sz="2400" i="1" smtClean="0">
                <a:latin typeface="Courier New" pitchFamily="49" charset="0"/>
                <a:cs typeface="Courier New" pitchFamily="49" charset="0"/>
              </a:rPr>
              <a:t>logicalExpression1</a:t>
            </a:r>
            <a:r>
              <a:rPr lang="en-US" sz="2400" smtClean="0">
                <a:cs typeface="Courier New" pitchFamily="49" charset="0"/>
              </a:rPr>
              <a:t> is </a:t>
            </a:r>
            <a:r>
              <a:rPr lang="en-US" sz="2400" u="sng" smtClean="0">
                <a:cs typeface="Courier New" pitchFamily="49" charset="0"/>
              </a:rPr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EB35-4F75-4B2C-9D59-4CEFD82FAEE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789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893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D08A9-E7C3-4F09-B459-E94AD4A24AC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7896" name="TextBox 8"/>
          <p:cNvSpPr txBox="1">
            <a:spLocks noChangeArrowheads="1"/>
          </p:cNvSpPr>
          <p:nvPr/>
        </p:nvSpPr>
        <p:spPr bwMode="auto">
          <a:xfrm>
            <a:off x="914400" y="5867400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Which statement will be executed in these examples when </a:t>
            </a:r>
            <a:r>
              <a:rPr lang="en-US" u="sng">
                <a:solidFill>
                  <a:schemeClr val="accent1"/>
                </a:solidFill>
              </a:rPr>
              <a:t>age = 38 </a:t>
            </a:r>
            <a:r>
              <a:rPr lang="en-US">
                <a:solidFill>
                  <a:schemeClr val="accent1"/>
                </a:solidFill>
              </a:rPr>
              <a:t>and </a:t>
            </a:r>
            <a:r>
              <a:rPr lang="en-US" u="sng">
                <a:solidFill>
                  <a:schemeClr val="accent1"/>
                </a:solidFill>
              </a:rPr>
              <a:t>weight = 145</a:t>
            </a:r>
            <a:r>
              <a:rPr lang="en-US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54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891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891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628A2-5F15-4474-A88A-110C405DD99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8920" name="TextBox 8"/>
          <p:cNvSpPr txBox="1">
            <a:spLocks noChangeArrowheads="1"/>
          </p:cNvSpPr>
          <p:nvPr/>
        </p:nvSpPr>
        <p:spPr bwMode="auto">
          <a:xfrm>
            <a:off x="914400" y="5867400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Which statement will be executed in these examples when </a:t>
            </a:r>
            <a:r>
              <a:rPr lang="en-US" u="sng">
                <a:solidFill>
                  <a:schemeClr val="accent1"/>
                </a:solidFill>
              </a:rPr>
              <a:t>age = 38 </a:t>
            </a:r>
            <a:r>
              <a:rPr lang="en-US">
                <a:solidFill>
                  <a:schemeClr val="accent1"/>
                </a:solidFill>
              </a:rPr>
              <a:t>and </a:t>
            </a:r>
            <a:r>
              <a:rPr lang="en-US" u="sng">
                <a:solidFill>
                  <a:schemeClr val="accent1"/>
                </a:solidFill>
              </a:rPr>
              <a:t>weight = 157</a:t>
            </a:r>
            <a:r>
              <a:rPr lang="en-US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9939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941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4EA37-B2B0-4563-BBB9-79F3596C0F5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9944" name="TextBox 8"/>
          <p:cNvSpPr txBox="1">
            <a:spLocks noChangeArrowheads="1"/>
          </p:cNvSpPr>
          <p:nvPr/>
        </p:nvSpPr>
        <p:spPr bwMode="auto">
          <a:xfrm>
            <a:off x="914400" y="5867400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Which statement will be executed in these examples when </a:t>
            </a:r>
            <a:r>
              <a:rPr lang="en-US" u="sng">
                <a:solidFill>
                  <a:schemeClr val="accent1"/>
                </a:solidFill>
              </a:rPr>
              <a:t>age = 46 </a:t>
            </a:r>
            <a:r>
              <a:rPr lang="en-US">
                <a:solidFill>
                  <a:schemeClr val="accent1"/>
                </a:solidFill>
              </a:rPr>
              <a:t>and </a:t>
            </a:r>
            <a:r>
              <a:rPr lang="en-US" u="sng">
                <a:solidFill>
                  <a:schemeClr val="accent1"/>
                </a:solidFill>
              </a:rPr>
              <a:t>weight = 145</a:t>
            </a:r>
            <a:r>
              <a:rPr lang="en-US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91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40963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  <a:endParaRPr lang="en-US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65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Example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16325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if (age &lt; 40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weight &lt; 150)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2;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group = 3;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2B1B5-E211-415B-A3D0-730FC580B10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0968" name="TextBox 8"/>
          <p:cNvSpPr txBox="1">
            <a:spLocks noChangeArrowheads="1"/>
          </p:cNvSpPr>
          <p:nvPr/>
        </p:nvSpPr>
        <p:spPr bwMode="auto">
          <a:xfrm>
            <a:off x="914400" y="5867400"/>
            <a:ext cx="563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Which statement will be executed in these examples when </a:t>
            </a:r>
            <a:r>
              <a:rPr lang="en-US" u="sng">
                <a:solidFill>
                  <a:schemeClr val="accent1"/>
                </a:solidFill>
              </a:rPr>
              <a:t>age = 46 </a:t>
            </a:r>
            <a:r>
              <a:rPr lang="en-US">
                <a:solidFill>
                  <a:schemeClr val="accent1"/>
                </a:solidFill>
              </a:rPr>
              <a:t>and </a:t>
            </a:r>
            <a:r>
              <a:rPr lang="en-US" u="sng">
                <a:solidFill>
                  <a:schemeClr val="accent1"/>
                </a:solidFill>
              </a:rPr>
              <a:t>weight = 157</a:t>
            </a:r>
            <a:r>
              <a:rPr lang="en-US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23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EEE71E5-C8BD-4220-A1CC-C7D48134337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IDE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stands for:</a:t>
            </a:r>
            <a:br>
              <a:rPr lang="en-US" altLang="en-US" dirty="0" smtClean="0"/>
            </a:br>
            <a:r>
              <a:rPr lang="en-US" altLang="en-US" u="sng" dirty="0" smtClean="0"/>
              <a:t>I</a:t>
            </a:r>
            <a:r>
              <a:rPr lang="en-US" altLang="en-US" dirty="0" smtClean="0"/>
              <a:t>ntegrated </a:t>
            </a:r>
            <a:r>
              <a:rPr lang="en-US" altLang="en-US" u="sng" dirty="0" smtClean="0"/>
              <a:t>D</a:t>
            </a:r>
            <a:r>
              <a:rPr lang="en-US" altLang="en-US" dirty="0" smtClean="0"/>
              <a:t>evelopment </a:t>
            </a:r>
            <a:r>
              <a:rPr lang="en-US" altLang="en-US" u="sng" dirty="0" smtClean="0"/>
              <a:t>E</a:t>
            </a:r>
            <a:r>
              <a:rPr lang="en-US" altLang="en-US" dirty="0" smtClean="0"/>
              <a:t>nvironment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refers to:</a:t>
            </a:r>
          </a:p>
          <a:p>
            <a:pPr lvl="1"/>
            <a:r>
              <a:rPr lang="en-US" altLang="en-US" dirty="0" smtClean="0"/>
              <a:t>the software in which you are developing an application</a:t>
            </a:r>
          </a:p>
          <a:p>
            <a:pPr lvl="1"/>
            <a:r>
              <a:rPr lang="en-US" altLang="en-US" dirty="0" smtClean="0"/>
              <a:t>for example, Adobe Animate, Microsoft Visual Studio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/>
              <a:t>function</a:t>
            </a:r>
            <a:r>
              <a:rPr lang="en-US" dirty="0" smtClean="0"/>
              <a:t> or </a:t>
            </a:r>
            <a:r>
              <a:rPr lang="en-US" b="1" i="1" dirty="0"/>
              <a:t>procedure</a:t>
            </a:r>
            <a:r>
              <a:rPr lang="en-US" dirty="0" smtClean="0"/>
              <a:t> contains a block of program instructions forming a discrete unit with a name.</a:t>
            </a:r>
          </a:p>
          <a:p>
            <a:r>
              <a:rPr lang="en-US" dirty="0" smtClean="0"/>
              <a:t>Functions </a:t>
            </a:r>
            <a:r>
              <a:rPr lang="en-US" dirty="0" smtClean="0"/>
              <a:t>are executed only when called within the program</a:t>
            </a:r>
            <a:r>
              <a:rPr lang="en-US" dirty="0" smtClean="0"/>
              <a:t>. Functions do not execute automatically.</a:t>
            </a:r>
            <a:endParaRPr lang="en-US" dirty="0" smtClean="0"/>
          </a:p>
          <a:p>
            <a:r>
              <a:rPr lang="en-US" dirty="0" smtClean="0"/>
              <a:t>Functions return a value to a calling statement whereas procedures do not.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2016 Pearson Education, Inc., Hoboken, NJ.  All rights reserved. 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DABE-428A-4F08-AAB6-E0140B633241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63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/>
              <a:t>Values passed into functions or procedures are known as </a:t>
            </a:r>
            <a:r>
              <a:rPr lang="en-US" b="1" i="1" dirty="0"/>
              <a:t>arguments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type of a value is known as a </a:t>
            </a:r>
            <a:r>
              <a:rPr lang="en-US" b="1" i="1" dirty="0" smtClean="0"/>
              <a:t>data type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Variables</a:t>
            </a:r>
            <a:r>
              <a:rPr lang="en-US" dirty="0" smtClean="0"/>
              <a:t> are used to store values.  Those variables can change during a program’s operation.</a:t>
            </a:r>
          </a:p>
          <a:p>
            <a:r>
              <a:rPr lang="en-US" b="1" i="1" dirty="0" smtClean="0"/>
              <a:t>If statements </a:t>
            </a:r>
            <a:r>
              <a:rPr lang="en-US" dirty="0" smtClean="0"/>
              <a:t>and </a:t>
            </a:r>
            <a:r>
              <a:rPr lang="en-US" b="1" i="1" dirty="0" smtClean="0"/>
              <a:t>loops</a:t>
            </a:r>
            <a:r>
              <a:rPr lang="en-US" dirty="0" smtClean="0"/>
              <a:t> can be used to make programs execute sequentially.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2016 Pearson Education, Inc., Hoboken, NJ.  All rights reserved. 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DABE-428A-4F08-AAB6-E0140B633241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0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ActionScript is a </a:t>
            </a:r>
            <a:r>
              <a:rPr lang="en-US" b="1" i="1" dirty="0" smtClean="0"/>
              <a:t>strictly typed </a:t>
            </a:r>
            <a:r>
              <a:rPr lang="en-US" dirty="0" smtClean="0"/>
              <a:t>language and is </a:t>
            </a:r>
            <a:r>
              <a:rPr lang="en-US" b="1" i="1" dirty="0" smtClean="0"/>
              <a:t>case-sensitive.</a:t>
            </a:r>
          </a:p>
          <a:p>
            <a:r>
              <a:rPr lang="en-US" dirty="0" smtClean="0"/>
              <a:t>Statements in ActionScript end with a semicolon (;)</a:t>
            </a:r>
          </a:p>
          <a:p>
            <a:r>
              <a:rPr lang="en-US" dirty="0" smtClean="0"/>
              <a:t>An example of a valid </a:t>
            </a:r>
            <a:r>
              <a:rPr lang="en-US" smtClean="0"/>
              <a:t>variable name </a:t>
            </a:r>
            <a:r>
              <a:rPr lang="en-US" dirty="0" smtClean="0"/>
              <a:t>in ActionScript would be:  </a:t>
            </a:r>
            <a:r>
              <a:rPr lang="en-US" b="1" i="1" dirty="0" err="1" smtClean="0"/>
              <a:t>my_score</a:t>
            </a:r>
            <a:endParaRPr lang="en-US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2016 Pearson Education, Inc., Hoboken, NJ.  All rights reserved.  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DABE-428A-4F08-AAB6-E0140B633241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81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78BC7C0-21BC-40E9-BE9A-5E6A3CADD3B1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Languages</a:t>
            </a:r>
          </a:p>
        </p:txBody>
      </p:sp>
      <p:sp>
        <p:nvSpPr>
          <p:cNvPr id="27651" name="Line 5"/>
          <p:cNvSpPr>
            <a:spLocks noChangeShapeType="1"/>
          </p:cNvSpPr>
          <p:nvPr/>
        </p:nvSpPr>
        <p:spPr bwMode="auto">
          <a:xfrm flipV="1">
            <a:off x="1828800" y="1676400"/>
            <a:ext cx="0" cy="41910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Text Box 6"/>
          <p:cNvSpPr txBox="1">
            <a:spLocks noChangeArrowheads="1"/>
          </p:cNvSpPr>
          <p:nvPr/>
        </p:nvSpPr>
        <p:spPr bwMode="auto">
          <a:xfrm>
            <a:off x="457200" y="4953000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7" rIns="91433" bIns="4571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66FF"/>
                </a:solidFill>
              </a:rPr>
              <a:t>low level</a:t>
            </a:r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533400" y="2162175"/>
            <a:ext cx="8077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>
            <a:lvl1pPr marL="1371600" indent="-1371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66FF"/>
                </a:solidFill>
              </a:rPr>
              <a:t>high level</a:t>
            </a:r>
            <a:r>
              <a:rPr lang="en-US" altLang="en-US" sz="1800"/>
              <a:t>	Programming languages that look more like human language.</a:t>
            </a:r>
          </a:p>
          <a:p>
            <a:pPr eaLnBrk="1" hangingPunct="1"/>
            <a:r>
              <a:rPr lang="en-US" altLang="en-US" sz="1800"/>
              <a:t>	Easy for human to read and write, but require more "translation" behind the scenes to be understandable to the computer.</a:t>
            </a:r>
          </a:p>
          <a:p>
            <a:pPr eaLnBrk="1" hangingPunct="1"/>
            <a:r>
              <a:rPr lang="en-US" altLang="en-US" sz="1800"/>
              <a:t>	e.g. C++, C#, Java, FORTRAN</a:t>
            </a:r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1981200" y="5105400"/>
            <a:ext cx="66452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lowest level:</a:t>
            </a:r>
          </a:p>
          <a:p>
            <a:pPr eaLnBrk="1" hangingPunct="1"/>
            <a:r>
              <a:rPr lang="en-US" altLang="en-US" sz="1800"/>
              <a:t>Machine language: a programming language that communicates with a computer through 0's and 1's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981200" y="4572000"/>
            <a:ext cx="217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7" rIns="91433" bIns="45717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Assembly language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981200" y="1447800"/>
            <a:ext cx="6492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/>
              <a:t>Multimedia authoring </a:t>
            </a:r>
            <a:r>
              <a:rPr lang="en-US" altLang="en-US" sz="1400" b="1" dirty="0"/>
              <a:t>scripting languages</a:t>
            </a:r>
            <a:r>
              <a:rPr lang="en-US" altLang="en-US" sz="1400" dirty="0"/>
              <a:t>, such as JavaScript and </a:t>
            </a:r>
            <a:r>
              <a:rPr lang="en-US" altLang="en-US" sz="1400" dirty="0" smtClean="0"/>
              <a:t>Animate </a:t>
            </a:r>
            <a:r>
              <a:rPr lang="en-US" altLang="en-US" sz="1400" dirty="0" err="1"/>
              <a:t>Actionscript</a:t>
            </a:r>
            <a:r>
              <a:rPr lang="en-US" altLang="en-US" sz="1400" dirty="0"/>
              <a:t> are often the highest level.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  <p:bldP spid="4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7647E89-31AE-44B9-B3DB-410D05B72BD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Scripting Languages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3651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Examples: </a:t>
            </a:r>
            <a:r>
              <a:rPr lang="en-US" altLang="en-US" sz="2400" dirty="0" err="1" smtClean="0"/>
              <a:t>Javascript</a:t>
            </a:r>
            <a:r>
              <a:rPr lang="en-US" altLang="en-US" sz="2400" dirty="0" smtClean="0"/>
              <a:t> and Animate ActionScript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Very-high-level programming languages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Advantage: easier for non-programmer to learn because the syntax and keywords are close to human languages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Disadvantages: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Not as full-fledged as programming languages such as C++, Java, and FORTRAN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Don't have the features to let the programmer to control low level details, such as memory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JavaScript Syntax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500" smtClean="0"/>
              <a:t>prescribes the ways in which statements must be written in order for them to be understood by the computer</a:t>
            </a:r>
          </a:p>
          <a:p>
            <a:pPr>
              <a:lnSpc>
                <a:spcPct val="80000"/>
              </a:lnSpc>
            </a:pPr>
            <a:endParaRPr lang="en-US" altLang="en-US" sz="2500" smtClean="0"/>
          </a:p>
          <a:p>
            <a:pPr>
              <a:lnSpc>
                <a:spcPct val="80000"/>
              </a:lnSpc>
            </a:pPr>
            <a:r>
              <a:rPr lang="en-US" altLang="en-US" sz="2500" smtClean="0"/>
              <a:t>like the rules of grammar and punctuation in human languages, but these rules must be followed precisely in computer programming</a:t>
            </a:r>
          </a:p>
          <a:p>
            <a:pPr>
              <a:lnSpc>
                <a:spcPct val="80000"/>
              </a:lnSpc>
            </a:pPr>
            <a:endParaRPr lang="en-US" altLang="en-US" sz="2500" smtClean="0"/>
          </a:p>
          <a:p>
            <a:pPr>
              <a:lnSpc>
                <a:spcPct val="80000"/>
              </a:lnSpc>
            </a:pPr>
            <a:r>
              <a:rPr lang="en-US" altLang="en-US" sz="2500" smtClean="0"/>
              <a:t>for examples, for JavaScript:</a:t>
            </a:r>
          </a:p>
          <a:p>
            <a:pPr lvl="1">
              <a:lnSpc>
                <a:spcPct val="80000"/>
              </a:lnSpc>
            </a:pPr>
            <a:r>
              <a:rPr lang="en-US" altLang="en-US" sz="2200" smtClean="0"/>
              <a:t>case sensitive</a:t>
            </a:r>
          </a:p>
          <a:p>
            <a:pPr lvl="1">
              <a:lnSpc>
                <a:spcPct val="80000"/>
              </a:lnSpc>
            </a:pPr>
            <a:r>
              <a:rPr lang="en-US" altLang="en-US" sz="2200" smtClean="0"/>
              <a:t>each statement ends with a semi-colon(;)</a:t>
            </a:r>
          </a:p>
          <a:p>
            <a:pPr lvl="1">
              <a:lnSpc>
                <a:spcPct val="80000"/>
              </a:lnSpc>
            </a:pPr>
            <a:r>
              <a:rPr lang="en-US" altLang="en-US" sz="2200" smtClean="0"/>
              <a:t>the naming of variables and functions has to start with a letter , _ or $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2637E98-F662-4C58-87C4-D7FE321B5807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524000"/>
            <a:ext cx="4191000" cy="3886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Programming Constructs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33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syntax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variables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statements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assignment statements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keywords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operators</a:t>
            </a:r>
            <a:endParaRPr lang="en-US" sz="3200" smtClean="0">
              <a:ea typeface="+mn-ea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3200" b="1" smtClean="0">
                <a:ea typeface="+mn-ea"/>
              </a:rPr>
              <a:t>expressions</a:t>
            </a:r>
            <a:endParaRPr lang="en-US" sz="3200" smtClean="0">
              <a:ea typeface="+mn-ea"/>
            </a:endParaRPr>
          </a:p>
        </p:txBody>
      </p:sp>
      <p:sp>
        <p:nvSpPr>
          <p:cNvPr id="21508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procedures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functions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arguments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control structures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conditions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comments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arrays</a:t>
            </a:r>
          </a:p>
          <a:p>
            <a:pPr>
              <a:buFont typeface="Arial" charset="0"/>
              <a:buChar char="•"/>
              <a:defRPr/>
            </a:pPr>
            <a:r>
              <a:rPr lang="en-US" smtClean="0">
                <a:ea typeface="+mn-ea"/>
              </a:rPr>
              <a:t>loops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25EF293-7DA4-4107-ABD6-688776CCBFC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685800" y="5791200"/>
            <a:ext cx="2185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chemeClr val="accent1"/>
                </a:solidFill>
              </a:rPr>
              <a:t>In this Powerpoint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95400" y="5410200"/>
            <a:ext cx="762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Variables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Purpose:</a:t>
            </a:r>
            <a:br>
              <a:rPr lang="en-US" altLang="en-US" dirty="0" smtClean="0"/>
            </a:br>
            <a:r>
              <a:rPr lang="en-US" altLang="en-US" dirty="0" smtClean="0"/>
              <a:t>to store values that can be updated and retrieved at runtime</a:t>
            </a:r>
          </a:p>
          <a:p>
            <a:r>
              <a:rPr lang="en-US" altLang="en-US" dirty="0" smtClean="0"/>
              <a:t>Data is stored in memory as bits.</a:t>
            </a:r>
          </a:p>
          <a:p>
            <a:r>
              <a:rPr lang="en-US" altLang="en-US" dirty="0" smtClean="0"/>
              <a:t>Variable lets you refer, by name, to the data's memory location stored.</a:t>
            </a:r>
          </a:p>
          <a:p>
            <a:r>
              <a:rPr lang="en-US" altLang="en-US" dirty="0" smtClean="0"/>
              <a:t>has 3 Properties:</a:t>
            </a:r>
          </a:p>
          <a:p>
            <a:pPr lvl="1"/>
            <a:r>
              <a:rPr lang="en-US" altLang="en-US" u="sng" dirty="0" smtClean="0"/>
              <a:t>Name</a:t>
            </a:r>
            <a:r>
              <a:rPr lang="en-US" altLang="en-US" dirty="0" smtClean="0"/>
              <a:t>: Code refers to memory location by name</a:t>
            </a:r>
          </a:p>
          <a:p>
            <a:pPr lvl="1"/>
            <a:r>
              <a:rPr lang="en-US" altLang="en-US" u="sng" dirty="0" err="1" smtClean="0"/>
              <a:t>Value</a:t>
            </a:r>
            <a:r>
              <a:rPr lang="en-US" altLang="en-US" dirty="0" err="1" smtClean="0"/>
              <a:t>:The</a:t>
            </a:r>
            <a:r>
              <a:rPr lang="en-US" altLang="en-US" dirty="0" smtClean="0"/>
              <a:t> actual information stored at the location</a:t>
            </a:r>
          </a:p>
          <a:p>
            <a:pPr lvl="1"/>
            <a:r>
              <a:rPr lang="en-US" altLang="en-US" u="sng" dirty="0" smtClean="0"/>
              <a:t>Type</a:t>
            </a:r>
            <a:r>
              <a:rPr lang="en-US" altLang="en-US" dirty="0" smtClean="0"/>
              <a:t>: The particular type of data (data type) Examples: integer, floating point, string</a:t>
            </a:r>
          </a:p>
          <a:p>
            <a:endParaRPr lang="en-US" altLang="en-US" dirty="0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69D2C56-A025-46DE-9867-598BCD949AD4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07a-recor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ch07a-recording</Template>
  <TotalTime>889</TotalTime>
  <Words>1514</Words>
  <Application>Microsoft Office PowerPoint</Application>
  <PresentationFormat>On-screen Show (4:3)</PresentationFormat>
  <Paragraphs>483</Paragraphs>
  <Slides>42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MS PGothic</vt:lpstr>
      <vt:lpstr>MS PGothic</vt:lpstr>
      <vt:lpstr>Arial</vt:lpstr>
      <vt:lpstr>Calibri</vt:lpstr>
      <vt:lpstr>Courier New</vt:lpstr>
      <vt:lpstr>ch07a-recording</vt:lpstr>
      <vt:lpstr>Chapter 10 Programming Fundamentals with JavaScript</vt:lpstr>
      <vt:lpstr>In this lecture, you will learn:</vt:lpstr>
      <vt:lpstr>Coding</vt:lpstr>
      <vt:lpstr>IDE</vt:lpstr>
      <vt:lpstr>Programming Languages</vt:lpstr>
      <vt:lpstr>Scripting Languages</vt:lpstr>
      <vt:lpstr>JavaScript Syntax</vt:lpstr>
      <vt:lpstr>Basic Programming Constructs</vt:lpstr>
      <vt:lpstr>Variables</vt:lpstr>
      <vt:lpstr>Loose vs. Strict Data Typing</vt:lpstr>
      <vt:lpstr>Variable Naming</vt:lpstr>
      <vt:lpstr>Variable Naming</vt:lpstr>
      <vt:lpstr>Assigning a Value to a Variable</vt:lpstr>
      <vt:lpstr>Statements</vt:lpstr>
      <vt:lpstr>Operators</vt:lpstr>
      <vt:lpstr>Assignment Operators =, +=, -=, *=, /=, %=</vt:lpstr>
      <vt:lpstr>Assignment Operators =, +=, -=, *=, /=, %=</vt:lpstr>
      <vt:lpstr>Assignment Operators =, +=, -=, *=, /=, %=</vt:lpstr>
      <vt:lpstr>Keywords</vt:lpstr>
      <vt:lpstr>How a Program Runs</vt:lpstr>
      <vt:lpstr>Types of Control Structures</vt:lpstr>
      <vt:lpstr>if Statements</vt:lpstr>
      <vt:lpstr>if</vt:lpstr>
      <vt:lpstr>if</vt:lpstr>
      <vt:lpstr>if...else</vt:lpstr>
      <vt:lpstr>if...else</vt:lpstr>
      <vt:lpstr>if...else if</vt:lpstr>
      <vt:lpstr>if...else if</vt:lpstr>
      <vt:lpstr>if...else if</vt:lpstr>
      <vt:lpstr>if...else if</vt:lpstr>
      <vt:lpstr>if...else if</vt:lpstr>
      <vt:lpstr>Logical Operators</vt:lpstr>
      <vt:lpstr>Logical AND: &amp;&amp;</vt:lpstr>
      <vt:lpstr>Logical OR: ||</vt:lpstr>
      <vt:lpstr>Logical NOT: !</vt:lpstr>
      <vt:lpstr>Examples</vt:lpstr>
      <vt:lpstr>Examples</vt:lpstr>
      <vt:lpstr>Examples</vt:lpstr>
      <vt:lpstr>Examples</vt:lpstr>
      <vt:lpstr>Review</vt:lpstr>
      <vt:lpstr>Review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Interactive Multimedia Authoring with Flash: ActionScript--Part 1</dc:title>
  <dc:creator>Yue-Ling Wong</dc:creator>
  <dc:description>"Digital Media Primer" Yue-Ling Wong, Copyright (c)2013 by Pearson Education, Inc. All rights reserved.</dc:description>
  <cp:lastModifiedBy>Webster, Richard</cp:lastModifiedBy>
  <cp:revision>293</cp:revision>
  <cp:lastPrinted>2016-07-11T18:03:43Z</cp:lastPrinted>
  <dcterms:created xsi:type="dcterms:W3CDTF">2011-08-07T02:09:33Z</dcterms:created>
  <dcterms:modified xsi:type="dcterms:W3CDTF">2017-01-06T15:26:43Z</dcterms:modified>
</cp:coreProperties>
</file>