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535" r:id="rId4"/>
    <p:sldId id="536" r:id="rId5"/>
    <p:sldId id="537" r:id="rId6"/>
    <p:sldId id="574" r:id="rId7"/>
    <p:sldId id="538" r:id="rId8"/>
    <p:sldId id="539" r:id="rId9"/>
    <p:sldId id="540" r:id="rId10"/>
    <p:sldId id="541" r:id="rId11"/>
    <p:sldId id="549" r:id="rId12"/>
    <p:sldId id="550" r:id="rId13"/>
    <p:sldId id="551" r:id="rId14"/>
    <p:sldId id="552" r:id="rId15"/>
    <p:sldId id="553" r:id="rId16"/>
    <p:sldId id="554" r:id="rId17"/>
    <p:sldId id="555" r:id="rId18"/>
    <p:sldId id="556" r:id="rId19"/>
    <p:sldId id="557" r:id="rId20"/>
    <p:sldId id="558" r:id="rId21"/>
    <p:sldId id="559" r:id="rId22"/>
    <p:sldId id="560" r:id="rId23"/>
    <p:sldId id="561" r:id="rId24"/>
    <p:sldId id="562" r:id="rId25"/>
    <p:sldId id="563" r:id="rId26"/>
    <p:sldId id="564" r:id="rId27"/>
    <p:sldId id="572" r:id="rId28"/>
    <p:sldId id="573" r:id="rId29"/>
    <p:sldId id="575" r:id="rId30"/>
    <p:sldId id="576" r:id="rId31"/>
    <p:sldId id="57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25" autoAdjust="0"/>
  </p:normalViewPr>
  <p:slideViewPr>
    <p:cSldViewPr>
      <p:cViewPr varScale="1">
        <p:scale>
          <a:sx n="98" d="100"/>
          <a:sy n="98" d="100"/>
        </p:scale>
        <p:origin x="3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DED091-A333-48E1-880F-480449CEB26D}" type="datetimeFigureOut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BC1FB4-687B-4B3B-90B9-B1EF475E3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43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E78E4-885C-4F49-89FD-A155A054EE91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DC8B9-5693-4789-AC33-B4006D482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2057-05AD-4B05-995F-4D13387E2391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EDCD-8AE8-44C8-8CB6-DD237E34F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5CD3F-A51F-486A-8235-3A67BD16C745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6D01A-3F41-4E84-86D1-703BDDA55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4C09B-DBC7-4692-A27E-55885BD7B906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934A0-1953-4EFB-8A07-784960F18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49C48-BBFA-4C61-8213-70920B13DA27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0295E-3916-4031-B5D0-7D53E114E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3185-8295-426C-9727-FEE737D19DE6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3674-E2C7-4E68-83FD-F3BEECAE8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30069-746D-479A-90EA-15ECFDAAC882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49E2E-F4FA-40B4-9A67-1FE0EDDC7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0C5D5-D606-4F3D-A780-DBF7C33F5F3B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E8F0-46CC-4FFD-88C4-974F6E815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4D61-1837-4C1E-AC84-B7FBD6F84382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5B43-95CB-43A8-87E3-74428B08B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37382-E684-4F99-869C-9DFA8B052F6A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BDCA-A9CD-4276-A158-0CE230259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03A30-C075-4D88-ACBC-CAB7D679199B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53C2-7209-4683-8B00-BFBAA5145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0A1D25-34A9-4E05-A7C5-2B1E07E901E3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09281B-E3E6-40C0-AB11-20D66ED02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igerweb.towson.edu/webster/109/index.html" TargetMode="External"/><Relationship Id="rId2" Type="http://schemas.openxmlformats.org/officeDocument/2006/relationships/hyperlink" Target="mailto:webster@towso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HTML 5 Video and Audio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048000"/>
            <a:ext cx="7162800" cy="21336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600" dirty="0" smtClean="0"/>
              <a:t>Intro to HTML5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r>
              <a:rPr lang="en-US" sz="3600" b="1" i="1" dirty="0">
                <a:solidFill>
                  <a:srgbClr val="0070C0"/>
                </a:solidFill>
              </a:rPr>
              <a:t>“Computers and Creativity”</a:t>
            </a:r>
          </a:p>
          <a:p>
            <a:r>
              <a:rPr lang="en-US" i="1" dirty="0">
                <a:solidFill>
                  <a:srgbClr val="00B0F0"/>
                </a:solidFill>
              </a:rPr>
              <a:t>Richard D. Webster, COSC 109 Instructor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i="1" dirty="0">
                <a:solidFill>
                  <a:srgbClr val="00B0F0"/>
                </a:solidFill>
              </a:rPr>
              <a:t>Office:  7800 York Road, Room 422  |  Phone:   (410) 704-2424</a:t>
            </a:r>
          </a:p>
          <a:p>
            <a:r>
              <a:rPr lang="en-US" i="1" dirty="0">
                <a:solidFill>
                  <a:srgbClr val="00B0F0"/>
                </a:solidFill>
              </a:rPr>
              <a:t>e-mail:  </a:t>
            </a:r>
            <a:r>
              <a:rPr lang="en-US" i="1" dirty="0">
                <a:solidFill>
                  <a:srgbClr val="00B0F0"/>
                </a:solidFill>
                <a:hlinkClick r:id="rId2"/>
              </a:rPr>
              <a:t>webster@towson.edu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i="1" dirty="0">
                <a:solidFill>
                  <a:srgbClr val="00B0F0"/>
                </a:solidFill>
              </a:rPr>
              <a:t>109 website</a:t>
            </a:r>
            <a:r>
              <a:rPr lang="en-US" i="1" dirty="0" smtClean="0">
                <a:solidFill>
                  <a:srgbClr val="00B0F0"/>
                </a:solidFill>
              </a:rPr>
              <a:t>: </a:t>
            </a:r>
            <a:r>
              <a:rPr lang="en-US" i="1" dirty="0">
                <a:solidFill>
                  <a:srgbClr val="00B0F0"/>
                </a:solidFill>
              </a:rPr>
              <a:t> </a:t>
            </a:r>
            <a:r>
              <a:rPr lang="en-US" i="1" dirty="0">
                <a:solidFill>
                  <a:srgbClr val="00B0F0"/>
                </a:solidFill>
                <a:hlinkClick r:id="rId3"/>
              </a:rPr>
              <a:t>https://</a:t>
            </a:r>
            <a:r>
              <a:rPr lang="en-US" i="1" dirty="0" smtClean="0">
                <a:solidFill>
                  <a:srgbClr val="00B0F0"/>
                </a:solidFill>
                <a:hlinkClick r:id="rId3"/>
              </a:rPr>
              <a:t>tigerweb.towson.edu/webster/109/index.html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49339-DD1F-42F4-8C3A-79A35CFCB0E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HTML 5 Basic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&lt;!doctype html&gt;</a:t>
            </a:r>
          </a:p>
          <a:p>
            <a:pPr>
              <a:buFont typeface="Arial" charset="0"/>
              <a:buNone/>
              <a:defRPr/>
            </a:pPr>
            <a:r>
              <a:rPr lang="en-US" smtClean="0"/>
              <a:t>&lt;html lang="en"&gt;</a:t>
            </a:r>
          </a:p>
          <a:p>
            <a:pPr>
              <a:buFont typeface="Arial" charset="0"/>
              <a:buNone/>
              <a:defRPr/>
            </a:pPr>
            <a:r>
              <a:rPr lang="en-US" smtClean="0"/>
              <a:t>&lt;head&gt;</a:t>
            </a:r>
          </a:p>
          <a:p>
            <a:pPr>
              <a:buFont typeface="Arial" charset="0"/>
              <a:buNone/>
              <a:defRPr/>
            </a:pP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&lt;meta charset="utf-8" /&gt;</a:t>
            </a:r>
          </a:p>
          <a:p>
            <a:pPr>
              <a:buFont typeface="Arial" charset="0"/>
              <a:buNone/>
              <a:defRPr/>
            </a:pPr>
            <a:r>
              <a:rPr lang="en-US" smtClean="0"/>
              <a:t>&lt;title&gt;This is a title of the page&lt;/title&gt;</a:t>
            </a:r>
          </a:p>
          <a:p>
            <a:pPr>
              <a:buFont typeface="Arial" charset="0"/>
              <a:buNone/>
              <a:defRPr/>
            </a:pPr>
            <a:r>
              <a:rPr lang="en-US" smtClean="0"/>
              <a:t>&lt;/head&gt;</a:t>
            </a:r>
          </a:p>
          <a:p>
            <a:pPr>
              <a:buFont typeface="Arial" charset="0"/>
              <a:buNone/>
              <a:defRPr/>
            </a:pPr>
            <a:r>
              <a:rPr lang="en-US" smtClean="0"/>
              <a:t>&lt;body&gt;</a:t>
            </a:r>
          </a:p>
          <a:p>
            <a:pPr>
              <a:buFont typeface="Arial" charset="0"/>
              <a:buNone/>
              <a:defRPr/>
            </a:pPr>
            <a:r>
              <a:rPr lang="en-US" smtClean="0"/>
              <a:t>&lt;p&gt;This is the content of the Web page</a:t>
            </a:r>
          </a:p>
          <a:p>
            <a:pPr>
              <a:buFont typeface="Arial" charset="0"/>
              <a:buNone/>
              <a:defRPr/>
            </a:pPr>
            <a:r>
              <a:rPr lang="en-US" smtClean="0"/>
              <a:t>&lt;/body&gt;</a:t>
            </a:r>
          </a:p>
          <a:p>
            <a:pPr>
              <a:buFont typeface="Arial" charset="0"/>
              <a:buNone/>
              <a:defRPr/>
            </a:pPr>
            <a:r>
              <a:rPr lang="en-US" smtClean="0"/>
              <a:t>&lt;/html&gt;</a:t>
            </a:r>
          </a:p>
          <a:p>
            <a:pPr>
              <a:buFont typeface="Arial" charset="0"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6DC20-39AA-42A8-8712-0B3735385DF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HTML 5 Document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mtClean="0">
                <a:solidFill>
                  <a:schemeClr val="accent2"/>
                </a:solidFill>
              </a:rPr>
              <a:t>OK to still follow the rules of XHTML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&lt;!doctype html&gt;</a:t>
            </a:r>
          </a:p>
          <a:p>
            <a:pPr>
              <a:buFont typeface="Arial" charset="0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&lt;html lang="en"&gt;</a:t>
            </a:r>
          </a:p>
          <a:p>
            <a:pPr>
              <a:buFont typeface="Arial" charset="0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&lt;head&gt;</a:t>
            </a:r>
          </a:p>
          <a:p>
            <a:pPr>
              <a:buFont typeface="Arial" charset="0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&lt;meta charset="utf-8" /&gt;</a:t>
            </a:r>
          </a:p>
          <a:p>
            <a:pPr>
              <a:buFont typeface="Arial" charset="0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&lt;title&gt;This is a title of the page&lt;/title&gt;</a:t>
            </a:r>
          </a:p>
          <a:p>
            <a:pPr>
              <a:buFont typeface="Arial" charset="0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&lt;/head&gt;</a:t>
            </a:r>
          </a:p>
          <a:p>
            <a:pPr>
              <a:buFont typeface="Arial" charset="0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&lt;body&gt;</a:t>
            </a:r>
          </a:p>
          <a:p>
            <a:pPr>
              <a:buFont typeface="Arial" charset="0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&lt;p&gt;This is the content of the Web page.&lt;br&gt;</a:t>
            </a:r>
          </a:p>
          <a:p>
            <a:pPr>
              <a:buFont typeface="Arial" charset="0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&lt;img src="images/demo.png" alt="demo"&gt;</a:t>
            </a:r>
          </a:p>
          <a:p>
            <a:pPr>
              <a:buFont typeface="Arial" charset="0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&lt;/p&gt;</a:t>
            </a:r>
          </a:p>
          <a:p>
            <a:pPr>
              <a:buFont typeface="Arial" charset="0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&lt;/body&gt;</a:t>
            </a:r>
          </a:p>
          <a:p>
            <a:pPr>
              <a:buFont typeface="Arial" charset="0"/>
              <a:buNone/>
              <a:defRPr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&lt;/html&gt;</a:t>
            </a:r>
          </a:p>
          <a:p>
            <a:pPr>
              <a:buFont typeface="Arial" charset="0"/>
              <a:buNone/>
              <a:defRPr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Arbitrary: cases for tags, pairing tags, uses of quotation marks.</a:t>
            </a:r>
          </a:p>
          <a:p>
            <a:pPr>
              <a:defRPr/>
            </a:pPr>
            <a:r>
              <a:rPr lang="en-US" smtClean="0">
                <a:solidFill>
                  <a:schemeClr val="accent2"/>
                </a:solidFill>
              </a:rPr>
              <a:t>Still a valid HTML 5 document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19462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&lt;!doctype html&gt;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&lt;HtML lang=en&gt;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&lt;hEAd&gt;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&lt;meta charset=utf-8&gt;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&lt;TITLe&gt;This is a title of the page&lt;/tiTLE&gt;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&lt;boDY&gt;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&lt;P&gt;This is the content of the Web page.&lt;br&gt;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&lt;IMg src=images/demo.png alt=demo&gt;</a:t>
            </a:r>
          </a:p>
          <a:p>
            <a:pPr>
              <a:buFont typeface="Arial" charset="0"/>
              <a:buNone/>
            </a:pPr>
            <a:endParaRPr lang="en-US" sz="160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7A597-B10E-4425-85B8-C5A98FE677A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1371600" y="5943600"/>
            <a:ext cx="1479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Easy to read</a:t>
            </a:r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5835650" y="5943600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Hard to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Traditional methods of adding video and audio on Web pages</a:t>
            </a:r>
            <a:br>
              <a:rPr lang="en-US" sz="2400" smtClean="0"/>
            </a:br>
            <a:r>
              <a:rPr lang="en-US" sz="2400" smtClean="0"/>
              <a:t>vs.</a:t>
            </a:r>
            <a:br>
              <a:rPr lang="en-US" sz="2400" smtClean="0"/>
            </a:br>
            <a:r>
              <a:rPr lang="en-US" sz="2400" smtClean="0"/>
              <a:t>HTML5 &lt;video&gt; and &lt;audio&gt;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ACECD-51A8-4155-B70D-505E8898F6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smtClean="0"/>
              <a:t>Key difference: What applications play the media</a:t>
            </a:r>
          </a:p>
          <a:p>
            <a:pPr>
              <a:buFont typeface="Arial" charset="0"/>
              <a:buNone/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Traditional method (non-HTML5):</a:t>
            </a:r>
            <a:br>
              <a:rPr lang="en-US" smtClean="0"/>
            </a:br>
            <a:r>
              <a:rPr lang="en-US" smtClean="0"/>
              <a:t>browser </a:t>
            </a:r>
            <a:r>
              <a:rPr lang="en-US" b="1" u="sng" smtClean="0"/>
              <a:t>plug-in</a:t>
            </a:r>
            <a:r>
              <a:rPr lang="en-US" smtClean="0"/>
              <a:t> (such as Flash Player and QuickTime) or </a:t>
            </a:r>
            <a:r>
              <a:rPr lang="en-US" b="1" u="sng" smtClean="0"/>
              <a:t>external application </a:t>
            </a:r>
            <a:r>
              <a:rPr lang="en-US" smtClean="0"/>
              <a:t>(such as QuickTime player)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Using HTML5 &lt;video&gt; and &lt;audio&gt;:</a:t>
            </a:r>
            <a:br>
              <a:rPr lang="en-US" smtClean="0"/>
            </a:br>
            <a:r>
              <a:rPr lang="en-US" smtClean="0"/>
              <a:t>browser's </a:t>
            </a:r>
            <a:r>
              <a:rPr lang="en-US" b="1" u="sng" smtClean="0"/>
              <a:t>built-in player</a:t>
            </a:r>
            <a:endParaRPr lang="en-US" b="1" u="sn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on User Experience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HTML5 Video and Audio</a:t>
            </a:r>
          </a:p>
          <a:p>
            <a:pPr lvl="1"/>
            <a:r>
              <a:rPr lang="en-US" smtClean="0"/>
              <a:t>Each Web browser may support different features of video and audio playback</a:t>
            </a:r>
          </a:p>
          <a:p>
            <a:pPr lvl="1"/>
            <a:r>
              <a:rPr lang="en-US" smtClean="0"/>
              <a:t>Each Web browser has its own visual design of the player controller</a:t>
            </a:r>
          </a:p>
          <a:p>
            <a:pPr lvl="1"/>
            <a:endParaRPr lang="en-US" smtClean="0"/>
          </a:p>
          <a:p>
            <a:r>
              <a:rPr lang="en-US" smtClean="0"/>
              <a:t>Traditional non-HTML5</a:t>
            </a:r>
          </a:p>
          <a:p>
            <a:pPr lvl="1"/>
            <a:r>
              <a:rPr lang="en-US" smtClean="0"/>
              <a:t>The same plug-in or external application has the same interface across Web browsers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694BC-6A7E-45D7-877B-11F675C3591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Screenshot of Video Player:</a:t>
            </a:r>
            <a:br>
              <a:rPr lang="en-US" smtClean="0"/>
            </a:br>
            <a:r>
              <a:rPr lang="en-US" smtClean="0"/>
              <a:t>Firefox 3.6</a:t>
            </a:r>
            <a:endParaRPr lang="en-US"/>
          </a:p>
        </p:txBody>
      </p:sp>
      <p:pic>
        <p:nvPicPr>
          <p:cNvPr id="7171" name="Content Placeholder 4" descr="fig-3a-sc-html5-video-firefox-3.6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6075" y="1828800"/>
            <a:ext cx="5851525" cy="3292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3C88-3542-4833-BAEF-FAF358CA551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600200" y="5943600"/>
            <a:ext cx="594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US"/>
              <a:t>Controller: </a:t>
            </a:r>
            <a:r>
              <a:rPr lang="en-US" u="sng"/>
              <a:t>Overlaid</a:t>
            </a:r>
            <a:r>
              <a:rPr lang="en-US"/>
              <a:t> on the video; appears when mouse over the video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733800" y="5181600"/>
            <a:ext cx="0" cy="2286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3048000" y="5345113"/>
            <a:ext cx="1403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current time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978650" y="5181600"/>
            <a:ext cx="0" cy="2286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6292850" y="5345113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total time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7400" y="5105400"/>
            <a:ext cx="0" cy="9144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fig-3b-sc-html5-video-safari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851525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Screenshot of Video Player:</a:t>
            </a:r>
            <a:br>
              <a:rPr lang="en-US" smtClean="0"/>
            </a:br>
            <a:r>
              <a:rPr lang="en-US" smtClean="0"/>
              <a:t>Safari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5DF3D-787B-47CD-B60A-09CD94C1860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1600200" y="5943600"/>
            <a:ext cx="594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US"/>
              <a:t>Controller: </a:t>
            </a:r>
            <a:r>
              <a:rPr lang="en-US" u="sng"/>
              <a:t>Added</a:t>
            </a:r>
            <a:r>
              <a:rPr lang="en-US"/>
              <a:t> at the bottom; always showing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438400" y="5181600"/>
            <a:ext cx="0" cy="2286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10"/>
          <p:cNvSpPr txBox="1">
            <a:spLocks noChangeArrowheads="1"/>
          </p:cNvSpPr>
          <p:nvPr/>
        </p:nvSpPr>
        <p:spPr bwMode="auto">
          <a:xfrm>
            <a:off x="2178050" y="5345113"/>
            <a:ext cx="1403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current time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261225" y="5181600"/>
            <a:ext cx="0" cy="2286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TextBox 12"/>
          <p:cNvSpPr txBox="1">
            <a:spLocks noChangeArrowheads="1"/>
          </p:cNvSpPr>
          <p:nvPr/>
        </p:nvSpPr>
        <p:spPr bwMode="auto">
          <a:xfrm>
            <a:off x="6518275" y="5345113"/>
            <a:ext cx="123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full screen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057400" y="5105400"/>
            <a:ext cx="0" cy="9144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fig-3c-sc-html5-video-chrome13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12925"/>
            <a:ext cx="58515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Screenshot of Video Player:</a:t>
            </a:r>
            <a:br>
              <a:rPr lang="en-US" smtClean="0"/>
            </a:br>
            <a:r>
              <a:rPr lang="en-US" smtClean="0"/>
              <a:t>Chrome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3B7C8-BEC3-4477-94A3-A0EF02C14A8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1600200" y="5943600"/>
            <a:ext cx="594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US"/>
              <a:t>Controller: </a:t>
            </a:r>
            <a:r>
              <a:rPr lang="en-US" u="sng"/>
              <a:t>Overlaid</a:t>
            </a:r>
            <a:r>
              <a:rPr lang="en-US"/>
              <a:t> on the video; appears when mouse over the video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29400" y="5181600"/>
            <a:ext cx="0" cy="2286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6369050" y="5345113"/>
            <a:ext cx="1403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current time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057400" y="5105400"/>
            <a:ext cx="0" cy="9144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fig-3d-sc-html5-video-ie9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12925"/>
            <a:ext cx="58515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Screenshot of Video Player:</a:t>
            </a:r>
            <a:br>
              <a:rPr lang="en-US" smtClean="0"/>
            </a:br>
            <a:r>
              <a:rPr lang="en-US" smtClean="0"/>
              <a:t>IE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5CA65-FC83-4522-8680-1E8A40E77B2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1600200" y="5943600"/>
            <a:ext cx="594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US"/>
              <a:t>Controller: </a:t>
            </a:r>
            <a:r>
              <a:rPr lang="en-US" u="sng"/>
              <a:t>Overlaid</a:t>
            </a:r>
            <a:r>
              <a:rPr lang="en-US"/>
              <a:t> on the video; appears when mouse over the video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010400" y="5181600"/>
            <a:ext cx="0" cy="2286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6292850" y="5345113"/>
            <a:ext cx="155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audio volume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057400" y="5105400"/>
            <a:ext cx="0" cy="9144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38400" y="5181600"/>
            <a:ext cx="0" cy="2286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TextBox 15"/>
          <p:cNvSpPr txBox="1">
            <a:spLocks noChangeArrowheads="1"/>
          </p:cNvSpPr>
          <p:nvPr/>
        </p:nvSpPr>
        <p:spPr bwMode="auto">
          <a:xfrm>
            <a:off x="2178050" y="5345113"/>
            <a:ext cx="1403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current time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of &lt;video&gt; Tag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The simplest form of &lt;video&gt; tag to add an HTML5 video on a Web page: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z="28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&lt;video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src="demo.ogv" controls</a:t>
            </a:r>
            <a:r>
              <a:rPr lang="en-US" sz="28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3643A-B8B8-43B4-BC8B-F3CB1DBE477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0" y="3733800"/>
            <a:ext cx="0" cy="304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371600" y="39624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source attribute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168775" y="3733800"/>
            <a:ext cx="0" cy="304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TextBox 10"/>
          <p:cNvSpPr txBox="1">
            <a:spLocks noChangeArrowheads="1"/>
          </p:cNvSpPr>
          <p:nvPr/>
        </p:nvSpPr>
        <p:spPr bwMode="auto">
          <a:xfrm>
            <a:off x="3484563" y="3962400"/>
            <a:ext cx="1314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file path of </a:t>
            </a:r>
          </a:p>
          <a:p>
            <a:pPr algn="ctr"/>
            <a:r>
              <a:rPr lang="en-US">
                <a:solidFill>
                  <a:schemeClr val="accent1"/>
                </a:solidFill>
              </a:rPr>
              <a:t>the media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378575" y="3733800"/>
            <a:ext cx="0" cy="304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5162550" y="3962400"/>
            <a:ext cx="2378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controls attribute:</a:t>
            </a:r>
          </a:p>
          <a:p>
            <a:pPr algn="ctr"/>
            <a:r>
              <a:rPr lang="en-US">
                <a:solidFill>
                  <a:schemeClr val="accent1"/>
                </a:solidFill>
              </a:rPr>
              <a:t>to show the controller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of &lt;audio&gt; Tag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The simplest form of &lt;audio&gt; tag to add an HTML5 audio on a Web page: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z="28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&lt;audio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src="demo.oga" controls</a:t>
            </a:r>
            <a:r>
              <a:rPr lang="en-US" sz="28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A0CAB-ADCC-4ADA-829D-1EDF27AFA5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0" y="3733800"/>
            <a:ext cx="0" cy="304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1371600" y="39624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source attribute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168775" y="3733800"/>
            <a:ext cx="0" cy="304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3484563" y="3962400"/>
            <a:ext cx="1314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file path of </a:t>
            </a:r>
          </a:p>
          <a:p>
            <a:pPr algn="ctr"/>
            <a:r>
              <a:rPr lang="en-US">
                <a:solidFill>
                  <a:schemeClr val="accent1"/>
                </a:solidFill>
              </a:rPr>
              <a:t>the media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378575" y="3733800"/>
            <a:ext cx="0" cy="304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5162550" y="3962400"/>
            <a:ext cx="2378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controls attribute:</a:t>
            </a:r>
          </a:p>
          <a:p>
            <a:pPr algn="ctr"/>
            <a:r>
              <a:rPr lang="en-US">
                <a:solidFill>
                  <a:schemeClr val="accent1"/>
                </a:solidFill>
              </a:rPr>
              <a:t>to show the controller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this lecture, you will learn: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7ACE7-C6EA-42E1-A6F0-20650FDCDA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10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list of new features in HTML5</a:t>
            </a:r>
          </a:p>
          <a:p>
            <a:pPr eaLnBrk="1" hangingPunct="1"/>
            <a:r>
              <a:rPr lang="en-US" smtClean="0"/>
              <a:t>Key differences between HTML5 and XHTML</a:t>
            </a:r>
          </a:p>
          <a:p>
            <a:pPr eaLnBrk="1" hangingPunct="1"/>
            <a:r>
              <a:rPr lang="en-US" smtClean="0"/>
              <a:t>Basic structure of an HTML5 document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HTML 5 Video Formats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H.264 MPEG-4/AVC:</a:t>
            </a:r>
            <a:br>
              <a:rPr lang="en-US" smtClean="0"/>
            </a:br>
            <a:r>
              <a:rPr lang="en-US" smtClean="0"/>
              <a:t>.mp4</a:t>
            </a:r>
          </a:p>
          <a:p>
            <a:endParaRPr lang="en-US" smtClean="0"/>
          </a:p>
          <a:p>
            <a:r>
              <a:rPr lang="en-US" smtClean="0"/>
              <a:t>OGG:</a:t>
            </a:r>
            <a:br>
              <a:rPr lang="en-US" smtClean="0"/>
            </a:br>
            <a:r>
              <a:rPr lang="en-US" smtClean="0"/>
              <a:t>.ogg, .ogv</a:t>
            </a:r>
          </a:p>
          <a:p>
            <a:endParaRPr lang="en-US" smtClean="0"/>
          </a:p>
          <a:p>
            <a:r>
              <a:rPr lang="en-US" smtClean="0"/>
              <a:t>WebM:</a:t>
            </a:r>
            <a:br>
              <a:rPr lang="en-US" smtClean="0"/>
            </a:br>
            <a:r>
              <a:rPr lang="en-US" smtClean="0"/>
              <a:t>.webm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700A8-F4E8-428D-9A84-BDDBA98C1B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HTML 5 Audio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WAV:</a:t>
            </a:r>
            <a:br>
              <a:rPr lang="en-US" smtClean="0"/>
            </a:br>
            <a:r>
              <a:rPr lang="en-US" smtClean="0"/>
              <a:t>.wav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OGG Vorbis:</a:t>
            </a:r>
            <a:br>
              <a:rPr lang="en-US" smtClean="0"/>
            </a:br>
            <a:r>
              <a:rPr lang="en-US" smtClean="0"/>
              <a:t>.ogg, .oga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MP3:</a:t>
            </a:r>
            <a:br>
              <a:rPr lang="en-US" smtClean="0"/>
            </a:br>
            <a:r>
              <a:rPr lang="en-US" smtClean="0"/>
              <a:t>.mp3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AAC:</a:t>
            </a:r>
            <a:br>
              <a:rPr lang="en-US" smtClean="0"/>
            </a:br>
            <a:r>
              <a:rPr lang="en-US" smtClean="0"/>
              <a:t>.m4a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DB02F-A370-4FBC-945B-150114F080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 Support for HTML 5 Video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H.264 MPEG/AVC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OGG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WebM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Firefox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3.5+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4.0+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Safari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3.0+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IE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9.0+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Chrome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Yes, but will discontinue support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5.0+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6.0+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Opera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10.5+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10.6+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258EA-B3B2-468F-9E61-806096AEDC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5401" name="TextBox 6"/>
          <p:cNvSpPr txBox="1">
            <a:spLocks noChangeArrowheads="1"/>
          </p:cNvSpPr>
          <p:nvPr/>
        </p:nvSpPr>
        <p:spPr bwMode="auto">
          <a:xfrm>
            <a:off x="533400" y="4648200"/>
            <a:ext cx="70532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Note:</a:t>
            </a:r>
          </a:p>
          <a:p>
            <a:pPr>
              <a:buFont typeface="Arial" charset="0"/>
              <a:buChar char="•"/>
            </a:pPr>
            <a:r>
              <a:rPr lang="en-US" sz="2400"/>
              <a:t> No one browser supports all three video formats</a:t>
            </a:r>
          </a:p>
          <a:p>
            <a:pPr>
              <a:buFont typeface="Arial" charset="0"/>
              <a:buChar char="•"/>
            </a:pPr>
            <a:r>
              <a:rPr lang="en-US" sz="2400"/>
              <a:t> No one video format is supported by all browsers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 Support for HTML 5 Audio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WAV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OGG Vorbis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MP3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AAC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Firefox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ym typeface="Wingdings"/>
                        </a:rPr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Safari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IE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Chrome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Opera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CC8E7-BB3D-4646-A3DA-D47D21471AF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6432" name="TextBox 6"/>
          <p:cNvSpPr txBox="1">
            <a:spLocks noChangeArrowheads="1"/>
          </p:cNvSpPr>
          <p:nvPr/>
        </p:nvSpPr>
        <p:spPr bwMode="auto">
          <a:xfrm>
            <a:off x="533400" y="4648200"/>
            <a:ext cx="6986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Note: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No </a:t>
            </a:r>
            <a:r>
              <a:rPr lang="en-US" sz="2400" dirty="0"/>
              <a:t>one audio format is supported by all browsers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Fallback Strategies?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Not all browsers support HTML5 video and audio</a:t>
            </a:r>
          </a:p>
          <a:p>
            <a:r>
              <a:rPr lang="en-US" smtClean="0"/>
              <a:t>Use fallback strategies to provide alternatives for those browsers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FCD3-EC1A-420B-8ADC-3C4CBA36F2D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Idea of Fallback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mtClean="0"/>
              <a:t>In &lt;video&gt; element, add extra HTML code, which is not HTML5 specific</a:t>
            </a:r>
          </a:p>
          <a:p>
            <a:pPr>
              <a:defRPr/>
            </a:pPr>
            <a:r>
              <a:rPr lang="en-US" smtClean="0"/>
              <a:t>This extra code tells the browser what to display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If the browser does not support HTML5 video and audio, it will:</a:t>
            </a:r>
          </a:p>
          <a:p>
            <a:pPr lvl="1">
              <a:defRPr/>
            </a:pPr>
            <a:r>
              <a:rPr lang="en-US" smtClean="0"/>
              <a:t>ignore the &lt;video&gt; and &lt;audio&gt; tags</a:t>
            </a:r>
          </a:p>
          <a:p>
            <a:pPr lvl="1">
              <a:defRPr/>
            </a:pPr>
            <a:r>
              <a:rPr lang="en-US" smtClean="0"/>
              <a:t>use that extra code intended for fallback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B2480-A379-460D-B995-5CA69F5002B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Fallback Strategies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 of Flash Video</a:t>
            </a:r>
          </a:p>
          <a:p>
            <a:pPr lvl="1"/>
            <a:r>
              <a:rPr lang="en-US" dirty="0" smtClean="0"/>
              <a:t>Has been widely used on the Web</a:t>
            </a:r>
          </a:p>
          <a:p>
            <a:pPr lvl="1"/>
            <a:r>
              <a:rPr lang="en-US" dirty="0" smtClean="0"/>
              <a:t>Almost all browsers have Flash Video Player</a:t>
            </a:r>
          </a:p>
          <a:p>
            <a:r>
              <a:rPr lang="en-US" dirty="0" smtClean="0"/>
              <a:t>Use of links to download video</a:t>
            </a:r>
          </a:p>
          <a:p>
            <a:pPr lvl="1"/>
            <a:r>
              <a:rPr lang="en-US" dirty="0" smtClean="0"/>
              <a:t>Simply add links for users to download the video</a:t>
            </a:r>
          </a:p>
          <a:p>
            <a:pPr lvl="1"/>
            <a:r>
              <a:rPr lang="en-US" dirty="0" smtClean="0"/>
              <a:t>Also a fallback for devices that do not support Flash video playback</a:t>
            </a:r>
          </a:p>
          <a:p>
            <a:r>
              <a:rPr lang="en-US" dirty="0" smtClean="0"/>
              <a:t>Use of a static image</a:t>
            </a:r>
          </a:p>
          <a:p>
            <a:pPr lvl="1"/>
            <a:r>
              <a:rPr lang="en-US" dirty="0" smtClean="0"/>
              <a:t>Simply use an image (often a representative frame of the video) in place of the video</a:t>
            </a:r>
          </a:p>
          <a:p>
            <a:pPr lvl="1"/>
            <a:r>
              <a:rPr lang="en-US" dirty="0" smtClean="0"/>
              <a:t>Also a fallback for devices that do not support Flash video playback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E64B-807A-49CB-902C-7097B0B2339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HTML5 Video and Audio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mtClean="0"/>
              <a:t>If your video/audio editor does not support exporting all or any of the HTML5 video/audio formats, you can: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mtClean="0"/>
              <a:t>Export your video/audio to a common format, e.g.</a:t>
            </a:r>
          </a:p>
          <a:p>
            <a:pPr marL="914400" lvl="1" indent="-514350">
              <a:defRPr/>
            </a:pPr>
            <a:r>
              <a:rPr lang="en-US" smtClean="0"/>
              <a:t>Video: QuickTime (.mov), Flash Video (.f4v)</a:t>
            </a:r>
          </a:p>
          <a:p>
            <a:pPr marL="914400" lvl="1" indent="-514350">
              <a:defRPr/>
            </a:pPr>
            <a:r>
              <a:rPr lang="en-US" smtClean="0"/>
              <a:t>Audio: WAV (.wav)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mtClean="0"/>
              <a:t>Convert your video/audio to HTML5 formats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A95C0-39DC-4BAF-8296-7C3C6428D17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Free Tools for Converting Video/Audio to HTML5 Video/Audio Formats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69875" y="1600200"/>
          <a:ext cx="8569328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342"/>
                <a:gridCol w="2596261"/>
                <a:gridCol w="1809197"/>
                <a:gridCol w="25495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Tool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Web Site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Supported OS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Output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MediaCoder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http://www.mediacoderhq.com/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Windows, Mac OS, Linux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Video: MP4, WebM, Ogg</a:t>
                      </a:r>
                    </a:p>
                    <a:p>
                      <a:r>
                        <a:rPr lang="en-US" smtClean="0"/>
                        <a:t>Audio: MP3, Ogg, AAC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HandBrake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http://handbrake.fr/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Windows, Mac OS, Linux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Video: MP4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Firefogg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http://firefogg.org/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(As a Firefox 6+ plug-in)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Video: WebM, Ogg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VLC Media Player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http://www.videolan.org/vlc/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Windows, Mac OS, Linux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Audio: MP3, AAC, Ogg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800E6-4D86-4459-BC56-E48F1DB2A36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HTML5 audio and video are played back using the web browser’s built-in player.</a:t>
            </a:r>
          </a:p>
          <a:p>
            <a:r>
              <a:rPr lang="en-US" dirty="0" smtClean="0"/>
              <a:t>HTML5 has only one simplified </a:t>
            </a:r>
            <a:r>
              <a:rPr lang="en-US" dirty="0" err="1" smtClean="0"/>
              <a:t>doctype</a:t>
            </a:r>
            <a:r>
              <a:rPr lang="en-US" dirty="0" smtClean="0"/>
              <a:t> declared as </a:t>
            </a:r>
            <a:r>
              <a:rPr lang="en-US" b="1" dirty="0" smtClean="0"/>
              <a:t>&lt;!DOCTYPE HTML&gt;</a:t>
            </a:r>
          </a:p>
          <a:p>
            <a:r>
              <a:rPr lang="en-US" dirty="0" smtClean="0"/>
              <a:t>Tags and attribute names in HTML5 are not case sensitive.</a:t>
            </a:r>
          </a:p>
          <a:p>
            <a:r>
              <a:rPr lang="en-US" dirty="0" smtClean="0"/>
              <a:t>HTML5 attributes do not have to be enclosed in quotes.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934A0-1953-4EFB-8A07-784960F18EF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HTML 5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Latest revision of HTML</a:t>
            </a:r>
          </a:p>
          <a:p>
            <a:r>
              <a:rPr lang="en-US" smtClean="0"/>
              <a:t>Backward compatible</a:t>
            </a:r>
          </a:p>
          <a:p>
            <a:r>
              <a:rPr lang="en-US" smtClean="0"/>
              <a:t>New key features:</a:t>
            </a:r>
          </a:p>
          <a:p>
            <a:pPr lvl="1"/>
            <a:r>
              <a:rPr lang="en-US" smtClean="0"/>
              <a:t>video and audio tags</a:t>
            </a:r>
          </a:p>
          <a:p>
            <a:pPr lvl="1"/>
            <a:r>
              <a:rPr lang="en-US" smtClean="0"/>
              <a:t>content-specific tags</a:t>
            </a:r>
          </a:p>
          <a:p>
            <a:pPr lvl="1"/>
            <a:r>
              <a:rPr lang="en-US" smtClean="0"/>
              <a:t>tags for form elements</a:t>
            </a:r>
          </a:p>
          <a:p>
            <a:pPr lvl="1"/>
            <a:r>
              <a:rPr lang="en-US" smtClean="0"/>
              <a:t>canvas element</a:t>
            </a:r>
          </a:p>
          <a:p>
            <a:pPr lvl="1"/>
            <a:r>
              <a:rPr lang="en-US" smtClean="0"/>
              <a:t>storage of user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7652E-A972-44BE-B87A-3FB570DD1B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tags are not required in HTML5.</a:t>
            </a:r>
          </a:p>
          <a:p>
            <a:r>
              <a:rPr lang="en-US" dirty="0" smtClean="0"/>
              <a:t>When needing to utilize multiple audio or video sources for different web browsers, you would set up a source list using </a:t>
            </a:r>
            <a:r>
              <a:rPr lang="en-US" b="1" dirty="0" smtClean="0"/>
              <a:t>&lt;source</a:t>
            </a:r>
            <a:r>
              <a:rPr lang="en-US" b="1" smtClean="0"/>
              <a:t>&gt; </a:t>
            </a:r>
            <a:r>
              <a:rPr lang="en-US" smtClean="0"/>
              <a:t>tags</a:t>
            </a:r>
            <a:r>
              <a:rPr lang="en-US" smtClean="0"/>
              <a:t>.</a:t>
            </a:r>
            <a:endParaRPr lang="en-US" dirty="0" smtClean="0"/>
          </a:p>
          <a:p>
            <a:r>
              <a:rPr lang="en-US" dirty="0" smtClean="0"/>
              <a:t>To display an image in place of a video before the video starts playing, use the </a:t>
            </a:r>
            <a:r>
              <a:rPr lang="en-US" b="1" dirty="0" smtClean="0"/>
              <a:t>poster</a:t>
            </a:r>
            <a:r>
              <a:rPr lang="en-US" dirty="0" smtClean="0"/>
              <a:t> attribute.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934A0-1953-4EFB-8A07-784960F18EF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1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display an audio or video controller, use the </a:t>
            </a:r>
            <a:r>
              <a:rPr lang="en-US" b="1" dirty="0" smtClean="0"/>
              <a:t>controls</a:t>
            </a:r>
            <a:r>
              <a:rPr lang="en-US" dirty="0" smtClean="0"/>
              <a:t> attribute.</a:t>
            </a:r>
          </a:p>
          <a:p>
            <a:r>
              <a:rPr lang="en-US" dirty="0" smtClean="0"/>
              <a:t>When incorporating several videos on the same web page, you can reduce network traffic by not turning on the </a:t>
            </a:r>
            <a:r>
              <a:rPr lang="en-US" b="1" dirty="0" smtClean="0"/>
              <a:t>preload </a:t>
            </a:r>
            <a:r>
              <a:rPr lang="en-US" dirty="0" smtClean="0"/>
              <a:t>and </a:t>
            </a:r>
            <a:r>
              <a:rPr lang="en-US" b="1" dirty="0" err="1" smtClean="0"/>
              <a:t>autoplay</a:t>
            </a:r>
            <a:r>
              <a:rPr lang="en-US" dirty="0" smtClean="0"/>
              <a:t> attributes.</a:t>
            </a:r>
          </a:p>
          <a:p>
            <a:r>
              <a:rPr lang="en-US" dirty="0" smtClean="0"/>
              <a:t>A poster image is an image shown in place of a video before an HTML5 video plays.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934A0-1953-4EFB-8A07-784960F18EF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6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 and Audio Tags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Allow simple code for adding video and audio on Web pages</a:t>
            </a:r>
          </a:p>
          <a:p>
            <a:r>
              <a:rPr lang="en-US" smtClean="0"/>
              <a:t>Video and audio are played back by the Web browser's built-in player, not plug-ins</a:t>
            </a:r>
          </a:p>
          <a:p>
            <a:r>
              <a:rPr lang="en-US" smtClean="0"/>
              <a:t>Focus of this chapter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3C183-A32B-4223-810E-3D82971139A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Content-Specific Tags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 &lt;footer&gt;, &lt;header&gt;, &lt;</a:t>
            </a:r>
            <a:r>
              <a:rPr lang="en-US" dirty="0" err="1" smtClean="0"/>
              <a:t>nav</a:t>
            </a:r>
            <a:r>
              <a:rPr lang="en-US" dirty="0" smtClean="0"/>
              <a:t>&gt;, &lt;article&gt;, &lt;section&gt;, &lt;figure&gt;, &lt;summary&gt;, &lt;aside&gt;</a:t>
            </a:r>
          </a:p>
          <a:p>
            <a:r>
              <a:rPr lang="en-US" dirty="0" smtClean="0"/>
              <a:t>Allow mark up content by semantics</a:t>
            </a:r>
          </a:p>
          <a:p>
            <a:r>
              <a:rPr lang="en-US" dirty="0" smtClean="0"/>
              <a:t>Provide a standardized system to classify the information on Web pages</a:t>
            </a:r>
          </a:p>
          <a:p>
            <a:r>
              <a:rPr lang="en-US" dirty="0" smtClean="0"/>
              <a:t>Tags may contain attributes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82027-8C03-4A09-90B1-4A87A8C2A0D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Attributes</a:t>
            </a:r>
            <a:br>
              <a:rPr lang="en-US" dirty="0" smtClean="0"/>
            </a:br>
            <a:r>
              <a:rPr lang="en-US" sz="2400" dirty="0" smtClean="0"/>
              <a:t>(see text page 476 for more info)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Attributes of a tag specific properties of the element that is marked up by the tag.</a:t>
            </a:r>
          </a:p>
          <a:p>
            <a:pPr marL="0" indent="0">
              <a:buNone/>
            </a:pPr>
            <a:r>
              <a:rPr lang="en-US" sz="2800" dirty="0" smtClean="0"/>
              <a:t>Examples:  </a:t>
            </a:r>
          </a:p>
          <a:p>
            <a:pPr marL="0" indent="0">
              <a:buNone/>
            </a:pPr>
            <a:r>
              <a:rPr lang="en-US" sz="2800" dirty="0" smtClean="0"/>
              <a:t>1. the </a:t>
            </a:r>
            <a:r>
              <a:rPr lang="en-US" sz="2800" b="1" dirty="0" smtClean="0"/>
              <a:t>id attribute </a:t>
            </a:r>
            <a:r>
              <a:rPr lang="en-US" sz="2800" dirty="0" smtClean="0"/>
              <a:t>assigns a name to the element.  The following shows the HTML code where an id attribute is added to a &lt;p&gt; tag</a:t>
            </a:r>
          </a:p>
          <a:p>
            <a:pPr marL="0" indent="0" algn="ctr">
              <a:buNone/>
            </a:pPr>
            <a:r>
              <a:rPr lang="en-US" sz="2800" dirty="0" smtClean="0"/>
              <a:t>&lt;p id=“introduction””&gt; This is a paragraph.&lt;/p&gt;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2. The </a:t>
            </a:r>
            <a:r>
              <a:rPr lang="en-US" sz="2800" b="1" dirty="0" smtClean="0"/>
              <a:t>poster attribute </a:t>
            </a:r>
            <a:r>
              <a:rPr lang="en-US" sz="2800" dirty="0" smtClean="0"/>
              <a:t>is used to display an image in place of a video before the video starts.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934A0-1953-4EFB-8A07-784960F18E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8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 Elements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Examples: date picker, color picker, numeric stepper, new input types (email, url, and search)</a:t>
            </a:r>
          </a:p>
          <a:p>
            <a:r>
              <a:rPr lang="en-US" smtClean="0"/>
              <a:t>To enhance user experience of filling out 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0C55F-3B94-4395-942F-A547DDA316D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Canvas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Allows drawing graphics and placing images dynamically inside it using JavaScript</a:t>
            </a:r>
          </a:p>
          <a:p>
            <a:r>
              <a:rPr lang="en-US" smtClean="0"/>
              <a:t>Visual content inside it can be scripted to change over time (hence animation) and in response to the user interaction (mouse clicks and key presses)</a:t>
            </a:r>
          </a:p>
          <a:p>
            <a:r>
              <a:rPr lang="en-US" smtClean="0"/>
              <a:t>Used for animation and game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9E208-AC4F-47A5-8F95-E3005079CB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 of User Data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Approx. 5 MB depending on browsers</a:t>
            </a:r>
          </a:p>
          <a:p>
            <a:r>
              <a:rPr lang="en-US" smtClean="0"/>
              <a:t>Larger data limit than cookies (4 KB limit)</a:t>
            </a:r>
          </a:p>
          <a:p>
            <a:r>
              <a:rPr lang="en-US" smtClean="0"/>
              <a:t>Storage and retrieval of data on the user's device; </a:t>
            </a:r>
            <a:br>
              <a:rPr lang="en-US" smtClean="0"/>
            </a:br>
            <a:r>
              <a:rPr lang="en-US" smtClean="0"/>
              <a:t>i.e., no need for databases or user accounts set up on the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98465-AEA6-4D92-B5B1-D8355B40A3D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07a-record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ch07a-recording</Template>
  <TotalTime>2001</TotalTime>
  <Words>1438</Words>
  <Application>Microsoft Office PowerPoint</Application>
  <PresentationFormat>On-screen Show (4:3)</PresentationFormat>
  <Paragraphs>283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Wingdings</vt:lpstr>
      <vt:lpstr>ch07a-recording</vt:lpstr>
      <vt:lpstr>Chapter 9 HTML 5 Video and Audio</vt:lpstr>
      <vt:lpstr>In this lecture, you will learn:</vt:lpstr>
      <vt:lpstr>HTML 5</vt:lpstr>
      <vt:lpstr>Video and Audio Tags</vt:lpstr>
      <vt:lpstr>Content-Specific Tags</vt:lpstr>
      <vt:lpstr>Attributes (see text page 476 for more info)</vt:lpstr>
      <vt:lpstr>Form Elements</vt:lpstr>
      <vt:lpstr>Canvas</vt:lpstr>
      <vt:lpstr>Storage of User Data</vt:lpstr>
      <vt:lpstr>HTML 5 Basic Structure</vt:lpstr>
      <vt:lpstr>An HTML 5 Document</vt:lpstr>
      <vt:lpstr>Traditional methods of adding video and audio on Web pages vs. HTML5 &lt;video&gt; and &lt;audio&gt;</vt:lpstr>
      <vt:lpstr>Effects on User Experience</vt:lpstr>
      <vt:lpstr>Screenshot of Video Player: Firefox 3.6</vt:lpstr>
      <vt:lpstr>Screenshot of Video Player: Safari 5</vt:lpstr>
      <vt:lpstr>Screenshot of Video Player: Chrome 13</vt:lpstr>
      <vt:lpstr>Screenshot of Video Player: IE 9</vt:lpstr>
      <vt:lpstr>Use of &lt;video&gt; Tag</vt:lpstr>
      <vt:lpstr>Use of &lt;audio&gt; Tag</vt:lpstr>
      <vt:lpstr>HTML 5 Video Formats</vt:lpstr>
      <vt:lpstr>HTML 5 Audio Formats</vt:lpstr>
      <vt:lpstr>Browser Support for HTML 5 Video</vt:lpstr>
      <vt:lpstr>Browser Support for HTML 5 Audio</vt:lpstr>
      <vt:lpstr>Why Fallback Strategies?</vt:lpstr>
      <vt:lpstr>Basic Idea of Fallback Strategies</vt:lpstr>
      <vt:lpstr>Fallback Strategies</vt:lpstr>
      <vt:lpstr>Creating HTML5 Video and Audio</vt:lpstr>
      <vt:lpstr>Free Tools for Converting Video/Audio to HTML5 Video/Audio Formats</vt:lpstr>
      <vt:lpstr>Review</vt:lpstr>
      <vt:lpstr>Review . . .</vt:lpstr>
      <vt:lpstr>Review . . 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HTML5 Video and Audio</dc:title>
  <dc:creator>Yue-Ling Wong</dc:creator>
  <dc:description>"Digital Media Primer" Yue-Ling Wong, Copyright (c)2013 by Pearson Education, Inc. All rights reserved.</dc:description>
  <cp:lastModifiedBy>Webster, Richard</cp:lastModifiedBy>
  <cp:revision>567</cp:revision>
  <dcterms:created xsi:type="dcterms:W3CDTF">2011-08-07T02:09:33Z</dcterms:created>
  <dcterms:modified xsi:type="dcterms:W3CDTF">2016-10-21T18:46:45Z</dcterms:modified>
</cp:coreProperties>
</file>