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522" r:id="rId3"/>
    <p:sldId id="523" r:id="rId4"/>
    <p:sldId id="525" r:id="rId5"/>
    <p:sldId id="526" r:id="rId6"/>
    <p:sldId id="527" r:id="rId7"/>
    <p:sldId id="528" r:id="rId8"/>
    <p:sldId id="529" r:id="rId9"/>
    <p:sldId id="531" r:id="rId10"/>
    <p:sldId id="532" r:id="rId11"/>
    <p:sldId id="533" r:id="rId12"/>
    <p:sldId id="534" r:id="rId13"/>
    <p:sldId id="535" r:id="rId14"/>
    <p:sldId id="536" r:id="rId15"/>
    <p:sldId id="537" r:id="rId16"/>
    <p:sldId id="538" r:id="rId17"/>
    <p:sldId id="539" r:id="rId18"/>
    <p:sldId id="541" r:id="rId19"/>
    <p:sldId id="543" r:id="rId20"/>
    <p:sldId id="544" r:id="rId21"/>
    <p:sldId id="545" r:id="rId22"/>
    <p:sldId id="546" r:id="rId23"/>
    <p:sldId id="547" r:id="rId24"/>
    <p:sldId id="548" r:id="rId25"/>
    <p:sldId id="549" r:id="rId26"/>
    <p:sldId id="550" r:id="rId27"/>
    <p:sldId id="551" r:id="rId28"/>
    <p:sldId id="552" r:id="rId29"/>
    <p:sldId id="553" r:id="rId30"/>
    <p:sldId id="554" r:id="rId31"/>
    <p:sldId id="555" r:id="rId32"/>
    <p:sldId id="556" r:id="rId33"/>
    <p:sldId id="557" r:id="rId34"/>
    <p:sldId id="558" r:id="rId35"/>
    <p:sldId id="559" r:id="rId36"/>
    <p:sldId id="560" r:id="rId37"/>
    <p:sldId id="561" r:id="rId38"/>
    <p:sldId id="562" r:id="rId39"/>
    <p:sldId id="563" r:id="rId40"/>
    <p:sldId id="564" r:id="rId41"/>
    <p:sldId id="565" r:id="rId42"/>
    <p:sldId id="566" r:id="rId43"/>
    <p:sldId id="567" r:id="rId44"/>
    <p:sldId id="568" r:id="rId45"/>
    <p:sldId id="572" r:id="rId46"/>
    <p:sldId id="573" r:id="rId47"/>
    <p:sldId id="574" r:id="rId48"/>
    <p:sldId id="575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25" autoAdjust="0"/>
  </p:normalViewPr>
  <p:slideViewPr>
    <p:cSldViewPr>
      <p:cViewPr varScale="1">
        <p:scale>
          <a:sx n="98" d="100"/>
          <a:sy n="98" d="100"/>
        </p:scale>
        <p:origin x="35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42BA5B-07D7-4DB9-A374-E391BF0BA34E}" type="datetimeFigureOut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4CA4BF-CDF8-41EB-88E8-501591560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37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0982A-3A6F-484A-967E-1DC4BD28884E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60E28-6F9D-4F78-9FE3-6116CF20C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BD03C-75B2-4BEF-A390-4181528E84D0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F7499-5F17-451B-8C4B-337BE3CFF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16B74-DB7B-47A2-809B-1D402ADB4B4E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A1B0C-E1F2-4F61-80CF-7F0AFE4D0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BEB4B-F9D1-4C93-8F01-1B1DAF46A5D9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4A856-6394-448F-9C7A-719ECA500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F2A23-A613-483B-9D95-234D82695E34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6C45-7A58-491C-BD1C-C66C7683B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64643-C788-4CCD-9F5B-A88CD6C9BCFB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F1016-1A48-4F1C-B009-7ECB034E1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83906-2C04-4C57-885E-F5D7F9685276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B7100-337A-47A5-B1E0-DCF7CD295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F8431-C708-45E8-88AC-3663E75C54A8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9929-06DD-4784-A8B3-31BAFA232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9AC72-9BE8-456D-A3FF-414CCD3DF1FD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55232-F738-420C-B9D3-E632A774A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62831-6B03-481A-B686-CE7063F91147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7243E-78CF-4ABA-8AFB-B634757B7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176E3-8266-456B-BA4D-65A693944A5A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2AEE9-25FD-495A-B5C4-517347641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9E67E3-57BE-4FEE-A420-5267F2C83DCF}" type="datetime1">
              <a:rPr lang="en-US"/>
              <a:pPr>
                <a:defRPr/>
              </a:pPr>
              <a:t>10/21/2016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141C43-33A6-4B19-B8D1-B2B5B848C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igerweb.towson.edu/webster/109/index.html" TargetMode="External"/><Relationship Id="rId2" Type="http://schemas.openxmlformats.org/officeDocument/2006/relationships/hyperlink" Target="mailto:webster@towso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8</a:t>
            </a:r>
            <a:br>
              <a:rPr lang="en-US" dirty="0" smtClean="0"/>
            </a:br>
            <a:r>
              <a:rPr lang="en-US" dirty="0" smtClean="0"/>
              <a:t>Introduction to HTML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3886200"/>
            <a:ext cx="6629400" cy="1752600"/>
          </a:xfrm>
        </p:spPr>
        <p:txBody>
          <a:bodyPr rtlCol="0">
            <a:normAutofit fontScale="55000" lnSpcReduction="20000"/>
          </a:bodyPr>
          <a:lstStyle/>
          <a:p>
            <a:r>
              <a:rPr lang="en-US" sz="3600" b="1" i="1" dirty="0">
                <a:solidFill>
                  <a:srgbClr val="0070C0"/>
                </a:solidFill>
              </a:rPr>
              <a:t>“Computers and Creativity”</a:t>
            </a:r>
          </a:p>
          <a:p>
            <a:r>
              <a:rPr lang="en-US" i="1" dirty="0">
                <a:solidFill>
                  <a:srgbClr val="00B0F0"/>
                </a:solidFill>
              </a:rPr>
              <a:t>Richard D. Webster, COSC 109 Instructor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i="1" dirty="0">
                <a:solidFill>
                  <a:srgbClr val="00B0F0"/>
                </a:solidFill>
              </a:rPr>
              <a:t>Office:  7800 York Road, Room 422  |  Phone:   (410) 704-2424</a:t>
            </a:r>
          </a:p>
          <a:p>
            <a:r>
              <a:rPr lang="en-US" i="1" dirty="0">
                <a:solidFill>
                  <a:srgbClr val="00B0F0"/>
                </a:solidFill>
              </a:rPr>
              <a:t>e-mail:  </a:t>
            </a:r>
            <a:r>
              <a:rPr lang="en-US" i="1" dirty="0">
                <a:solidFill>
                  <a:srgbClr val="00B0F0"/>
                </a:solidFill>
                <a:hlinkClick r:id="rId2"/>
              </a:rPr>
              <a:t>webster@towson.edu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i="1" dirty="0">
                <a:solidFill>
                  <a:srgbClr val="00B0F0"/>
                </a:solidFill>
              </a:rPr>
              <a:t>109 website: </a:t>
            </a:r>
            <a:r>
              <a:rPr lang="en-US" i="1" dirty="0">
                <a:solidFill>
                  <a:srgbClr val="00B0F0"/>
                </a:solidFill>
                <a:hlinkClick r:id="rId3"/>
              </a:rPr>
              <a:t>https://</a:t>
            </a:r>
            <a:r>
              <a:rPr lang="en-US" i="1" dirty="0" smtClean="0">
                <a:solidFill>
                  <a:srgbClr val="00B0F0"/>
                </a:solidFill>
                <a:hlinkClick r:id="rId3"/>
              </a:rPr>
              <a:t>tigerweb.towson.edu/webster/109/index.html 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E2995A-EA6F-4D65-B400-024321CB590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mtClean="0">
                <a:solidFill>
                  <a:schemeClr val="accent1"/>
                </a:solidFill>
              </a:rPr>
              <a:t>Dynamic HTML (DHTML)</a:t>
            </a:r>
          </a:p>
          <a:p>
            <a:pPr lvl="1">
              <a:defRPr/>
            </a:pPr>
            <a:r>
              <a:rPr lang="en-US" u="sng" smtClean="0"/>
              <a:t>Not</a:t>
            </a:r>
            <a:r>
              <a:rPr lang="en-US" smtClean="0"/>
              <a:t> a programming language by itself, but a combination of </a:t>
            </a:r>
            <a:r>
              <a:rPr lang="en-US" b="1" smtClean="0"/>
              <a:t>HTML</a:t>
            </a:r>
            <a:r>
              <a:rPr lang="en-US" smtClean="0"/>
              <a:t>, </a:t>
            </a:r>
            <a:r>
              <a:rPr lang="en-US" b="1" smtClean="0"/>
              <a:t>CSS</a:t>
            </a:r>
            <a:r>
              <a:rPr lang="en-US" smtClean="0"/>
              <a:t>, and </a:t>
            </a:r>
            <a:r>
              <a:rPr lang="en-US" b="1" smtClean="0"/>
              <a:t>JavaScript</a:t>
            </a:r>
          </a:p>
          <a:p>
            <a:pPr lvl="1">
              <a:defRPr/>
            </a:pPr>
            <a:r>
              <a:rPr lang="en-US" smtClean="0"/>
              <a:t>When combined with CSS, JavaScript can be used to dynamically control properties such as:</a:t>
            </a:r>
          </a:p>
          <a:p>
            <a:pPr lvl="2">
              <a:defRPr/>
            </a:pPr>
            <a:r>
              <a:rPr lang="en-US" smtClean="0"/>
              <a:t>text styles</a:t>
            </a:r>
          </a:p>
          <a:p>
            <a:pPr lvl="2">
              <a:defRPr/>
            </a:pPr>
            <a:r>
              <a:rPr lang="en-US" smtClean="0"/>
              <a:t>text color</a:t>
            </a:r>
          </a:p>
          <a:p>
            <a:pPr lvl="2">
              <a:defRPr/>
            </a:pPr>
            <a:r>
              <a:rPr lang="en-US" smtClean="0"/>
              <a:t>visibility of HTML elements</a:t>
            </a:r>
          </a:p>
          <a:p>
            <a:pPr lvl="2">
              <a:defRPr/>
            </a:pPr>
            <a:r>
              <a:rPr lang="en-US" smtClean="0"/>
              <a:t>positioning of HTML elements (and hence create animation)</a:t>
            </a:r>
          </a:p>
          <a:p>
            <a:pPr lvl="2">
              <a:defRPr/>
            </a:pPr>
            <a:r>
              <a:rPr lang="en-US" smtClean="0"/>
              <a:t>image file to be used for an image element (and hence create animation)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5002EF-313C-4374-A8E8-35684AED1F6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mtClean="0">
                <a:solidFill>
                  <a:schemeClr val="accent1"/>
                </a:solidFill>
              </a:rPr>
              <a:t>HTML 5</a:t>
            </a:r>
          </a:p>
          <a:p>
            <a:pPr lvl="1">
              <a:defRPr/>
            </a:pPr>
            <a:r>
              <a:rPr lang="en-US" smtClean="0"/>
              <a:t>The newest standard of HTML</a:t>
            </a:r>
          </a:p>
          <a:p>
            <a:pPr lvl="1">
              <a:defRPr/>
            </a:pPr>
            <a:r>
              <a:rPr lang="en-US" smtClean="0"/>
              <a:t>Its specifications are still a work in progress (at the time of writing the book)</a:t>
            </a:r>
          </a:p>
          <a:p>
            <a:pPr lvl="1">
              <a:defRPr/>
            </a:pPr>
            <a:r>
              <a:rPr lang="en-US" smtClean="0"/>
              <a:t>New features of HTML 5 include:</a:t>
            </a:r>
          </a:p>
          <a:p>
            <a:pPr lvl="2">
              <a:defRPr/>
            </a:pPr>
            <a:r>
              <a:rPr lang="en-US" smtClean="0"/>
              <a:t>video and audio tags</a:t>
            </a:r>
          </a:p>
          <a:p>
            <a:pPr lvl="2">
              <a:defRPr/>
            </a:pPr>
            <a:r>
              <a:rPr lang="en-US" smtClean="0"/>
              <a:t>content-specfic tags: footer, header, nav, article, section, figure, summary, aside</a:t>
            </a:r>
          </a:p>
          <a:p>
            <a:pPr lvl="2">
              <a:defRPr/>
            </a:pPr>
            <a:r>
              <a:rPr lang="en-US" smtClean="0"/>
              <a:t>tags for form elements</a:t>
            </a:r>
          </a:p>
          <a:p>
            <a:pPr lvl="2">
              <a:defRPr/>
            </a:pPr>
            <a:r>
              <a:rPr lang="en-US" smtClean="0"/>
              <a:t>canvas element: </a:t>
            </a:r>
          </a:p>
          <a:p>
            <a:pPr lvl="3">
              <a:defRPr/>
            </a:pPr>
            <a:r>
              <a:rPr lang="en-US" smtClean="0"/>
              <a:t>allows drawing graphics and displaying images dynamically using JavaScript</a:t>
            </a:r>
          </a:p>
          <a:p>
            <a:pPr lvl="3">
              <a:defRPr/>
            </a:pPr>
            <a:r>
              <a:rPr lang="en-US" smtClean="0"/>
              <a:t>commonly used for HTML 5 game development</a:t>
            </a:r>
          </a:p>
          <a:p>
            <a:pPr lvl="2">
              <a:defRPr/>
            </a:pPr>
            <a:r>
              <a:rPr lang="en-US" smtClean="0"/>
              <a:t>allowing storage and retrieval of data on the user's device using JavaScript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DEE5DD-B8E4-49CA-A98A-42EC6C155B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Markup 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Tells the Web browser the format of the text</a:t>
            </a:r>
          </a:p>
          <a:p>
            <a:r>
              <a:rPr lang="en-US" dirty="0" smtClean="0"/>
              <a:t>Surrounded by &lt;    &gt;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paragraph tag: &lt;p&gt;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D8CF6F-DF60-4689-B7F3-C0A059B6D12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Markup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 pairs: start tag and end tag (closing tag)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 lvl="1">
              <a:defRPr/>
            </a:pPr>
            <a:r>
              <a:rPr lang="en-US" smtClean="0"/>
              <a:t>start tag: &lt;p&gt;</a:t>
            </a:r>
          </a:p>
          <a:p>
            <a:pPr lvl="1">
              <a:defRPr/>
            </a:pPr>
            <a:r>
              <a:rPr lang="en-US" smtClean="0"/>
              <a:t>end tag: &lt;/p&gt;</a:t>
            </a:r>
          </a:p>
          <a:p>
            <a:pPr>
              <a:defRPr/>
            </a:pPr>
            <a:r>
              <a:rPr lang="en-US" smtClean="0"/>
              <a:t>Placement of start and end tags</a:t>
            </a:r>
          </a:p>
          <a:p>
            <a:pPr lvl="1">
              <a:defRPr/>
            </a:pPr>
            <a:r>
              <a:rPr lang="en-US" smtClean="0"/>
              <a:t>Example:</a:t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&lt;p&gt;</a:t>
            </a:r>
            <a:r>
              <a:rPr lang="en-US" smtClean="0"/>
              <a:t>This is a paragraph.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&lt;/p&gt;</a:t>
            </a:r>
          </a:p>
          <a:p>
            <a:pPr lvl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F5CA9-DBA5-4223-90AA-0DA3E0D80E4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 rot="16200000">
            <a:off x="3086100" y="4152900"/>
            <a:ext cx="228600" cy="2590800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2286000" y="5638800"/>
            <a:ext cx="182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element content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Tags That Do Not Have Element Content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Examples:</a:t>
            </a:r>
          </a:p>
          <a:p>
            <a:pPr lvl="1"/>
            <a:r>
              <a:rPr lang="en-US" smtClean="0"/>
              <a:t>line break: &lt;br&gt;&lt;/br&gt;</a:t>
            </a:r>
            <a:br>
              <a:rPr lang="en-US" smtClean="0"/>
            </a:br>
            <a:r>
              <a:rPr lang="en-US" smtClean="0"/>
              <a:t>can be written as: &lt;br /&gt;</a:t>
            </a:r>
          </a:p>
          <a:p>
            <a:pPr lvl="1"/>
            <a:r>
              <a:rPr lang="en-US" smtClean="0"/>
              <a:t>image tag: &lt;img&gt;&lt;/img&gt;</a:t>
            </a:r>
            <a:br>
              <a:rPr lang="en-US" smtClean="0"/>
            </a:br>
            <a:r>
              <a:rPr lang="en-US" smtClean="0"/>
              <a:t> can be written as: &lt;img /&gt;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85268-6766-4FEC-A107-D4B5059F3A1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Attributes of a Tag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To specify properties of the element that is marked up the tag</a:t>
            </a:r>
          </a:p>
          <a:p>
            <a:r>
              <a:rPr lang="en-US" smtClean="0"/>
              <a:t>Example:</a:t>
            </a:r>
          </a:p>
          <a:p>
            <a:pPr lvl="1"/>
            <a:r>
              <a:rPr lang="en-US" smtClean="0">
                <a:solidFill>
                  <a:schemeClr val="accent1"/>
                </a:solidFill>
              </a:rPr>
              <a:t>id</a:t>
            </a:r>
            <a:r>
              <a:rPr lang="en-US" smtClean="0"/>
              <a:t> attribute:</a:t>
            </a:r>
            <a:br>
              <a:rPr lang="en-US" smtClean="0"/>
            </a:br>
            <a:r>
              <a:rPr lang="en-US" smtClean="0"/>
              <a:t>&lt;p </a:t>
            </a:r>
            <a:r>
              <a:rPr lang="en-US" smtClean="0">
                <a:solidFill>
                  <a:schemeClr val="accent1"/>
                </a:solidFill>
              </a:rPr>
              <a:t>id="introduction"</a:t>
            </a:r>
            <a:r>
              <a:rPr lang="en-US" smtClean="0"/>
              <a:t>&gt;This is a paragraph.&lt;/p&gt;</a:t>
            </a:r>
          </a:p>
          <a:p>
            <a:r>
              <a:rPr lang="en-US" smtClean="0"/>
              <a:t>Placed inside the start tag</a:t>
            </a:r>
          </a:p>
          <a:p>
            <a:r>
              <a:rPr lang="en-US" smtClean="0"/>
              <a:t>In name-value pairs like this:</a:t>
            </a:r>
            <a:br>
              <a:rPr lang="en-US" smtClean="0"/>
            </a:br>
            <a:r>
              <a:rPr lang="en-US" smtClean="0"/>
              <a:t>name = "value"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0B1EC-B367-4F07-94E2-60FB7B942F9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Basic Structure of an HTML Document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dirty="0" smtClean="0"/>
              <a:t>&lt;html&gt; 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&lt;head&gt; 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&lt;title&gt;This is a title.&lt;/title&gt;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&lt;/head&gt;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&lt;body&gt;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This is the content of the Web page.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&lt;/body&gt;</a:t>
            </a:r>
          </a:p>
          <a:p>
            <a:pPr>
              <a:buFont typeface="Arial" charset="0"/>
              <a:buNone/>
              <a:defRPr/>
            </a:pPr>
            <a:r>
              <a:rPr lang="en-US" dirty="0" smtClean="0"/>
              <a:t>&lt;/html&gt;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96352-1007-4B20-B8D4-14225202C06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Tags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&lt;html&gt; tag</a:t>
            </a:r>
          </a:p>
          <a:p>
            <a:pPr lvl="1"/>
            <a:r>
              <a:rPr lang="en-US" dirty="0" smtClean="0"/>
              <a:t>Encloses the document</a:t>
            </a:r>
          </a:p>
          <a:p>
            <a:pPr lvl="1"/>
            <a:r>
              <a:rPr lang="en-US" dirty="0" smtClean="0"/>
              <a:t>Tells the browser that this is the start of an HTML document</a:t>
            </a:r>
          </a:p>
          <a:p>
            <a:pPr lvl="1"/>
            <a:r>
              <a:rPr lang="en-US" dirty="0" smtClean="0"/>
              <a:t>End tag &lt;/html&gt; is placed at the end of the HTML document</a:t>
            </a:r>
          </a:p>
          <a:p>
            <a:r>
              <a:rPr lang="en-US" dirty="0" smtClean="0"/>
              <a:t>&lt;head&gt; tag</a:t>
            </a:r>
          </a:p>
          <a:p>
            <a:pPr lvl="1"/>
            <a:r>
              <a:rPr lang="en-US" dirty="0" smtClean="0"/>
              <a:t>Its element content is information about the document</a:t>
            </a:r>
          </a:p>
          <a:p>
            <a:pPr lvl="2"/>
            <a:r>
              <a:rPr lang="en-US" dirty="0" smtClean="0"/>
              <a:t>&lt;title&gt;</a:t>
            </a:r>
          </a:p>
          <a:p>
            <a:pPr lvl="2"/>
            <a:r>
              <a:rPr lang="en-US" dirty="0" smtClean="0"/>
              <a:t>function definitions of JavaScript</a:t>
            </a:r>
          </a:p>
          <a:p>
            <a:pPr lvl="2"/>
            <a:r>
              <a:rPr lang="en-US" dirty="0" smtClean="0"/>
              <a:t>links to external JavaScript and style sheets</a:t>
            </a:r>
          </a:p>
          <a:p>
            <a:pPr lvl="1"/>
            <a:r>
              <a:rPr lang="en-US" dirty="0" smtClean="0"/>
              <a:t>Header information is not displayed in the body of the browser window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F5A42A-83AF-4C61-91CF-52C68A6E855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Tags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&lt;title&gt; Tag</a:t>
            </a:r>
          </a:p>
          <a:p>
            <a:pPr lvl="1"/>
            <a:r>
              <a:rPr lang="en-US" dirty="0" smtClean="0"/>
              <a:t>Its element content is the title of the document</a:t>
            </a:r>
          </a:p>
          <a:p>
            <a:pPr lvl="1"/>
            <a:r>
              <a:rPr lang="en-US" dirty="0" smtClean="0"/>
              <a:t>The title is displayed on the Window bar of the browser window</a:t>
            </a:r>
          </a:p>
          <a:p>
            <a:pPr lvl="1"/>
            <a:r>
              <a:rPr lang="en-US" dirty="0" smtClean="0"/>
              <a:t>The title is used as the bookmark for the page</a:t>
            </a:r>
          </a:p>
          <a:p>
            <a:r>
              <a:rPr lang="en-US" dirty="0" smtClean="0"/>
              <a:t>&lt;body&gt; Tag</a:t>
            </a:r>
          </a:p>
          <a:p>
            <a:pPr lvl="1"/>
            <a:r>
              <a:rPr lang="en-US" dirty="0" smtClean="0"/>
              <a:t>Its element content is what will be displayed in the browser window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DF66D-4408-44E7-BFA0-A093DAD6E85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Nested Tags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Markup elements can be nested in another element (i.e., placed within another element’s content.)</a:t>
            </a:r>
          </a:p>
          <a:p>
            <a:r>
              <a:rPr lang="en-US" smtClean="0"/>
              <a:t>Example:</a:t>
            </a:r>
          </a:p>
          <a:p>
            <a:pPr lvl="1"/>
            <a:r>
              <a:rPr lang="en-US" smtClean="0"/>
              <a:t>header and body elements are nested inside &lt;html&gt;</a:t>
            </a:r>
          </a:p>
          <a:p>
            <a:pPr lvl="1"/>
            <a:r>
              <a:rPr lang="en-US" smtClean="0"/>
              <a:t>title element is nested inside &lt;head&gt;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77D33-4C11-492B-9D80-1E6B31013D5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Web pages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Documents that are written in a language called HTML</a:t>
            </a:r>
          </a:p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HTML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Stands for </a:t>
            </a:r>
            <a:r>
              <a:rPr lang="en-US" u="sng" dirty="0" smtClean="0"/>
              <a:t>H</a:t>
            </a:r>
            <a:r>
              <a:rPr lang="en-US" dirty="0" smtClean="0"/>
              <a:t>yper</a:t>
            </a:r>
            <a:r>
              <a:rPr lang="en-US" u="sng" dirty="0" smtClean="0"/>
              <a:t>t</a:t>
            </a:r>
            <a:r>
              <a:rPr lang="en-US" dirty="0" smtClean="0"/>
              <a:t>ext </a:t>
            </a:r>
            <a:r>
              <a:rPr lang="en-US" u="sng" dirty="0" smtClean="0"/>
              <a:t>M</a:t>
            </a:r>
            <a:r>
              <a:rPr lang="en-US" dirty="0" smtClean="0"/>
              <a:t>arkup </a:t>
            </a:r>
            <a:r>
              <a:rPr lang="en-US" u="sng" dirty="0" smtClean="0"/>
              <a:t>L</a:t>
            </a:r>
            <a:r>
              <a:rPr lang="en-US" dirty="0" smtClean="0"/>
              <a:t>anguage</a:t>
            </a:r>
          </a:p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HTML Markup tags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Special codes that tell the Web browser how to display the HTML document</a:t>
            </a:r>
          </a:p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Web browser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An application that can interpret HTML and display the document in the format and layout according to the markup tags</a:t>
            </a:r>
          </a:p>
          <a:p>
            <a:pPr lvl="1">
              <a:defRPr/>
            </a:pPr>
            <a:r>
              <a:rPr lang="en-US" dirty="0" smtClean="0"/>
              <a:t>Examples: Firefox, Internet Explorer, Safari, Chrome, Opera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4E3CE-A014-46E9-8A04-B23ED6D8C43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End Tag Placement in Nested Tags</a:t>
            </a:r>
          </a:p>
        </p:txBody>
      </p:sp>
      <p:pic>
        <p:nvPicPr>
          <p:cNvPr id="15363" name="Content Placeholder 4" descr="fig-21-html-tag-pairing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752600"/>
            <a:ext cx="7680325" cy="3200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BFAF69-AACF-4D22-A151-15436D41A76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143000" y="5105400"/>
            <a:ext cx="68913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Similar to how parentheses are paired in a mathematical equation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More about tags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3096A-FCB1-4015-BD3C-46DB872B909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10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How to use the HTML tags: &lt;p&gt;, &lt;br&gt;, &lt;h1&gt;-&lt;h6&gt;, &lt;b&gt;, &lt;i&gt;, &lt;strong&gt;, &lt;em&gt;, &lt;a&gt;, &lt;img&gt;, and tags for tables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Paragraph: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&lt;p&gt;&lt;/p&gt;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&lt;p&gt;</a:t>
            </a:r>
            <a:r>
              <a:rPr lang="en-US" smtClean="0"/>
              <a:t>This is the first paragraph.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&lt;/p&gt;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&lt;p&gt;</a:t>
            </a:r>
            <a:r>
              <a:rPr lang="en-US" smtClean="0"/>
              <a:t>This is the second paragraph.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&lt;/p&gt;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EDB1F-D86D-4AEC-B1A4-91FC3F1507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5125" name="Picture 4" descr="fig-23-sc-browser-paragraph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79359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Line Break: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&lt;br /&gt;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  <a:br>
              <a:rPr lang="en-US" smtClean="0"/>
            </a:br>
            <a:r>
              <a:rPr lang="en-US" smtClean="0"/>
              <a:t>&lt;p&gt;This is the first paragraph.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&lt;br /&gt;</a:t>
            </a:r>
            <a:r>
              <a:rPr lang="en-US" smtClean="0"/>
              <a:t>This is a new line of the same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same paragraph.&lt;/p&gt;</a:t>
            </a:r>
            <a:br>
              <a:rPr lang="en-US" smtClean="0"/>
            </a:br>
            <a:r>
              <a:rPr lang="en-US" smtClean="0"/>
              <a:t>&lt;p&gt;This is the second paragraph.&lt;/p&gt;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26BF-B0C3-4F4E-8084-984835C92A8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149" name="Picture 5" descr="fig-24-sc-browser-linebreak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79359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Headings: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&lt;h1&gt; </a:t>
            </a:r>
            <a:r>
              <a:rPr lang="en-US" smtClean="0"/>
              <a:t>-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&lt;h6&gt;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 fontScale="5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&lt;h1&gt;</a:t>
            </a:r>
            <a:r>
              <a:rPr lang="en-US" smtClean="0"/>
              <a:t>This is a heading 1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&lt;/h1&gt;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&lt;h2&gt;</a:t>
            </a:r>
            <a:r>
              <a:rPr lang="en-US" smtClean="0"/>
              <a:t>This is a heading 2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&lt;/h2&gt;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&lt;h3&gt;</a:t>
            </a:r>
            <a:r>
              <a:rPr lang="en-US" smtClean="0"/>
              <a:t>This is a heading 3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&lt;/h3&gt;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&lt;h4&gt;</a:t>
            </a:r>
            <a:r>
              <a:rPr lang="en-US" smtClean="0"/>
              <a:t>This is a heading 4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&lt;/h4&gt;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&lt;h5&gt;</a:t>
            </a:r>
            <a:r>
              <a:rPr lang="en-US" smtClean="0"/>
              <a:t>This is a heading 5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&lt;/h5&gt;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&lt;h6&gt;</a:t>
            </a:r>
            <a:r>
              <a:rPr lang="en-US" smtClean="0"/>
              <a:t>This is a heading 6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&lt;/h6&gt;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BA9395-4D81-4290-A231-91F35D7CFF2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7173" name="Picture 6" descr="fig-25-sc-browser-heading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900" y="3292475"/>
            <a:ext cx="7937500" cy="356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Bold and Italics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Bold:</a:t>
            </a:r>
          </a:p>
          <a:p>
            <a:pPr lvl="1"/>
            <a:r>
              <a:rPr lang="en-US" smtClean="0"/>
              <a:t>&lt;b&gt;&lt;/b&gt;</a:t>
            </a:r>
          </a:p>
          <a:p>
            <a:pPr lvl="1"/>
            <a:r>
              <a:rPr lang="en-US" smtClean="0"/>
              <a:t>&lt;strong&gt;&lt;/strong&gt;</a:t>
            </a:r>
          </a:p>
          <a:p>
            <a:r>
              <a:rPr lang="en-US" smtClean="0"/>
              <a:t>Italics:</a:t>
            </a:r>
          </a:p>
          <a:p>
            <a:pPr lvl="1"/>
            <a:r>
              <a:rPr lang="en-US" smtClean="0"/>
              <a:t>&lt;i&gt;&lt;/i&gt;</a:t>
            </a:r>
          </a:p>
          <a:p>
            <a:pPr lvl="1"/>
            <a:r>
              <a:rPr lang="en-US" smtClean="0"/>
              <a:t>&lt;em&gt;&lt;/em&gt;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990985-17BC-4F55-9F93-3270C78F211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Bold and Italics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&lt;p&gt;This is normal text.&lt;/p&gt;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&lt;b&gt;</a:t>
            </a:r>
            <a:r>
              <a:rPr lang="en-US" smtClean="0"/>
              <a:t>This text is bold.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&lt;/b&gt;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&lt;i&gt;</a:t>
            </a:r>
            <a:r>
              <a:rPr lang="en-US" smtClean="0"/>
              <a:t>This text is italic.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&lt;/i&gt;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&lt;/p&gt;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&lt;b&gt;&lt;i&gt;</a:t>
            </a:r>
            <a:r>
              <a:rPr lang="en-US" smtClean="0"/>
              <a:t>This text is bold and italic.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&lt;/i&gt;&lt;/b&gt;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&lt;/p&gt;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&lt;i&gt;&lt;b&gt;</a:t>
            </a:r>
            <a:r>
              <a:rPr lang="en-US" smtClean="0"/>
              <a:t>This text is also bold and italic.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&lt;/b&gt;&lt;/i&gt;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&lt;/p&gt;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A9E8A0-ADC0-4952-A078-FFE9594C737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Bold and Italics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&lt;p&gt;This is normal text.&lt;/p&gt;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&lt;strong&gt;</a:t>
            </a:r>
            <a:r>
              <a:rPr lang="en-US" smtClean="0"/>
              <a:t>This text is bold.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&lt;/strong&gt;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&lt;em&gt;</a:t>
            </a:r>
            <a:r>
              <a:rPr lang="en-US" smtClean="0"/>
              <a:t>This text is italic.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&lt;/em&gt;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&lt;/p&gt;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&lt;strong&gt;&lt;em&gt;</a:t>
            </a:r>
            <a:r>
              <a:rPr lang="en-US" smtClean="0"/>
              <a:t>This text is bold and italic.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&lt;/em&gt;&lt;/strong&gt;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&lt;/p&gt;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&lt;p&gt;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&lt;em&gt;&lt;strong&gt;</a:t>
            </a:r>
            <a:r>
              <a:rPr lang="en-US" smtClean="0"/>
              <a:t>This text is also bold and italic.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&lt;/strong&gt;&lt;/em&gt;</a:t>
            </a:r>
          </a:p>
          <a:p>
            <a:pPr lvl="1">
              <a:buFont typeface="Arial" charset="0"/>
              <a:buNone/>
              <a:defRPr/>
            </a:pPr>
            <a:r>
              <a:rPr lang="en-US" smtClean="0"/>
              <a:t>&lt;/p&gt;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1236F6-9A86-43CC-A02C-696DA4F1847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Bold and Italics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3503D1-F64A-44C9-B3B2-4F5BEEB95D3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11268" name="Content Placeholder 5" descr="fig-26-sc-browser-bold-italics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5800" y="2057400"/>
            <a:ext cx="7937500" cy="27511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Ordered list: &lt;ol&gt;&lt;/ol&gt;</a:t>
            </a:r>
          </a:p>
          <a:p>
            <a:r>
              <a:rPr lang="en-US" smtClean="0"/>
              <a:t>Unordered list: &lt;ul&gt;&lt;/ul&gt;</a:t>
            </a:r>
          </a:p>
          <a:p>
            <a:r>
              <a:rPr lang="en-US" smtClean="0"/>
              <a:t>List item: &lt;li&gt;&lt;/li&gt;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15D20-D2C7-4370-951B-7E2048AB5D9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HTML Document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 plain text file, that can be created using:</a:t>
            </a:r>
          </a:p>
          <a:p>
            <a:pPr lvl="2">
              <a:defRPr/>
            </a:pPr>
            <a:r>
              <a:rPr lang="en-US" dirty="0" smtClean="0"/>
              <a:t>a text editor (Notepad in Windows, or </a:t>
            </a:r>
            <a:r>
              <a:rPr lang="en-US" dirty="0" err="1" smtClean="0"/>
              <a:t>TextEdit</a:t>
            </a:r>
            <a:r>
              <a:rPr lang="en-US" dirty="0" smtClean="0"/>
              <a:t> in Mac OS)</a:t>
            </a:r>
          </a:p>
          <a:p>
            <a:pPr lvl="2">
              <a:defRPr/>
            </a:pPr>
            <a:r>
              <a:rPr lang="en-US" dirty="0" smtClean="0"/>
              <a:t>a Web page editor</a:t>
            </a:r>
          </a:p>
          <a:p>
            <a:pPr>
              <a:defRPr/>
            </a:pPr>
            <a:r>
              <a:rPr lang="en-US" dirty="0" smtClean="0">
                <a:solidFill>
                  <a:schemeClr val="accent1"/>
                </a:solidFill>
              </a:rPr>
              <a:t>Web page editor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Example: Microsoft Expression Web, Adobe Dreamweaver</a:t>
            </a:r>
          </a:p>
          <a:p>
            <a:pPr lvl="1">
              <a:defRPr/>
            </a:pPr>
            <a:r>
              <a:rPr lang="en-US" dirty="0" smtClean="0"/>
              <a:t>Allows you to create and edit the page visually without having to manually add markup tags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8D714-5E5E-404E-AB6A-C3BEA32032D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28800"/>
          </a:xfrm>
        </p:spPr>
        <p:txBody>
          <a:bodyPr>
            <a:normAutofit fontScale="5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Ordered list example: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&lt;ol&gt;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&lt;li&gt;</a:t>
            </a:r>
            <a:r>
              <a:rPr lang="en-US" smtClean="0"/>
              <a:t>Item A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&lt;/li&gt;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&lt;li&gt;</a:t>
            </a:r>
            <a:r>
              <a:rPr lang="en-US" smtClean="0"/>
              <a:t>Item B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&lt;/li&gt;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&lt;li&gt;</a:t>
            </a:r>
            <a:r>
              <a:rPr lang="en-US" smtClean="0"/>
              <a:t>Item C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&lt;/li&gt;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&lt;/ol&gt;</a:t>
            </a:r>
          </a:p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AE686-4C42-4430-9F7D-E66EACBAB4D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3317" name="Picture 4" descr="fig-27a-sc-browser-list-ordered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900" y="3429000"/>
            <a:ext cx="7937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Link: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&lt;a href="..."&gt;&lt;/a&gt;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General Syntax:</a:t>
            </a:r>
          </a:p>
          <a:p>
            <a:pPr lvl="1">
              <a:buFont typeface="Arial" charset="0"/>
              <a:buNone/>
              <a:defRPr/>
            </a:pPr>
            <a:r>
              <a:rPr lang="en-US" sz="2000" smtClean="0">
                <a:solidFill>
                  <a:schemeClr val="accent6">
                    <a:lumMod val="75000"/>
                  </a:schemeClr>
                </a:solidFill>
              </a:rPr>
              <a:t>&lt;a href="</a:t>
            </a:r>
            <a:r>
              <a:rPr lang="en-US" sz="2000" smtClean="0"/>
              <a:t>url or file path</a:t>
            </a:r>
            <a:r>
              <a:rPr lang="en-US" sz="2000" smtClean="0">
                <a:solidFill>
                  <a:schemeClr val="accent6">
                    <a:lumMod val="75000"/>
                  </a:schemeClr>
                </a:solidFill>
              </a:rPr>
              <a:t>"&gt;</a:t>
            </a:r>
            <a:r>
              <a:rPr lang="en-US" sz="2000" smtClean="0"/>
              <a:t>whatever to be displayed as a clickable link</a:t>
            </a:r>
            <a:r>
              <a:rPr lang="en-US" sz="2000" smtClean="0">
                <a:solidFill>
                  <a:schemeClr val="accent6">
                    <a:lumMod val="75000"/>
                  </a:schemeClr>
                </a:solidFill>
              </a:rPr>
              <a:t>&lt;/a&gt; </a:t>
            </a:r>
          </a:p>
          <a:p>
            <a:pPr lvl="1">
              <a:buFont typeface="Arial" charset="0"/>
              <a:buNone/>
              <a:defRPr/>
            </a:pPr>
            <a:endParaRPr lang="en-US" sz="240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href</a:t>
            </a:r>
            <a:r>
              <a:rPr lang="en-US" smtClean="0"/>
              <a:t> is the attribute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 lvl="1">
              <a:buFont typeface="Arial" charset="0"/>
              <a:buNone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&lt;a href="</a:t>
            </a:r>
            <a:r>
              <a:rPr lang="en-US" sz="2400" smtClean="0"/>
              <a:t>http://www.google.com/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"&gt;</a:t>
            </a:r>
            <a:r>
              <a:rPr lang="en-US" sz="2400" smtClean="0"/>
              <a:t>Google Web Site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&lt;/a&gt;</a:t>
            </a:r>
          </a:p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A4177A-A3C0-4AF3-BDB7-F78062527C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Image: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&lt;img src="..."&gt;&lt;/img&gt;</a:t>
            </a:r>
            <a:endParaRPr 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mtClean="0"/>
              <a:t>General Syntax:</a:t>
            </a:r>
          </a:p>
          <a:p>
            <a:pPr lvl="1"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&lt;img src="</a:t>
            </a:r>
            <a:r>
              <a:rPr lang="en-US" smtClean="0"/>
              <a:t>url or file path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" /&gt;</a:t>
            </a:r>
            <a:endParaRPr lang="en-US" sz="200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charset="0"/>
              <a:buNone/>
              <a:defRPr/>
            </a:pPr>
            <a:r>
              <a:rPr lang="en-US" sz="2000" smtClean="0">
                <a:solidFill>
                  <a:schemeClr val="accent6">
                    <a:lumMod val="75000"/>
                  </a:schemeClr>
                </a:solidFill>
              </a:rPr>
              <a:t>or</a:t>
            </a:r>
          </a:p>
          <a:p>
            <a:pPr lvl="1">
              <a:buFont typeface="Arial" charset="0"/>
              <a:buNone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&lt;img src="</a:t>
            </a:r>
            <a:r>
              <a:rPr lang="en-US" sz="2400" smtClean="0"/>
              <a:t>url or file path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"&gt;&lt;/img&gt;</a:t>
            </a:r>
            <a:r>
              <a:rPr lang="en-US" sz="160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sz="1800" smtClean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charset="0"/>
              <a:buNone/>
              <a:defRPr/>
            </a:pPr>
            <a:endParaRPr lang="en-US" sz="240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mtClean="0"/>
              <a:t>No element content</a:t>
            </a:r>
          </a:p>
          <a:p>
            <a:pPr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src</a:t>
            </a:r>
            <a:r>
              <a:rPr lang="en-US" smtClean="0"/>
              <a:t> is the attribute</a:t>
            </a:r>
          </a:p>
          <a:p>
            <a:pPr>
              <a:defRPr/>
            </a:pPr>
            <a:r>
              <a:rPr lang="en-US" smtClean="0"/>
              <a:t>Example:</a:t>
            </a:r>
          </a:p>
          <a:p>
            <a:pPr lvl="1">
              <a:buFont typeface="Arial" charset="0"/>
              <a:buNone/>
              <a:defRPr/>
            </a:pP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&lt;img src="</a:t>
            </a:r>
            <a:r>
              <a:rPr lang="en-US" sz="2400" smtClean="0"/>
              <a:t>logo.jpg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" /&gt;</a:t>
            </a:r>
          </a:p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9E0B0D-62F0-43B8-A899-FF7DB8E7224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Table: &lt;table&gt;&lt;/table&gt;</a:t>
            </a:r>
          </a:p>
          <a:p>
            <a:r>
              <a:rPr lang="en-US" smtClean="0"/>
              <a:t>Table row: &lt;tr&gt;&lt;/tr&gt;</a:t>
            </a:r>
          </a:p>
          <a:p>
            <a:r>
              <a:rPr lang="en-US" smtClean="0"/>
              <a:t>Table data: &lt;td&gt;&lt;/td&gt;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28A98-32F3-449C-9C8B-2E88D98C86A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 A table </a:t>
            </a:r>
            <a:r>
              <a:rPr lang="en-US" u="sng" smtClean="0"/>
              <a:t>without</a:t>
            </a:r>
            <a:r>
              <a:rPr lang="en-US" smtClean="0"/>
              <a:t> a border</a:t>
            </a:r>
          </a:p>
          <a:p>
            <a:pPr>
              <a:buFont typeface="Arial" charset="0"/>
              <a:buNone/>
              <a:defRPr/>
            </a:pP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&lt;table&gt;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mtClean="0">
                <a:solidFill>
                  <a:schemeClr val="accent5"/>
                </a:solidFill>
              </a:rPr>
              <a:t>&lt;tr&gt;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   &lt;td&gt;</a:t>
            </a:r>
            <a:r>
              <a:rPr lang="en-US" smtClean="0"/>
              <a:t> row 1, column 1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&lt;td&gt; </a:t>
            </a:r>
            <a:r>
              <a:rPr lang="en-US" smtClean="0"/>
              <a:t>row 1, column 2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</a:t>
            </a:r>
            <a:r>
              <a:rPr lang="en-US" smtClean="0">
                <a:solidFill>
                  <a:schemeClr val="accent5"/>
                </a:solidFill>
              </a:rPr>
              <a:t>&lt;/tr&gt;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mtClean="0">
                <a:solidFill>
                  <a:schemeClr val="accent5"/>
                </a:solidFill>
              </a:rPr>
              <a:t>&lt;tr&gt;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   &lt;td&gt;</a:t>
            </a:r>
            <a:r>
              <a:rPr lang="en-US" smtClean="0"/>
              <a:t> row 2, column 1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&lt;td&gt; </a:t>
            </a:r>
            <a:r>
              <a:rPr lang="en-US" smtClean="0"/>
              <a:t>row 2, column 2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mtClean="0">
                <a:solidFill>
                  <a:schemeClr val="accent5"/>
                </a:solidFill>
              </a:rPr>
              <a:t>&lt;/tr&gt;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mtClean="0">
                <a:solidFill>
                  <a:schemeClr val="accent5"/>
                </a:solidFill>
              </a:rPr>
              <a:t>&lt;tr&gt;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   &lt;td&gt; </a:t>
            </a:r>
            <a:r>
              <a:rPr lang="en-US" smtClean="0"/>
              <a:t>row 3, column 1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&lt;td&gt; </a:t>
            </a:r>
            <a:r>
              <a:rPr lang="en-US" smtClean="0"/>
              <a:t>row 3, column 2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5"/>
                </a:solidFill>
              </a:rPr>
              <a:t>   &lt;/tr&gt; </a:t>
            </a:r>
          </a:p>
          <a:p>
            <a:pPr>
              <a:buFont typeface="Arial" charset="0"/>
              <a:buNone/>
              <a:defRPr/>
            </a:pP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&lt;/table&gt;</a:t>
            </a:r>
            <a:endParaRPr lang="en-US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 A table </a:t>
            </a:r>
            <a:r>
              <a:rPr lang="en-US" u="sng" smtClean="0"/>
              <a:t>with</a:t>
            </a:r>
            <a:r>
              <a:rPr lang="en-US" smtClean="0"/>
              <a:t> a border</a:t>
            </a:r>
          </a:p>
          <a:p>
            <a:pPr>
              <a:buFont typeface="Arial" charset="0"/>
              <a:buNone/>
              <a:defRPr/>
            </a:pP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&lt;table </a:t>
            </a:r>
            <a:r>
              <a:rPr lang="en-US" b="1" smtClean="0"/>
              <a:t>border="1"</a:t>
            </a: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mtClean="0">
                <a:solidFill>
                  <a:schemeClr val="accent5"/>
                </a:solidFill>
              </a:rPr>
              <a:t>&lt;tr&gt;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   &lt;td&gt;</a:t>
            </a:r>
            <a:r>
              <a:rPr lang="en-US" smtClean="0"/>
              <a:t> row 1, column 1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&lt;td&gt; </a:t>
            </a:r>
            <a:r>
              <a:rPr lang="en-US" smtClean="0"/>
              <a:t>row 1, column 2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</a:t>
            </a:r>
            <a:r>
              <a:rPr lang="en-US" smtClean="0">
                <a:solidFill>
                  <a:schemeClr val="accent5"/>
                </a:solidFill>
              </a:rPr>
              <a:t>&lt;/tr&gt;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mtClean="0">
                <a:solidFill>
                  <a:schemeClr val="accent5"/>
                </a:solidFill>
              </a:rPr>
              <a:t>&lt;tr&gt;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   &lt;td&gt;</a:t>
            </a:r>
            <a:r>
              <a:rPr lang="en-US" smtClean="0"/>
              <a:t> row 2, column 1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&lt;td&gt; </a:t>
            </a:r>
            <a:r>
              <a:rPr lang="en-US" smtClean="0"/>
              <a:t>row 2, column 2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mtClean="0">
                <a:solidFill>
                  <a:schemeClr val="accent5"/>
                </a:solidFill>
              </a:rPr>
              <a:t>&lt;/tr&gt;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mtClean="0">
                <a:solidFill>
                  <a:schemeClr val="accent5"/>
                </a:solidFill>
              </a:rPr>
              <a:t>&lt;tr&gt;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      &lt;td&gt; </a:t>
            </a:r>
            <a:r>
              <a:rPr lang="en-US" smtClean="0"/>
              <a:t>row 3, column 1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/>
              <a:t>     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&lt;td&gt; </a:t>
            </a:r>
            <a:r>
              <a:rPr lang="en-US" smtClean="0"/>
              <a:t>row 3, column 2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</a:rPr>
              <a:t>&lt;/td&gt; </a:t>
            </a:r>
          </a:p>
          <a:p>
            <a:pPr>
              <a:buFont typeface="Arial" charset="0"/>
              <a:buNone/>
              <a:defRPr/>
            </a:pPr>
            <a:r>
              <a:rPr lang="en-US" smtClean="0">
                <a:solidFill>
                  <a:schemeClr val="accent5"/>
                </a:solidFill>
              </a:rPr>
              <a:t>   &lt;/tr&gt; </a:t>
            </a:r>
          </a:p>
          <a:p>
            <a:pPr>
              <a:buFont typeface="Arial" charset="0"/>
              <a:buNone/>
              <a:defRPr/>
            </a:pP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&lt;/table&gt;</a:t>
            </a:r>
          </a:p>
          <a:p>
            <a:pPr>
              <a:buFont typeface="Arial" charset="0"/>
              <a:buNone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42214-C123-4945-B6A0-640FF452221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4655E-05F0-4CDA-848D-702AE6DBCF5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18436" name="Content Placeholder 5" descr="fig-28b-sc-browser-table-1-no-border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62000" y="1219200"/>
            <a:ext cx="7937500" cy="2743200"/>
          </a:xfrm>
        </p:spPr>
      </p:pic>
      <p:pic>
        <p:nvPicPr>
          <p:cNvPr id="18437" name="Picture 6" descr="fig-29b-sc-browser-table-2-with-border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038600"/>
            <a:ext cx="79375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4724400" y="2743200"/>
            <a:ext cx="3724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Without a table border</a:t>
            </a:r>
          </a:p>
        </p:txBody>
      </p:sp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4724400" y="5648325"/>
            <a:ext cx="3224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With a table border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 Path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Location of a file on a computer</a:t>
            </a:r>
          </a:p>
          <a:p>
            <a:r>
              <a:rPr lang="en-US" smtClean="0"/>
              <a:t>Like an address to a house</a:t>
            </a:r>
          </a:p>
          <a:p>
            <a:r>
              <a:rPr lang="en-US" smtClean="0"/>
              <a:t>Start with the outermost folder to the inner folders</a:t>
            </a:r>
          </a:p>
          <a:p>
            <a:r>
              <a:rPr lang="en-US" smtClean="0"/>
              <a:t>Folder names are separated by a slash (/)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FA5BC6-49D5-4781-B31D-D17F61DA7B3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Types of File Paths for Web Documents</a:t>
            </a:r>
            <a:endParaRPr lang="en-US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 paths</a:t>
            </a:r>
          </a:p>
          <a:p>
            <a:r>
              <a:rPr lang="en-US" dirty="0" smtClean="0"/>
              <a:t>Document-relative paths</a:t>
            </a:r>
          </a:p>
          <a:p>
            <a:r>
              <a:rPr lang="en-US" dirty="0" smtClean="0"/>
              <a:t>Site root-relative paths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3D7DF-4ABD-4933-BF36-5A0ECF0A606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Absolute Paths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Example:</a:t>
            </a:r>
            <a:br>
              <a:rPr lang="en-US" smtClean="0"/>
            </a:br>
            <a:r>
              <a:rPr lang="en-US" sz="2400" smtClean="0"/>
              <a:t>http://www.mysite.com/products/coffee/french-roast.html</a:t>
            </a:r>
          </a:p>
          <a:p>
            <a:r>
              <a:rPr lang="en-US" smtClean="0"/>
              <a:t>Full URL to a Web page or any media</a:t>
            </a:r>
          </a:p>
          <a:p>
            <a:r>
              <a:rPr lang="en-US" smtClean="0"/>
              <a:t>Used for linking to files that are on a different Web 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1CDF5-4130-46A7-9F3D-40C85BE53F35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Document-Relative Paths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Example:</a:t>
            </a:r>
            <a:br>
              <a:rPr lang="en-US" smtClean="0"/>
            </a:br>
            <a:r>
              <a:rPr lang="en-US" smtClean="0"/>
              <a:t>products/coffee/french-roast.html</a:t>
            </a:r>
          </a:p>
          <a:p>
            <a:r>
              <a:rPr lang="en-US" smtClean="0"/>
              <a:t>Most commonly used in Web authoring</a:t>
            </a:r>
          </a:p>
          <a:p>
            <a:r>
              <a:rPr lang="en-US" smtClean="0"/>
              <a:t>The path is relative to the page that french-roast.html is being requested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B8D27D-B4C2-4AAE-81BC-D832137B6B0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URL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3000" dirty="0" smtClean="0"/>
              <a:t>Stands for </a:t>
            </a:r>
            <a:r>
              <a:rPr lang="en-US" sz="3000" u="sng" dirty="0" smtClean="0"/>
              <a:t>U</a:t>
            </a:r>
            <a:r>
              <a:rPr lang="en-US" sz="3000" dirty="0" smtClean="0"/>
              <a:t>niform </a:t>
            </a:r>
            <a:r>
              <a:rPr lang="en-US" sz="3000" u="sng" dirty="0" smtClean="0"/>
              <a:t>R</a:t>
            </a:r>
            <a:r>
              <a:rPr lang="en-US" sz="3000" dirty="0" smtClean="0"/>
              <a:t>esource </a:t>
            </a:r>
            <a:r>
              <a:rPr lang="en-US" sz="3000" u="sng" dirty="0" smtClean="0"/>
              <a:t>L</a:t>
            </a:r>
            <a:r>
              <a:rPr lang="en-US" sz="3000" dirty="0" smtClean="0"/>
              <a:t>ocator </a:t>
            </a:r>
          </a:p>
          <a:p>
            <a:pPr lvl="1">
              <a:defRPr/>
            </a:pPr>
            <a:r>
              <a:rPr lang="en-US" sz="2600" dirty="0" smtClean="0"/>
              <a:t>standard for specifying the address of Web pages and other resources on the World Wide Web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sz="2000" dirty="0" smtClean="0">
                <a:solidFill>
                  <a:schemeClr val="accent2"/>
                </a:solidFill>
              </a:rPr>
              <a:t>http://</a:t>
            </a:r>
            <a:r>
              <a:rPr lang="en-US" sz="2000" dirty="0" smtClean="0"/>
              <a:t>www.schoolname.edu/departments/compsci/index.html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dirty="0" smtClean="0"/>
              <a:t>The address is made up of segments of standard information:</a:t>
            </a:r>
          </a:p>
          <a:p>
            <a:pPr marL="914400" lvl="2" indent="-514350">
              <a:buFont typeface="+mj-lt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http://</a:t>
            </a:r>
          </a:p>
          <a:p>
            <a:pPr marL="1371600" lvl="3" indent="-514350">
              <a:defRPr/>
            </a:pPr>
            <a:r>
              <a:rPr lang="en-US" dirty="0" smtClean="0"/>
              <a:t>http stands for </a:t>
            </a:r>
            <a:r>
              <a:rPr lang="en-US" u="sng" dirty="0" smtClean="0"/>
              <a:t>H</a:t>
            </a:r>
            <a:r>
              <a:rPr lang="en-US" dirty="0" smtClean="0"/>
              <a:t>ype</a:t>
            </a:r>
            <a:r>
              <a:rPr lang="en-US" u="sng" dirty="0" smtClean="0"/>
              <a:t>r</a:t>
            </a:r>
            <a:r>
              <a:rPr lang="en-US" dirty="0" smtClean="0"/>
              <a:t>text </a:t>
            </a:r>
            <a:r>
              <a:rPr lang="en-US" u="sng" dirty="0" smtClean="0"/>
              <a:t>T</a:t>
            </a:r>
            <a:r>
              <a:rPr lang="en-US" dirty="0" smtClean="0"/>
              <a:t>ransfer </a:t>
            </a:r>
            <a:r>
              <a:rPr lang="en-US" u="sng" dirty="0" smtClean="0"/>
              <a:t>P</a:t>
            </a:r>
            <a:r>
              <a:rPr lang="en-US" dirty="0" smtClean="0"/>
              <a:t>rotocol</a:t>
            </a:r>
          </a:p>
          <a:p>
            <a:pPr marL="1371600" lvl="3" indent="-514350">
              <a:defRPr/>
            </a:pPr>
            <a:r>
              <a:rPr lang="en-US" dirty="0" smtClean="0"/>
              <a:t>The protocol specifies a set of rules that govern how the information transfer between the Web server and the Web client (the computer that requests to view the page)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54D67C-F7D8-42FD-B0A1-2CDC8A6F24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Site Root-Relative Paths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Example:</a:t>
            </a:r>
            <a:br>
              <a:rPr lang="en-US" smtClean="0"/>
            </a:br>
            <a:r>
              <a:rPr lang="en-US" smtClean="0"/>
              <a:t>/products/coffee/french-roast.html</a:t>
            </a:r>
          </a:p>
          <a:p>
            <a:r>
              <a:rPr lang="en-US" smtClean="0"/>
              <a:t>Starts with a slash (/), meaning starting from the root folder of the site</a:t>
            </a:r>
          </a:p>
          <a:p>
            <a:r>
              <a:rPr lang="en-US" smtClean="0"/>
              <a:t>A root folder is the outermost folder of the site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07B5E-525F-466A-966B-05AAEC82DD53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Folder Structure of a Site</a:t>
            </a:r>
          </a:p>
        </p:txBody>
      </p:sp>
      <p:pic>
        <p:nvPicPr>
          <p:cNvPr id="10243" name="Content Placeholder 4" descr="fig-32a-sc-mysite-file-folder-hierachy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2209800"/>
            <a:ext cx="4625975" cy="2667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361E49-97ED-4D24-B409-09325A228125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10245" name="Picture 5" descr="fig-32b-filepath-hierachy-tree-ppt.t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133600"/>
            <a:ext cx="51657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6248400" y="2133600"/>
            <a:ext cx="6858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743200" y="2057400"/>
            <a:ext cx="6858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5943600" y="1752600"/>
            <a:ext cx="1312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 folder</a:t>
            </a:r>
          </a:p>
        </p:txBody>
      </p:sp>
      <p:sp>
        <p:nvSpPr>
          <p:cNvPr id="10249" name="TextBox 9"/>
          <p:cNvSpPr txBox="1">
            <a:spLocks noChangeArrowheads="1"/>
          </p:cNvSpPr>
          <p:nvPr/>
        </p:nvSpPr>
        <p:spPr bwMode="auto">
          <a:xfrm>
            <a:off x="2514600" y="1676400"/>
            <a:ext cx="1312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Root folder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Navigating Folders</a:t>
            </a:r>
          </a:p>
        </p:txBody>
      </p:sp>
      <p:pic>
        <p:nvPicPr>
          <p:cNvPr id="11267" name="Content Placeholder 5" descr="folder-my-si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1295400"/>
            <a:ext cx="6359525" cy="3657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B7835C-7028-4703-8BF1-210E513C9262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Opening the "products" folder</a:t>
            </a:r>
          </a:p>
        </p:txBody>
      </p:sp>
      <p:pic>
        <p:nvPicPr>
          <p:cNvPr id="12291" name="Content Placeholder 5" descr="folder-my-si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1295400"/>
            <a:ext cx="6359525" cy="3657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4445-6E82-4458-94D2-56377925B58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12293" name="Picture 4" descr="folder-product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4475" y="2514600"/>
            <a:ext cx="63595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447800" y="3048000"/>
            <a:ext cx="990600" cy="2286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Arrow Connector 18"/>
          <p:cNvCxnSpPr>
            <a:stCxn id="7" idx="3"/>
          </p:cNvCxnSpPr>
          <p:nvPr/>
        </p:nvCxnSpPr>
        <p:spPr>
          <a:xfrm flipV="1">
            <a:off x="2438400" y="2895600"/>
            <a:ext cx="457200" cy="2667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Opening the "coffee" folder that is inside "products"</a:t>
            </a:r>
          </a:p>
        </p:txBody>
      </p:sp>
      <p:pic>
        <p:nvPicPr>
          <p:cNvPr id="13315" name="Content Placeholder 5" descr="folder-my-sit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1295400"/>
            <a:ext cx="6359525" cy="3657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0C8E4E-60A4-4645-B619-5EDC1B23D92C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13317" name="Picture 4" descr="folder-product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4475" y="2514600"/>
            <a:ext cx="63595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743200" y="3810000"/>
            <a:ext cx="990600" cy="22860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Arrow Connector 18"/>
          <p:cNvCxnSpPr>
            <a:stCxn id="7" idx="3"/>
          </p:cNvCxnSpPr>
          <p:nvPr/>
        </p:nvCxnSpPr>
        <p:spPr>
          <a:xfrm>
            <a:off x="3733800" y="3924300"/>
            <a:ext cx="457200" cy="1143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320" name="Picture 7" descr="folder-coffe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32275" y="3810000"/>
            <a:ext cx="63595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Need to know:</a:t>
            </a:r>
          </a:p>
          <a:p>
            <a:pPr>
              <a:defRPr/>
            </a:pPr>
            <a:r>
              <a:rPr lang="en-US" smtClean="0"/>
              <a:t>Target page:</a:t>
            </a:r>
            <a:br>
              <a:rPr lang="en-US" smtClean="0"/>
            </a:br>
            <a:r>
              <a:rPr lang="en-US" smtClean="0"/>
              <a:t>The page being linked </a:t>
            </a:r>
            <a:r>
              <a:rPr lang="en-US" b="1" i="1" smtClean="0"/>
              <a:t>to</a:t>
            </a:r>
          </a:p>
          <a:p>
            <a:pPr>
              <a:defRPr/>
            </a:pPr>
            <a:r>
              <a:rPr lang="en-US" smtClean="0"/>
              <a:t>Source page:</a:t>
            </a:r>
            <a:br>
              <a:rPr lang="en-US" smtClean="0"/>
            </a:br>
            <a:r>
              <a:rPr lang="en-US" smtClean="0"/>
              <a:t>The page containing the link or the page being linked </a:t>
            </a:r>
            <a:r>
              <a:rPr lang="en-US" b="1" i="1" smtClean="0"/>
              <a:t>from</a:t>
            </a:r>
          </a:p>
          <a:p>
            <a:pPr>
              <a:defRPr/>
            </a:pPr>
            <a:endParaRPr lang="en-US" b="1" i="1" smtClean="0"/>
          </a:p>
          <a:p>
            <a:pPr>
              <a:buFont typeface="Arial" charset="0"/>
              <a:buNone/>
              <a:defRPr/>
            </a:pPr>
            <a:r>
              <a:rPr lang="en-US" smtClean="0"/>
              <a:t>Think of the document-relative path as the direction to navigate from the source page to the target page.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To Construct a Document-Relative Path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B6C51-50E4-4737-A763-C70AA7EB987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b="1" smtClean="0"/>
              <a:t>Rule #1:</a:t>
            </a:r>
          </a:p>
          <a:p>
            <a:pPr>
              <a:buFont typeface="Arial" charset="0"/>
              <a:buNone/>
            </a:pPr>
            <a:r>
              <a:rPr lang="en-US" smtClean="0"/>
              <a:t>To link to another file that is in the same folder as the current document, simply use the filename as the path.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To Construct a Document-Relative Path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D87D0A-C7B1-4390-A098-5056C3426EAC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47800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None/>
              <a:defRPr/>
            </a:pPr>
            <a:r>
              <a:rPr lang="en-US" smtClean="0"/>
              <a:t>Example: To add a link in </a:t>
            </a:r>
            <a:r>
              <a:rPr lang="en-US" b="1" smtClean="0"/>
              <a:t>mocha-java.html</a:t>
            </a:r>
            <a:r>
              <a:rPr lang="en-US" smtClean="0"/>
              <a:t> (source page) to link to </a:t>
            </a:r>
            <a:r>
              <a:rPr lang="en-US" b="1" smtClean="0"/>
              <a:t>french-roast.html </a:t>
            </a:r>
            <a:r>
              <a:rPr lang="en-US" smtClean="0"/>
              <a:t>(target page), the file path is simply the filename </a:t>
            </a:r>
            <a:r>
              <a:rPr lang="en-US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french-roast.html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mtClean="0"/>
              <a:t>To Construct a Document-Relative Path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6DB2F-4D32-484A-A69B-0AA7FBFF356A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19461" name="Picture 4" descr="fig-34-filepath-hierachy-tree-ppt-rule-1.t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971800"/>
            <a:ext cx="6700838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files are text files.</a:t>
            </a:r>
          </a:p>
          <a:p>
            <a:r>
              <a:rPr lang="en-US" b="1" i="1" dirty="0" smtClean="0"/>
              <a:t>Tags</a:t>
            </a:r>
            <a:r>
              <a:rPr lang="en-US" dirty="0" smtClean="0"/>
              <a:t> are the markup codes in an HTML document that tell a web </a:t>
            </a:r>
            <a:r>
              <a:rPr lang="en-US" smtClean="0"/>
              <a:t>browser </a:t>
            </a:r>
            <a:r>
              <a:rPr lang="en-US" dirty="0" err="1"/>
              <a:t>h</a:t>
            </a:r>
            <a:r>
              <a:rPr lang="en-US" smtClean="0"/>
              <a:t>ow </a:t>
            </a:r>
            <a:r>
              <a:rPr lang="en-US" dirty="0" smtClean="0"/>
              <a:t>to format the text when the text is displayed.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04A856-6394-448F-9C7A-719ECA500D6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38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URL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  <a:defRPr/>
            </a:pPr>
            <a:r>
              <a:rPr lang="en-US" smtClean="0"/>
              <a:t>Example:</a:t>
            </a:r>
            <a:br>
              <a:rPr lang="en-US" smtClean="0"/>
            </a:br>
            <a:r>
              <a:rPr lang="en-US" sz="2000" smtClean="0"/>
              <a:t>http://</a:t>
            </a:r>
            <a:r>
              <a:rPr lang="en-US" sz="2000" smtClean="0">
                <a:solidFill>
                  <a:schemeClr val="accent2"/>
                </a:solidFill>
              </a:rPr>
              <a:t>www.schoolname.edu</a:t>
            </a:r>
            <a:r>
              <a:rPr lang="en-US" sz="2000" smtClean="0"/>
              <a:t>/departments/compsci/index.html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smtClean="0"/>
              <a:t>The address is made up of segments of standard information:</a:t>
            </a:r>
          </a:p>
          <a:p>
            <a:pPr marL="342900" lvl="1" indent="-342900">
              <a:buFont typeface="Arial" charset="0"/>
              <a:buNone/>
              <a:defRPr/>
            </a:pPr>
            <a:endParaRPr lang="en-US" smtClean="0"/>
          </a:p>
          <a:p>
            <a:pPr marL="914400" lvl="2" indent="-514350">
              <a:buFont typeface="+mj-lt"/>
              <a:buAutoNum type="arabicPeriod" startAt="2"/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www.schoolname.edu</a:t>
            </a:r>
          </a:p>
          <a:p>
            <a:pPr marL="1371600" lvl="3" indent="-514350">
              <a:defRPr/>
            </a:pPr>
            <a:r>
              <a:rPr lang="en-US" smtClean="0"/>
              <a:t>This is the domain name of the Web server</a:t>
            </a:r>
          </a:p>
          <a:p>
            <a:pPr lvl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3199F-D48D-46ED-9197-0F132ABE1E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URL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charset="0"/>
              <a:buChar char="•"/>
              <a:defRPr/>
            </a:pPr>
            <a:r>
              <a:rPr lang="en-US" smtClean="0"/>
              <a:t>Example:</a:t>
            </a:r>
            <a:br>
              <a:rPr lang="en-US" smtClean="0"/>
            </a:br>
            <a:r>
              <a:rPr lang="en-US" sz="2000" smtClean="0"/>
              <a:t>http://www.schoolname.edu/</a:t>
            </a:r>
            <a:r>
              <a:rPr lang="en-US" sz="2000" smtClean="0">
                <a:solidFill>
                  <a:schemeClr val="accent2"/>
                </a:solidFill>
              </a:rPr>
              <a:t>departments/compsci/index.html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en-US" smtClean="0"/>
              <a:t>The address is made up of segments of standard information:</a:t>
            </a:r>
          </a:p>
          <a:p>
            <a:pPr marL="342900" lvl="1" indent="-342900">
              <a:buFont typeface="Arial" charset="0"/>
              <a:buChar char="•"/>
              <a:defRPr/>
            </a:pPr>
            <a:endParaRPr lang="en-US" smtClean="0"/>
          </a:p>
          <a:p>
            <a:pPr marL="342900" lvl="1" indent="-342900">
              <a:buFont typeface="Arial" charset="0"/>
              <a:buChar char="•"/>
              <a:defRPr/>
            </a:pPr>
            <a:endParaRPr lang="en-US" smtClean="0"/>
          </a:p>
          <a:p>
            <a:pPr marL="914400" lvl="2" indent="-514350">
              <a:buFont typeface="+mj-lt"/>
              <a:buAutoNum type="arabicPeriod" startAt="3"/>
              <a:defRPr/>
            </a:pP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departments/compsci/index.html</a:t>
            </a:r>
          </a:p>
          <a:p>
            <a:pPr marL="1371600" lvl="3" indent="-514350">
              <a:defRPr/>
            </a:pPr>
            <a:r>
              <a:rPr lang="en-US" smtClean="0"/>
              <a:t>This is the file path of the document index.html</a:t>
            </a:r>
          </a:p>
          <a:p>
            <a:pPr marL="1371600" lvl="3" indent="-514350">
              <a:defRPr/>
            </a:pPr>
            <a:r>
              <a:rPr lang="en-US" smtClean="0"/>
              <a:t>The file path is the location information of the page on the Web server</a:t>
            </a:r>
          </a:p>
          <a:p>
            <a:pPr marL="1371600" lvl="3" indent="-514350">
              <a:defRPr/>
            </a:pPr>
            <a:r>
              <a:rPr lang="en-US" smtClean="0"/>
              <a:t>In this example, the document index.html is in a folder called compsci, which in turn is located in a folder called departments</a:t>
            </a:r>
          </a:p>
          <a:p>
            <a:pPr lvl="1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B47122-DC84-42AE-87F2-6006BEDEF7F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XHTML</a:t>
            </a:r>
          </a:p>
          <a:p>
            <a:pPr lvl="1"/>
            <a:r>
              <a:rPr lang="en-US" smtClean="0"/>
              <a:t>Stands for Extensible Hypertext Markup Language</a:t>
            </a:r>
          </a:p>
          <a:p>
            <a:pPr lvl="1"/>
            <a:r>
              <a:rPr lang="en-US" smtClean="0"/>
              <a:t>Intended to be a replacement for HTML</a:t>
            </a:r>
          </a:p>
          <a:p>
            <a:pPr lvl="1"/>
            <a:r>
              <a:rPr lang="en-US" smtClean="0"/>
              <a:t>Most of the tags are the same as those in HTML</a:t>
            </a:r>
          </a:p>
          <a:p>
            <a:pPr lvl="1"/>
            <a:r>
              <a:rPr lang="en-US" smtClean="0"/>
              <a:t>Has stricter rules for writing HTML</a:t>
            </a:r>
          </a:p>
          <a:p>
            <a:pPr lvl="1"/>
            <a:r>
              <a:rPr lang="en-US" smtClean="0"/>
              <a:t>These stricter rules are also supported but not enforced in 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8ED83-9805-4CB5-88F2-9EEA8776A05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mtClean="0">
                <a:solidFill>
                  <a:schemeClr val="accent1"/>
                </a:solidFill>
              </a:rPr>
              <a:t>Cascading Style Sheets (CSS)</a:t>
            </a:r>
          </a:p>
          <a:p>
            <a:pPr lvl="1">
              <a:defRPr/>
            </a:pPr>
            <a:r>
              <a:rPr lang="en-US" smtClean="0"/>
              <a:t>Widely used for Web page design and layout </a:t>
            </a:r>
          </a:p>
          <a:p>
            <a:pPr lvl="1">
              <a:defRPr/>
            </a:pPr>
            <a:r>
              <a:rPr lang="en-US" smtClean="0"/>
              <a:t>Style sheets allow you to define styles to display HTML elements</a:t>
            </a:r>
          </a:p>
          <a:p>
            <a:pPr lvl="1">
              <a:defRPr/>
            </a:pPr>
            <a:r>
              <a:rPr lang="en-US" smtClean="0"/>
              <a:t>Multiple style definitions can be combined or cascaded into one—thus the term cascading style sheets </a:t>
            </a:r>
          </a:p>
          <a:p>
            <a:pPr lvl="1">
              <a:defRPr/>
            </a:pPr>
            <a:r>
              <a:rPr lang="en-US" smtClean="0"/>
              <a:t>Style sheet files are text files</a:t>
            </a:r>
          </a:p>
          <a:p>
            <a:pPr lvl="1">
              <a:defRPr/>
            </a:pPr>
            <a:r>
              <a:rPr lang="en-US" smtClean="0"/>
              <a:t>The styles defined in the files follow specific rules and syntax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B8223-398F-4797-B001-B550176538A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Term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accent1"/>
                </a:solidFill>
              </a:rPr>
              <a:t>JavaScript</a:t>
            </a:r>
          </a:p>
          <a:p>
            <a:pPr lvl="1"/>
            <a:r>
              <a:rPr lang="en-US" smtClean="0"/>
              <a:t>A scripting language for Web pages</a:t>
            </a:r>
          </a:p>
          <a:p>
            <a:pPr lvl="1"/>
            <a:r>
              <a:rPr lang="en-US" smtClean="0"/>
              <a:t>Can be used to:</a:t>
            </a:r>
          </a:p>
          <a:p>
            <a:pPr lvl="2"/>
            <a:r>
              <a:rPr lang="en-US" smtClean="0"/>
              <a:t>add interactivity</a:t>
            </a:r>
          </a:p>
          <a:p>
            <a:pPr lvl="2"/>
            <a:r>
              <a:rPr lang="en-US" smtClean="0"/>
              <a:t>generate content on the Web page based on the viewer’s choice</a:t>
            </a:r>
          </a:p>
          <a:p>
            <a:pPr lvl="2"/>
            <a:r>
              <a:rPr lang="en-US" smtClean="0"/>
              <a:t>validate online forms before submission</a:t>
            </a:r>
          </a:p>
          <a:p>
            <a:pPr lvl="2"/>
            <a:r>
              <a:rPr lang="en-US" smtClean="0"/>
              <a:t>create and track cookies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BD392-DB26-4C70-B754-8272F7F3A30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07a-recor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ch07a-recording</Template>
  <TotalTime>1256</TotalTime>
  <Words>1650</Words>
  <Application>Microsoft Office PowerPoint</Application>
  <PresentationFormat>On-screen Show (4:3)</PresentationFormat>
  <Paragraphs>342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Courier New</vt:lpstr>
      <vt:lpstr>ch07a-recording</vt:lpstr>
      <vt:lpstr>Chapter 8 Introduction to HTML</vt:lpstr>
      <vt:lpstr>Terms</vt:lpstr>
      <vt:lpstr>Terms</vt:lpstr>
      <vt:lpstr>URL</vt:lpstr>
      <vt:lpstr>URL</vt:lpstr>
      <vt:lpstr>URL</vt:lpstr>
      <vt:lpstr>Term</vt:lpstr>
      <vt:lpstr>Term</vt:lpstr>
      <vt:lpstr>Term</vt:lpstr>
      <vt:lpstr>Term</vt:lpstr>
      <vt:lpstr>Term</vt:lpstr>
      <vt:lpstr>Markup Tag</vt:lpstr>
      <vt:lpstr>Markup Tag</vt:lpstr>
      <vt:lpstr>Tags That Do Not Have Element Content</vt:lpstr>
      <vt:lpstr>Attributes of a Tag</vt:lpstr>
      <vt:lpstr>Basic Structure of an HTML Document</vt:lpstr>
      <vt:lpstr>Document Tags</vt:lpstr>
      <vt:lpstr>Document Tags</vt:lpstr>
      <vt:lpstr>Nested Tags</vt:lpstr>
      <vt:lpstr>End Tag Placement in Nested Tags</vt:lpstr>
      <vt:lpstr>More about tags</vt:lpstr>
      <vt:lpstr>Paragraph: &lt;p&gt;&lt;/p&gt;</vt:lpstr>
      <vt:lpstr>Line Break: &lt;br /&gt;</vt:lpstr>
      <vt:lpstr>Headings: &lt;h1&gt; - &lt;h6&gt;</vt:lpstr>
      <vt:lpstr>Bold and Italics</vt:lpstr>
      <vt:lpstr>Bold and Italics</vt:lpstr>
      <vt:lpstr>Bold and Italics</vt:lpstr>
      <vt:lpstr>Bold and Italics</vt:lpstr>
      <vt:lpstr>List</vt:lpstr>
      <vt:lpstr>List</vt:lpstr>
      <vt:lpstr>Link: &lt;a href="..."&gt;&lt;/a&gt;</vt:lpstr>
      <vt:lpstr>Image: &lt;img src="..."&gt;&lt;/img&gt;</vt:lpstr>
      <vt:lpstr>Table</vt:lpstr>
      <vt:lpstr>Table</vt:lpstr>
      <vt:lpstr>Table</vt:lpstr>
      <vt:lpstr>File Path</vt:lpstr>
      <vt:lpstr>Types of File Paths for Web Documents</vt:lpstr>
      <vt:lpstr>Absolute Paths</vt:lpstr>
      <vt:lpstr>Document-Relative Paths</vt:lpstr>
      <vt:lpstr>Site Root-Relative Paths</vt:lpstr>
      <vt:lpstr>Example Folder Structure of a Site</vt:lpstr>
      <vt:lpstr>Navigating Folders</vt:lpstr>
      <vt:lpstr>Opening the "products" folder</vt:lpstr>
      <vt:lpstr>Opening the "coffee" folder that is inside "products"</vt:lpstr>
      <vt:lpstr>To Construct a Document-Relative Path</vt:lpstr>
      <vt:lpstr>To Construct a Document-Relative Path</vt:lpstr>
      <vt:lpstr>To Construct a Document-Relative Path</vt:lpstr>
      <vt:lpstr>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 Introduction to HTML</dc:title>
  <dc:creator>Yue-Ling Wong</dc:creator>
  <dc:description>"Digital Media Primer" Yue-Ling Wong, Copyright (c)2013 by Pearson Education, Inc. All rights reserved.</dc:description>
  <cp:lastModifiedBy>Webster, Richard</cp:lastModifiedBy>
  <cp:revision>508</cp:revision>
  <dcterms:created xsi:type="dcterms:W3CDTF">2011-08-07T02:09:33Z</dcterms:created>
  <dcterms:modified xsi:type="dcterms:W3CDTF">2016-10-21T15:23:14Z</dcterms:modified>
</cp:coreProperties>
</file>