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427" r:id="rId3"/>
    <p:sldId id="428" r:id="rId4"/>
    <p:sldId id="429" r:id="rId5"/>
    <p:sldId id="430" r:id="rId6"/>
    <p:sldId id="431" r:id="rId7"/>
    <p:sldId id="433" r:id="rId8"/>
    <p:sldId id="434" r:id="rId9"/>
    <p:sldId id="445" r:id="rId10"/>
    <p:sldId id="449" r:id="rId11"/>
    <p:sldId id="450" r:id="rId12"/>
    <p:sldId id="452" r:id="rId13"/>
    <p:sldId id="453" r:id="rId14"/>
    <p:sldId id="454" r:id="rId15"/>
    <p:sldId id="472" r:id="rId16"/>
    <p:sldId id="474" r:id="rId17"/>
    <p:sldId id="475" r:id="rId18"/>
    <p:sldId id="477" r:id="rId19"/>
    <p:sldId id="487" r:id="rId20"/>
    <p:sldId id="493" r:id="rId21"/>
    <p:sldId id="494" r:id="rId22"/>
    <p:sldId id="500" r:id="rId23"/>
    <p:sldId id="502" r:id="rId24"/>
    <p:sldId id="503" r:id="rId25"/>
    <p:sldId id="504" r:id="rId26"/>
    <p:sldId id="505" r:id="rId27"/>
    <p:sldId id="506" r:id="rId28"/>
    <p:sldId id="507" r:id="rId29"/>
    <p:sldId id="508" r:id="rId30"/>
    <p:sldId id="525" r:id="rId31"/>
    <p:sldId id="526" r:id="rId32"/>
    <p:sldId id="527" r:id="rId33"/>
    <p:sldId id="530" r:id="rId34"/>
    <p:sldId id="534" r:id="rId35"/>
    <p:sldId id="535" r:id="rId36"/>
    <p:sldId id="537" r:id="rId37"/>
    <p:sldId id="538" r:id="rId38"/>
    <p:sldId id="539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00" autoAdjust="0"/>
  </p:normalViewPr>
  <p:slideViewPr>
    <p:cSldViewPr>
      <p:cViewPr varScale="1">
        <p:scale>
          <a:sx n="107" d="100"/>
          <a:sy n="107" d="100"/>
        </p:scale>
        <p:origin x="11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B04EC7-3F47-40E3-802A-F7EF27BCC2C3}" type="datetimeFigureOut">
              <a:rPr lang="en-US"/>
              <a:pPr>
                <a:defRPr/>
              </a:pPr>
              <a:t>10/21/2016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002DD8-D93E-4A1C-96C3-4AA54B157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40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002DD8-D93E-4A1C-96C3-4AA54B1571A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15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6E547-811F-4DA8-9623-4DE44664B7A6}" type="datetime1">
              <a:rPr lang="en-US"/>
              <a:pPr>
                <a:defRPr/>
              </a:pPr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1FCB9-9D20-4757-BB4D-2FDEDA691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3FEB3-52A6-4143-B455-CA575E4BEABF}" type="datetime1">
              <a:rPr lang="en-US"/>
              <a:pPr>
                <a:defRPr/>
              </a:pPr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1AC17-19BF-48BA-85CE-719419A61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16623-60FE-428B-A7AE-5C524C305EF3}" type="datetime1">
              <a:rPr lang="en-US"/>
              <a:pPr>
                <a:defRPr/>
              </a:pPr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92579-DB43-499F-ACD0-40A5BB77E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FFC1F-85E4-4171-A3EF-32FC12D1DA9A}" type="datetime1">
              <a:rPr lang="en-US"/>
              <a:pPr>
                <a:defRPr/>
              </a:pPr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C6171-D81F-426F-BFFD-1FE8F7C4F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9BE7A-3F2F-4C95-A3A0-254DF2F4719E}" type="datetime1">
              <a:rPr lang="en-US"/>
              <a:pPr>
                <a:defRPr/>
              </a:pPr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7F71E-CB27-4567-AE11-3DE6C14EB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4FF65-5057-4AB8-B7C1-900696432220}" type="datetime1">
              <a:rPr lang="en-US"/>
              <a:pPr>
                <a:defRPr/>
              </a:pPr>
              <a:t>10/21/2016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CAC3F-DA7C-4412-A3D1-B2862A9A4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6AA65-9108-49EA-B7FD-9B9FB577E336}" type="datetime1">
              <a:rPr lang="en-US"/>
              <a:pPr>
                <a:defRPr/>
              </a:pPr>
              <a:t>10/21/2016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C7DDD-2ED1-4DAD-AF8F-66C7CE807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2948E-613B-4BA9-B0A4-3B0A217EDEAC}" type="datetime1">
              <a:rPr lang="en-US"/>
              <a:pPr>
                <a:defRPr/>
              </a:pPr>
              <a:t>10/21/2016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4C8AB-CB19-41CD-8FFA-F0FD2950E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18BE2-BD4F-4622-B78F-63C759C7A29C}" type="datetime1">
              <a:rPr lang="en-US"/>
              <a:pPr>
                <a:defRPr/>
              </a:pPr>
              <a:t>10/21/2016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D689B-90FB-481A-9553-35D5C491C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5E6C8-504F-4E2F-A3DD-27A586342DA5}" type="datetime1">
              <a:rPr lang="en-US"/>
              <a:pPr>
                <a:defRPr/>
              </a:pPr>
              <a:t>10/21/2016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692A6-25B2-47DA-9106-7F8ECFFF8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469A8-785B-4D88-A1A4-8ABCBA552972}" type="datetime1">
              <a:rPr lang="en-US"/>
              <a:pPr>
                <a:defRPr/>
              </a:pPr>
              <a:t>10/21/2016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70D21-396B-4C2C-B47A-282B9A769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674C59-F4DF-4238-B886-E0597E77D946}" type="datetime1">
              <a:rPr lang="en-US"/>
              <a:pPr>
                <a:defRPr/>
              </a:pPr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D20BE0-C779-4393-AFBD-4986356BA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igerweb.towson.edu/webster/109/index.html" TargetMode="External"/><Relationship Id="rId2" Type="http://schemas.openxmlformats.org/officeDocument/2006/relationships/hyperlink" Target="mailto:webster@towso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6</a:t>
            </a:r>
            <a:br>
              <a:rPr lang="en-US" smtClean="0"/>
            </a:br>
            <a:r>
              <a:rPr lang="en-US" smtClean="0"/>
              <a:t>Fundamentals of Digital Video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3886200"/>
            <a:ext cx="6629400" cy="1752600"/>
          </a:xfrm>
        </p:spPr>
        <p:txBody>
          <a:bodyPr rtlCol="0">
            <a:normAutofit fontScale="55000" lnSpcReduction="20000"/>
          </a:bodyPr>
          <a:lstStyle/>
          <a:p>
            <a:r>
              <a:rPr lang="en-US" sz="3600" b="1" i="1" dirty="0">
                <a:solidFill>
                  <a:srgbClr val="0070C0"/>
                </a:solidFill>
              </a:rPr>
              <a:t>“Computers and Creativity”</a:t>
            </a:r>
          </a:p>
          <a:p>
            <a:r>
              <a:rPr lang="en-US" i="1" dirty="0">
                <a:solidFill>
                  <a:srgbClr val="00B0F0"/>
                </a:solidFill>
              </a:rPr>
              <a:t>Richard D. Webster, COSC 109 Instructor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i="1" dirty="0">
                <a:solidFill>
                  <a:srgbClr val="00B0F0"/>
                </a:solidFill>
              </a:rPr>
              <a:t>Office:  7800 York Road, Room 422  |  Phone:   (410) 704-2424</a:t>
            </a:r>
          </a:p>
          <a:p>
            <a:r>
              <a:rPr lang="en-US" i="1" dirty="0">
                <a:solidFill>
                  <a:srgbClr val="00B0F0"/>
                </a:solidFill>
              </a:rPr>
              <a:t>e-mail:  </a:t>
            </a:r>
            <a:r>
              <a:rPr lang="en-US" i="1" dirty="0">
                <a:solidFill>
                  <a:srgbClr val="00B0F0"/>
                </a:solidFill>
                <a:hlinkClick r:id="rId2"/>
              </a:rPr>
              <a:t>webster@towson.edu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i="1" dirty="0">
                <a:solidFill>
                  <a:srgbClr val="00B0F0"/>
                </a:solidFill>
              </a:rPr>
              <a:t>109 website</a:t>
            </a:r>
            <a:r>
              <a:rPr lang="en-US" i="1" dirty="0" smtClean="0">
                <a:solidFill>
                  <a:srgbClr val="00B0F0"/>
                </a:solidFill>
              </a:rPr>
              <a:t>: </a:t>
            </a:r>
            <a:r>
              <a:rPr lang="en-US" i="1" dirty="0">
                <a:solidFill>
                  <a:srgbClr val="00B0F0"/>
                </a:solidFill>
              </a:rPr>
              <a:t> </a:t>
            </a:r>
            <a:r>
              <a:rPr lang="en-US" i="1" dirty="0">
                <a:solidFill>
                  <a:srgbClr val="00B0F0"/>
                </a:solidFill>
                <a:hlinkClick r:id="rId3"/>
              </a:rPr>
              <a:t>https://</a:t>
            </a:r>
            <a:r>
              <a:rPr lang="en-US" i="1" dirty="0" smtClean="0">
                <a:solidFill>
                  <a:srgbClr val="00B0F0"/>
                </a:solidFill>
                <a:hlinkClick r:id="rId3"/>
              </a:rPr>
              <a:t>tigerweb.towson.edu/webster/109/index.html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310DBE-E17C-4EB0-A553-0318F6EA444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Sampling and Quantization of Motion</a:t>
            </a:r>
            <a:endParaRPr lang="en-US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Temporal:</a:t>
            </a:r>
          </a:p>
          <a:p>
            <a:pPr lvl="1"/>
            <a:r>
              <a:rPr lang="en-US" smtClean="0"/>
              <a:t>sampling rate:</a:t>
            </a:r>
          </a:p>
          <a:p>
            <a:pPr lvl="2"/>
            <a:r>
              <a:rPr lang="en-US" smtClean="0"/>
              <a:t>how frequent you take a snapshot of the motion</a:t>
            </a:r>
          </a:p>
          <a:p>
            <a:pPr lvl="2"/>
            <a:r>
              <a:rPr lang="en-US" smtClean="0"/>
              <a:t>frame rate</a:t>
            </a:r>
          </a:p>
          <a:p>
            <a:pPr lvl="2"/>
            <a:r>
              <a:rPr lang="en-US" smtClean="0"/>
              <a:t>higher sampling rate: </a:t>
            </a:r>
            <a:r>
              <a:rPr lang="en-US" smtClean="0">
                <a:sym typeface="Symbol" pitchFamily="18" charset="2"/>
              </a:rPr>
              <a:t>higher frame rate</a:t>
            </a:r>
          </a:p>
          <a:p>
            <a:pPr lvl="2"/>
            <a:r>
              <a:rPr lang="en-US" smtClean="0">
                <a:sym typeface="Symbol" pitchFamily="18" charset="2"/>
              </a:rPr>
              <a:t>higher frame rate  more frames for the same duration  larger file size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3A47B-65DD-417F-92DC-362355CFC74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Sampling and Quantization of Motion</a:t>
            </a:r>
            <a:endParaRPr lang="en-US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Each snapshot: a frame</a:t>
            </a:r>
          </a:p>
          <a:p>
            <a:pPr lvl="1"/>
            <a:r>
              <a:rPr lang="en-US" dirty="0" smtClean="0"/>
              <a:t>an image</a:t>
            </a:r>
          </a:p>
          <a:p>
            <a:pPr lvl="1"/>
            <a:r>
              <a:rPr lang="en-US" dirty="0" smtClean="0"/>
              <a:t>digitized based on the same concepts of sampling and quantization of images</a:t>
            </a:r>
          </a:p>
          <a:p>
            <a:r>
              <a:rPr lang="en-US" dirty="0" smtClean="0"/>
              <a:t>Frame Size</a:t>
            </a:r>
          </a:p>
          <a:p>
            <a:pPr lvl="1"/>
            <a:r>
              <a:rPr lang="en-US" dirty="0" smtClean="0"/>
              <a:t>Resolution of the frame image</a:t>
            </a:r>
          </a:p>
          <a:p>
            <a:pPr lvl="1"/>
            <a:r>
              <a:rPr lang="en-US" dirty="0" smtClean="0"/>
              <a:t>Measured in pixel dimensions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ppi</a:t>
            </a:r>
            <a:r>
              <a:rPr lang="en-US" dirty="0" smtClean="0"/>
              <a:t> setting:</a:t>
            </a:r>
            <a:br>
              <a:rPr lang="en-US" dirty="0" smtClean="0"/>
            </a:br>
            <a:r>
              <a:rPr lang="en-US" dirty="0" smtClean="0"/>
              <a:t>Unlike digital images, there is no pixel per inch (</a:t>
            </a:r>
            <a:r>
              <a:rPr lang="en-US" dirty="0" err="1" smtClean="0"/>
              <a:t>ppi</a:t>
            </a:r>
            <a:r>
              <a:rPr lang="en-US" dirty="0" smtClean="0"/>
              <a:t>) setting for video because video is not intended for print but for on screen display.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A8DB1-16F9-422C-B382-0A5CAC96504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Frame Size</a:t>
            </a:r>
            <a:br>
              <a:rPr lang="en-US" smtClean="0"/>
            </a:br>
            <a:r>
              <a:rPr lang="en-US" smtClean="0"/>
              <a:t>Examples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Frame size</a:t>
                      </a:r>
                      <a:endParaRPr lang="en-US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smtClean="0"/>
                        <a:t>NTSC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standard definition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720 x 480 pixels</a:t>
                      </a:r>
                      <a:endParaRPr lang="en-US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high definition HDV format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1280 x 720 pixels</a:t>
                      </a:r>
                    </a:p>
                    <a:p>
                      <a:r>
                        <a:rPr lang="en-US" sz="2800" smtClean="0"/>
                        <a:t>1440 x 1080 pixels</a:t>
                      </a:r>
                      <a:endParaRPr lang="en-US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smtClean="0"/>
                        <a:t>PAL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standard definition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720 x 576 pixels</a:t>
                      </a:r>
                      <a:endParaRPr lang="en-US" sz="28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6AA1EA-CDEE-458C-B2DC-E26DFE7CB01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57150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Note</a:t>
            </a:r>
            <a:r>
              <a:rPr lang="en-US" dirty="0" smtClean="0"/>
              <a:t> that the frame size of a video refers to the video’s </a:t>
            </a:r>
            <a:r>
              <a:rPr lang="en-US" b="1" i="1" dirty="0" smtClean="0"/>
              <a:t>Resolution.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Frame Aspect Ratio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ratio of a frame's </a:t>
            </a:r>
            <a:r>
              <a:rPr lang="en-US" i="1" u="sng" smtClean="0"/>
              <a:t>viewing</a:t>
            </a:r>
            <a:r>
              <a:rPr lang="en-US" smtClean="0"/>
              <a:t> width to height</a:t>
            </a:r>
          </a:p>
          <a:p>
            <a:endParaRPr lang="en-US" smtClean="0"/>
          </a:p>
          <a:p>
            <a:r>
              <a:rPr lang="en-US" u="sng" smtClean="0"/>
              <a:t>NOT</a:t>
            </a:r>
            <a:r>
              <a:rPr lang="en-US" smtClean="0"/>
              <a:t> equivalent to ratio of the frame’s </a:t>
            </a:r>
            <a:r>
              <a:rPr lang="en-US" i="1" u="sng" smtClean="0"/>
              <a:t>pixel</a:t>
            </a:r>
            <a:r>
              <a:rPr lang="en-US" smtClean="0"/>
              <a:t> width to height.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8A333-F845-4EFD-9D0B-41B7A82BCAE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Frame Aspect Ratio</a:t>
            </a:r>
            <a:br>
              <a:rPr lang="en-US" smtClean="0"/>
            </a:br>
            <a:r>
              <a:rPr lang="en-US" smtClean="0"/>
              <a:t>Examples</a:t>
            </a:r>
          </a:p>
        </p:txBody>
      </p:sp>
      <p:pic>
        <p:nvPicPr>
          <p:cNvPr id="10243" name="Content Placeholder 4" descr="fig-04a-aspect-ratio-4-3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1828800"/>
            <a:ext cx="2540000" cy="1905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E752CA-A627-4206-8125-D32BC276C17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0245" name="Picture 5" descr="fig-04b-aspect-ratio-16-9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828800"/>
            <a:ext cx="338613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Box 6"/>
          <p:cNvSpPr txBox="1">
            <a:spLocks noChangeArrowheads="1"/>
          </p:cNvSpPr>
          <p:nvPr/>
        </p:nvSpPr>
        <p:spPr bwMode="auto">
          <a:xfrm>
            <a:off x="1905000" y="3886200"/>
            <a:ext cx="684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4:3</a:t>
            </a:r>
          </a:p>
        </p:txBody>
      </p:sp>
      <p:sp>
        <p:nvSpPr>
          <p:cNvPr id="10247" name="TextBox 7"/>
          <p:cNvSpPr txBox="1">
            <a:spLocks noChangeArrowheads="1"/>
          </p:cNvSpPr>
          <p:nvPr/>
        </p:nvSpPr>
        <p:spPr bwMode="auto">
          <a:xfrm>
            <a:off x="6172200" y="3886200"/>
            <a:ext cx="885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16:9</a:t>
            </a:r>
          </a:p>
        </p:txBody>
      </p:sp>
      <p:sp>
        <p:nvSpPr>
          <p:cNvPr id="10248" name="TextBox 8"/>
          <p:cNvSpPr txBox="1">
            <a:spLocks noChangeArrowheads="1"/>
          </p:cNvSpPr>
          <p:nvPr/>
        </p:nvSpPr>
        <p:spPr bwMode="auto">
          <a:xfrm>
            <a:off x="838200" y="4343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Example:</a:t>
            </a:r>
          </a:p>
          <a:p>
            <a:pPr>
              <a:buFont typeface="Arial" charset="0"/>
              <a:buChar char="•"/>
            </a:pPr>
            <a:r>
              <a:rPr lang="en-US"/>
              <a:t>Standard definition NTSC standard format</a:t>
            </a:r>
          </a:p>
        </p:txBody>
      </p:sp>
      <p:sp>
        <p:nvSpPr>
          <p:cNvPr id="10249" name="TextBox 9"/>
          <p:cNvSpPr txBox="1">
            <a:spLocks noChangeArrowheads="1"/>
          </p:cNvSpPr>
          <p:nvPr/>
        </p:nvSpPr>
        <p:spPr bwMode="auto">
          <a:xfrm>
            <a:off x="4876800" y="4343400"/>
            <a:ext cx="33528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Examples:</a:t>
            </a:r>
          </a:p>
          <a:p>
            <a:pPr>
              <a:buFont typeface="Arial" charset="0"/>
              <a:buChar char="•"/>
            </a:pPr>
            <a:r>
              <a:rPr lang="en-US"/>
              <a:t>Standard definition NTSC wide-screen format</a:t>
            </a:r>
          </a:p>
          <a:p>
            <a:pPr>
              <a:buFont typeface="Arial" charset="0"/>
              <a:buChar char="•"/>
            </a:pPr>
            <a:endParaRPr lang="en-US"/>
          </a:p>
          <a:p>
            <a:pPr>
              <a:buFont typeface="Arial" charset="0"/>
              <a:buChar char="•"/>
            </a:pPr>
            <a:r>
              <a:rPr lang="en-US"/>
              <a:t>High definition digital video</a:t>
            </a:r>
          </a:p>
          <a:p>
            <a:pPr>
              <a:buFont typeface="Arial" charset="0"/>
              <a:buChar char="•"/>
            </a:pPr>
            <a:endParaRPr lang="en-US"/>
          </a:p>
          <a:p>
            <a:pPr>
              <a:buFont typeface="Arial" charset="0"/>
              <a:buChar char="•"/>
            </a:pPr>
            <a:r>
              <a:rPr lang="en-US"/>
              <a:t>High definition TV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Distortion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Pixel Apect</a:t>
                      </a:r>
                      <a:r>
                        <a:rPr lang="en-US" baseline="0" smtClean="0"/>
                        <a:t> Ratios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Distortion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video frame's</a:t>
                      </a:r>
                      <a:r>
                        <a:rPr lang="en-US" baseline="0" smtClean="0"/>
                        <a:t>     =     display system's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none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video frame's</a:t>
                      </a:r>
                      <a:r>
                        <a:rPr lang="en-US" baseline="0" smtClean="0"/>
                        <a:t>     &lt;     display system's</a:t>
                      </a:r>
                      <a:endParaRPr 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stretched horizontally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video frame's</a:t>
                      </a:r>
                      <a:r>
                        <a:rPr lang="en-US" baseline="0" smtClean="0"/>
                        <a:t>     &gt;     display system's</a:t>
                      </a:r>
                      <a:endParaRPr 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stretched vertically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AAD5B-275C-4EFD-8453-441B774BDEE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Video Standards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Standard definition</a:t>
            </a:r>
          </a:p>
          <a:p>
            <a:r>
              <a:rPr lang="en-US" smtClean="0"/>
              <a:t>High definition</a:t>
            </a:r>
          </a:p>
          <a:p>
            <a:r>
              <a:rPr lang="en-US" smtClean="0"/>
              <a:t>Digital Television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8F6D0-C57C-46CC-BB9F-709CE6E14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Term </a:t>
            </a:r>
            <a:r>
              <a:rPr lang="en-US" i="1" smtClean="0"/>
              <a:t>DV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mtClean="0"/>
              <a:t>Common simple abbreviation for digital video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DV compression and DV format: specific types of digital video compression and format respectively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In this textbook</a:t>
            </a:r>
          </a:p>
          <a:p>
            <a:pPr lvl="1">
              <a:defRPr/>
            </a:pPr>
            <a:r>
              <a:rPr lang="en-US" smtClean="0"/>
              <a:t>DV refers to the specific types of digital video</a:t>
            </a:r>
          </a:p>
          <a:p>
            <a:pPr lvl="1">
              <a:defRPr/>
            </a:pPr>
            <a:r>
              <a:rPr lang="en-US" smtClean="0"/>
              <a:t>DV is </a:t>
            </a:r>
            <a:r>
              <a:rPr lang="en-US" u="sng" smtClean="0"/>
              <a:t>NOT</a:t>
            </a:r>
            <a:r>
              <a:rPr lang="en-US" smtClean="0"/>
              <a:t> used to abbreviate digital video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1A8641-A9A8-4473-8B0E-5D5A88D5A05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Standard Definition</a:t>
            </a:r>
            <a:br>
              <a:rPr lang="en-US" smtClean="0"/>
            </a:br>
            <a:r>
              <a:rPr lang="en-US" smtClean="0"/>
              <a:t>DV25 Format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5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b="0" smtClean="0"/>
                        <a:t>Pixel Dimensions</a:t>
                      </a:r>
                      <a:endParaRPr lang="en-US" b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720 </a:t>
                      </a:r>
                      <a:r>
                        <a:rPr lang="en-US" b="0" smtClean="0">
                          <a:solidFill>
                            <a:schemeClr val="tx1"/>
                          </a:solidFill>
                          <a:sym typeface="Symbol"/>
                        </a:rPr>
                        <a:t></a:t>
                      </a:r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 480 (NTSC)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mtClean="0"/>
                        <a:t>Frame Aspect Ratio</a:t>
                      </a:r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4:3</a:t>
                      </a:r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16:9</a:t>
                      </a:r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mtClean="0"/>
                        <a:t>Pixel Aspect</a:t>
                      </a:r>
                      <a:r>
                        <a:rPr lang="en-US" baseline="0" smtClean="0"/>
                        <a:t> Ratio</a:t>
                      </a:r>
                      <a:endParaRPr lang="en-US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0.9</a:t>
                      </a:r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1.2</a:t>
                      </a:r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mtClean="0"/>
                        <a:t>Data Rate</a:t>
                      </a:r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Total (video + audio + control information):</a:t>
                      </a:r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mtClean="0"/>
                        <a:t>3.6 megabytes per second (MB/s), i.e. about 4.6</a:t>
                      </a:r>
                      <a:r>
                        <a:rPr lang="en-US" baseline="0" smtClean="0"/>
                        <a:t> </a:t>
                      </a:r>
                      <a:r>
                        <a:rPr lang="en-US" smtClean="0"/>
                        <a:t>minutes of video per gigabyte of storage space</a:t>
                      </a:r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Video</a:t>
                      </a:r>
                      <a:r>
                        <a:rPr lang="en-US" baseline="0" smtClean="0"/>
                        <a:t> data only:</a:t>
                      </a:r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mtClean="0"/>
                        <a:t>25 megabits per second (Mbps);</a:t>
                      </a:r>
                    </a:p>
                    <a:p>
                      <a:r>
                        <a:rPr lang="en-US" smtClean="0"/>
                        <a:t>compressed at a fixed rate of 5 :1</a:t>
                      </a:r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en-US" smtClean="0"/>
                        <a:t>Color Sampling</a:t>
                      </a:r>
                      <a:r>
                        <a:rPr lang="en-US" baseline="0" smtClean="0"/>
                        <a:t> Method</a:t>
                      </a:r>
                      <a:endParaRPr lang="en-US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YUV 4:1:1</a:t>
                      </a:r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Audio Setting</a:t>
                      </a:r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Sampling rate and bit depth:</a:t>
                      </a:r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mtClean="0"/>
                        <a:t>Two options: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mtClean="0"/>
                        <a:t> 48 kHz, 16-bit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mtClean="0"/>
                        <a:t>32 kHz, 12-bit</a:t>
                      </a:r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8EAE6-F2B5-4529-960C-3AAE828FF6E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961313" y="1371600"/>
            <a:ext cx="174625" cy="79375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30" name="TextBox 7"/>
          <p:cNvSpPr txBox="1">
            <a:spLocks noChangeArrowheads="1"/>
          </p:cNvSpPr>
          <p:nvPr/>
        </p:nvSpPr>
        <p:spPr bwMode="auto">
          <a:xfrm>
            <a:off x="6831013" y="1022350"/>
            <a:ext cx="2070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widescreen format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High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mtClean="0"/>
              <a:t>Common high definition video formats:</a:t>
            </a:r>
          </a:p>
          <a:p>
            <a:pPr lvl="1">
              <a:defRPr/>
            </a:pPr>
            <a:r>
              <a:rPr lang="en-US" smtClean="0"/>
              <a:t>HDV</a:t>
            </a:r>
          </a:p>
          <a:p>
            <a:pPr lvl="1">
              <a:defRPr/>
            </a:pPr>
            <a:r>
              <a:rPr lang="en-US" smtClean="0"/>
              <a:t>DVCPro HD</a:t>
            </a:r>
          </a:p>
          <a:p>
            <a:pPr lvl="1">
              <a:defRPr/>
            </a:pPr>
            <a:r>
              <a:rPr lang="en-US" smtClean="0"/>
              <a:t>AVCHD</a:t>
            </a:r>
          </a:p>
          <a:p>
            <a:pPr lvl="1">
              <a:defRPr/>
            </a:pPr>
            <a:r>
              <a:rPr lang="en-US" smtClean="0"/>
              <a:t>AVC-Intra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Different video cameras support different high def. format</a:t>
            </a:r>
          </a:p>
          <a:p>
            <a:pPr>
              <a:defRPr/>
            </a:pPr>
            <a:r>
              <a:rPr lang="en-US" smtClean="0"/>
              <a:t>The name of the supported format is printed on the body of the video camera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D43640-6489-4AEF-BB94-D8A59CEC472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Video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F72A4-F387-45A3-AB99-1588D543F58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2133600" y="2514600"/>
            <a:ext cx="1109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motion</a:t>
            </a:r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4691063" y="2514600"/>
            <a:ext cx="3282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a sequence of pictures</a:t>
            </a:r>
          </a:p>
        </p:txBody>
      </p:sp>
      <p:cxnSp>
        <p:nvCxnSpPr>
          <p:cNvPr id="10" name="Straight Arrow Connector 9"/>
          <p:cNvCxnSpPr>
            <a:stCxn id="6148" idx="3"/>
            <a:endCxn id="6149" idx="1"/>
          </p:cNvCxnSpPr>
          <p:nvPr/>
        </p:nvCxnSpPr>
        <p:spPr>
          <a:xfrm>
            <a:off x="3243263" y="2744788"/>
            <a:ext cx="1447800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151" name="TextBox 6"/>
          <p:cNvSpPr txBox="1">
            <a:spLocks noChangeArrowheads="1"/>
          </p:cNvSpPr>
          <p:nvPr/>
        </p:nvSpPr>
        <p:spPr bwMode="auto">
          <a:xfrm>
            <a:off x="6781800" y="3048000"/>
            <a:ext cx="11255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frames</a:t>
            </a:r>
          </a:p>
        </p:txBody>
      </p:sp>
      <p:sp>
        <p:nvSpPr>
          <p:cNvPr id="8" name="Rectangle 7"/>
          <p:cNvSpPr/>
          <p:nvPr/>
        </p:nvSpPr>
        <p:spPr>
          <a:xfrm>
            <a:off x="6705600" y="2514600"/>
            <a:ext cx="1219200" cy="457200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Picture Format Notation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23A034-6528-44C5-B235-88CE5F4BF79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914400" y="19812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/>
              <a:t>1080</a:t>
            </a:r>
          </a:p>
        </p:txBody>
      </p:sp>
      <p:sp>
        <p:nvSpPr>
          <p:cNvPr id="24581" name="TextBox 5"/>
          <p:cNvSpPr txBox="1">
            <a:spLocks noChangeArrowheads="1"/>
          </p:cNvSpPr>
          <p:nvPr/>
        </p:nvSpPr>
        <p:spPr bwMode="auto">
          <a:xfrm>
            <a:off x="2438400" y="1981200"/>
            <a:ext cx="327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/>
              <a:t>/</a:t>
            </a:r>
          </a:p>
        </p:txBody>
      </p:sp>
      <p:sp>
        <p:nvSpPr>
          <p:cNvPr id="24582" name="TextBox 6"/>
          <p:cNvSpPr txBox="1">
            <a:spLocks noChangeArrowheads="1"/>
          </p:cNvSpPr>
          <p:nvPr/>
        </p:nvSpPr>
        <p:spPr bwMode="auto">
          <a:xfrm>
            <a:off x="2971800" y="1981200"/>
            <a:ext cx="7556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/>
              <a:t>60</a:t>
            </a:r>
          </a:p>
        </p:txBody>
      </p:sp>
      <p:sp>
        <p:nvSpPr>
          <p:cNvPr id="24583" name="TextBox 7"/>
          <p:cNvSpPr txBox="1">
            <a:spLocks noChangeArrowheads="1"/>
          </p:cNvSpPr>
          <p:nvPr/>
        </p:nvSpPr>
        <p:spPr bwMode="auto">
          <a:xfrm flipH="1">
            <a:off x="3962400" y="1981200"/>
            <a:ext cx="30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/>
              <a:t>i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066800" y="2667000"/>
            <a:ext cx="10668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71800" y="2667000"/>
            <a:ext cx="7620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86200" y="2667000"/>
            <a:ext cx="457200" cy="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7" name="TextBox 16"/>
          <p:cNvSpPr txBox="1">
            <a:spLocks noChangeArrowheads="1"/>
          </p:cNvSpPr>
          <p:nvPr/>
        </p:nvSpPr>
        <p:spPr bwMode="auto">
          <a:xfrm>
            <a:off x="4848225" y="5410200"/>
            <a:ext cx="218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frame height</a:t>
            </a:r>
          </a:p>
        </p:txBody>
      </p:sp>
      <p:sp>
        <p:nvSpPr>
          <p:cNvPr id="24588" name="TextBox 17"/>
          <p:cNvSpPr txBox="1">
            <a:spLocks noChangeArrowheads="1"/>
          </p:cNvSpPr>
          <p:nvPr/>
        </p:nvSpPr>
        <p:spPr bwMode="auto">
          <a:xfrm>
            <a:off x="4800600" y="4800600"/>
            <a:ext cx="3544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1"/>
                </a:solidFill>
              </a:rPr>
              <a:t>frame/field frequency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48225" y="3505200"/>
            <a:ext cx="2700338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accent6">
                    <a:lumMod val="60000"/>
                    <a:lumOff val="40000"/>
                  </a:schemeClr>
                </a:solidFill>
              </a:rPr>
              <a:t>"i": interlaced</a:t>
            </a:r>
          </a:p>
          <a:p>
            <a:pPr>
              <a:defRPr/>
            </a:pPr>
            <a:r>
              <a:rPr lang="en-US" sz="2800">
                <a:solidFill>
                  <a:schemeClr val="accent6">
                    <a:lumMod val="60000"/>
                    <a:lumOff val="40000"/>
                  </a:schemeClr>
                </a:solidFill>
              </a:rPr>
              <a:t>"p": progressive</a:t>
            </a:r>
          </a:p>
        </p:txBody>
      </p:sp>
      <p:cxnSp>
        <p:nvCxnSpPr>
          <p:cNvPr id="21" name="Shape 20"/>
          <p:cNvCxnSpPr>
            <a:stCxn id="24583" idx="2"/>
            <a:endCxn id="19" idx="1"/>
          </p:cNvCxnSpPr>
          <p:nvPr/>
        </p:nvCxnSpPr>
        <p:spPr>
          <a:xfrm rot="16200000" flipH="1">
            <a:off x="3834606" y="2969419"/>
            <a:ext cx="1293813" cy="733425"/>
          </a:xfrm>
          <a:prstGeom prst="bentConnector2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24582" idx="2"/>
            <a:endCxn id="24588" idx="1"/>
          </p:cNvCxnSpPr>
          <p:nvPr/>
        </p:nvCxnSpPr>
        <p:spPr>
          <a:xfrm rot="16200000" flipH="1">
            <a:off x="2888456" y="3150394"/>
            <a:ext cx="2373313" cy="145097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24580" idx="2"/>
            <a:endCxn id="24587" idx="1"/>
          </p:cNvCxnSpPr>
          <p:nvPr/>
        </p:nvCxnSpPr>
        <p:spPr>
          <a:xfrm rot="16200000" flipH="1">
            <a:off x="1721643" y="2545557"/>
            <a:ext cx="2982913" cy="3270250"/>
          </a:xfrm>
          <a:prstGeom prst="bentConnector2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Frame Size (Resolution) Comparison between Standard Definition and High Definition</a:t>
            </a:r>
          </a:p>
        </p:txBody>
      </p:sp>
      <p:pic>
        <p:nvPicPr>
          <p:cNvPr id="25603" name="Content Placeholder 4" descr="fig-07a-frame-szie-comparison-viewing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1600200"/>
            <a:ext cx="7315200" cy="4114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0580A9-4801-490C-8922-058A58E86DE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3276600" y="6019800"/>
            <a:ext cx="2416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By viewing frame size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Television (DTV)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Signals of DTV are broadcast and transmitted digitally</a:t>
            </a:r>
          </a:p>
          <a:p>
            <a:r>
              <a:rPr lang="en-US" dirty="0" smtClean="0"/>
              <a:t>Need a digital TV set to watch</a:t>
            </a:r>
          </a:p>
          <a:p>
            <a:pPr>
              <a:defRPr/>
            </a:pPr>
            <a:r>
              <a:rPr lang="en-US" dirty="0" smtClean="0"/>
              <a:t>Standard definition</a:t>
            </a:r>
          </a:p>
          <a:p>
            <a:pPr lvl="1">
              <a:defRPr/>
            </a:pPr>
            <a:r>
              <a:rPr lang="en-US" dirty="0" smtClean="0"/>
              <a:t>704 </a:t>
            </a:r>
            <a:r>
              <a:rPr lang="en-US" dirty="0" smtClean="0">
                <a:sym typeface="Symbol"/>
              </a:rPr>
              <a:t> 480, 16:9 and 4:3, progressive and interlaced</a:t>
            </a:r>
          </a:p>
          <a:p>
            <a:pPr lvl="1">
              <a:defRPr/>
            </a:pPr>
            <a:r>
              <a:rPr lang="en-US" dirty="0" smtClean="0">
                <a:sym typeface="Symbol"/>
              </a:rPr>
              <a:t>640  480, 4:3, progressive and interlaced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High definition</a:t>
            </a:r>
          </a:p>
          <a:p>
            <a:pPr lvl="1">
              <a:defRPr/>
            </a:pPr>
            <a:r>
              <a:rPr lang="en-US" dirty="0" smtClean="0"/>
              <a:t>1920 </a:t>
            </a:r>
            <a:r>
              <a:rPr lang="en-US" dirty="0" smtClean="0">
                <a:sym typeface="Symbol"/>
              </a:rPr>
              <a:t> 1080, 16:9, progressive and interlaced</a:t>
            </a:r>
          </a:p>
          <a:p>
            <a:pPr lvl="1">
              <a:defRPr/>
            </a:pPr>
            <a:r>
              <a:rPr lang="en-US" dirty="0" smtClean="0">
                <a:sym typeface="Symbol"/>
              </a:rPr>
              <a:t>1280  720, 16:9, progressive and interlaced</a:t>
            </a:r>
          </a:p>
          <a:p>
            <a:pPr lvl="1">
              <a:defRPr/>
            </a:pPr>
            <a:r>
              <a:rPr lang="en-US" dirty="0" smtClean="0">
                <a:sym typeface="Symbol"/>
              </a:rPr>
              <a:t>MPEG-2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37D65-5CEA-4A7E-B06B-F1312B05A01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Video File Types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458199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433"/>
                <a:gridCol w="1566333"/>
                <a:gridCol w="1409700"/>
                <a:gridCol w="2584450"/>
                <a:gridCol w="18012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File Type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Acronym For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Originally</a:t>
                      </a:r>
                      <a:r>
                        <a:rPr lang="en-US" baseline="0" smtClean="0"/>
                        <a:t> Created By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File Info</a:t>
                      </a:r>
                      <a:r>
                        <a:rPr lang="en-US" baseline="0" smtClean="0"/>
                        <a:t> &amp; Compression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Platforms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.mov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QuickTime movie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Apple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Also audio-only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Can be streamed</a:t>
                      </a:r>
                      <a:endParaRPr lang="en-US" sz="140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/>
                        <a:t> </a:t>
                      </a:r>
                      <a:r>
                        <a:rPr lang="en-US" sz="1400" baseline="0" smtClean="0"/>
                        <a:t>"Fast start"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smtClean="0"/>
                        <a:t> Common compression methods: H.264, Sorenson Video, Animation</a:t>
                      </a:r>
                      <a:endParaRPr lang="en-US" sz="1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Apple QuickTime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player, which is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available for Mac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and Windows</a:t>
                      </a:r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.avi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Audio Video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Interleave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Intel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smtClean="0"/>
                        <a:t>Common compression methods: Microsoft RLE, Intel Indeo Video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Primarily used on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Windows but Apple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QuickTime player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can play AVI files</a:t>
                      </a:r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.mpg</a:t>
                      </a:r>
                    </a:p>
                    <a:p>
                      <a:r>
                        <a:rPr lang="en-US" sz="1400" smtClean="0"/>
                        <a:t>.mpeg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MPEG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Motion Picture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Experts Group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For DVD-video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High definition HDV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Cross-platform</a:t>
                      </a:r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.divx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DivX,</a:t>
                      </a:r>
                      <a:r>
                        <a:rPr lang="en-US" sz="1400" baseline="0" smtClean="0"/>
                        <a:t> Inc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Uses DivX codec, which is based on MPEG-4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Popular format for movies because of the high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image quality and small file size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AVI is a common container file format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May require downloading DivX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codec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Windows Media Player v11.0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comes with DivX codec</a:t>
                      </a:r>
                      <a:endParaRPr lang="en-US" sz="14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9F0929-9EF5-43B9-AFEF-201FC67BCA2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Video File Types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458199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433"/>
                <a:gridCol w="1566333"/>
                <a:gridCol w="1409700"/>
                <a:gridCol w="2584450"/>
                <a:gridCol w="18012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File Type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Acronym For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Originally</a:t>
                      </a:r>
                      <a:r>
                        <a:rPr lang="en-US" baseline="0" smtClean="0"/>
                        <a:t> Created By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File Info</a:t>
                      </a:r>
                      <a:r>
                        <a:rPr lang="en-US" baseline="0" smtClean="0"/>
                        <a:t> &amp; Compression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Platforms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.mp4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MPEG-4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Moving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Pictures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Experts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Group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Video codec: H.264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Audio codec: AAC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One of the </a:t>
                      </a:r>
                      <a:r>
                        <a:rPr lang="en-US" sz="1400" b="1" smtClean="0"/>
                        <a:t>HTML5 video </a:t>
                      </a:r>
                      <a:r>
                        <a:rPr lang="en-US" sz="1400" smtClean="0"/>
                        <a:t>formats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Plays in Web browsers that support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the MP4 format of HTML5 video</a:t>
                      </a:r>
                      <a:r>
                        <a:rPr lang="en-US" sz="1400" baseline="0" smtClean="0"/>
                        <a:t> (</a:t>
                      </a:r>
                      <a:r>
                        <a:rPr lang="en-US" sz="1400" smtClean="0"/>
                        <a:t>Safari and IE)</a:t>
                      </a:r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.ogg</a:t>
                      </a:r>
                      <a:r>
                        <a:rPr lang="en-US" sz="1400" baseline="0" smtClean="0"/>
                        <a:t> or .ogv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Audio Video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Interleave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Xiph.Org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Foundation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smtClean="0"/>
                        <a:t> Video codec: Theora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smtClean="0"/>
                        <a:t> Audio codec: Vorbis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smtClean="0"/>
                        <a:t> One of the </a:t>
                      </a:r>
                      <a:r>
                        <a:rPr lang="en-US" sz="1400" b="1" baseline="0" smtClean="0"/>
                        <a:t>HTML5 video </a:t>
                      </a:r>
                      <a:r>
                        <a:rPr lang="en-US" sz="1400" baseline="0" smtClean="0"/>
                        <a:t>formats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smtClean="0"/>
                        <a:t> Compared to the other two HTML5 video formats,</a:t>
                      </a:r>
                    </a:p>
                    <a:p>
                      <a:r>
                        <a:rPr lang="en-US" sz="1400" baseline="0" smtClean="0"/>
                        <a:t>it has lower quality for the same file size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Plays in Web browsers that support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the OGG format of HTML5 video</a:t>
                      </a:r>
                      <a:r>
                        <a:rPr lang="en-US" sz="1400" baseline="0" smtClean="0"/>
                        <a:t> (</a:t>
                      </a:r>
                      <a:r>
                        <a:rPr lang="en-US" sz="1400" smtClean="0"/>
                        <a:t>Firefox, Chrome, Opera)</a:t>
                      </a:r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.webm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An open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source</a:t>
                      </a:r>
                    </a:p>
                    <a:p>
                      <a:r>
                        <a:rPr lang="en-US" sz="1400" smtClean="0"/>
                        <a:t>video format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from Google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Video codec: VP8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Audio codec: Vorbis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One of the </a:t>
                      </a:r>
                      <a:r>
                        <a:rPr lang="en-US" sz="1400" b="1" smtClean="0"/>
                        <a:t>HTML5 video </a:t>
                      </a:r>
                      <a:r>
                        <a:rPr lang="en-US" sz="1400" smtClean="0"/>
                        <a:t>formats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Plays in Web browsers that support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the WebM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format of HTML5 video</a:t>
                      </a:r>
                      <a:r>
                        <a:rPr lang="en-US" sz="1400" baseline="0" smtClean="0"/>
                        <a:t> (</a:t>
                      </a:r>
                      <a:r>
                        <a:rPr lang="en-US" sz="1400" smtClean="0"/>
                        <a:t>Firefox, Chrome, Opera)</a:t>
                      </a:r>
                      <a:endParaRPr lang="en-US" sz="14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56669-4007-4072-8ED6-8D2E6685EAC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Video File Types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458199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433"/>
                <a:gridCol w="1566333"/>
                <a:gridCol w="1409700"/>
                <a:gridCol w="2584450"/>
                <a:gridCol w="18012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File Type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Acronym For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Originally</a:t>
                      </a:r>
                      <a:r>
                        <a:rPr lang="en-US" baseline="0" smtClean="0"/>
                        <a:t> Created By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File Info</a:t>
                      </a:r>
                      <a:r>
                        <a:rPr lang="en-US" baseline="0" smtClean="0"/>
                        <a:t> &amp; Compression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Platforms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.flv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Flash Video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Adobe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Progressive download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Can be streamed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Common compression methods: H.264, Sorenson Spark, On2 VP6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Cross-platform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Requires Adobe Media Player to play</a:t>
                      </a:r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.f4v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Flash Video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Adobe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smtClean="0"/>
                        <a:t> Builds on MPEG-4 Part 12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smtClean="0"/>
                        <a:t> Supports H.264/ACC-based content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A newer Flash Video format than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flv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Cross-platform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Requires Adobe Media Player to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play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Can be embedded in Flash SWF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files</a:t>
                      </a:r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.wmv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Windows</a:t>
                      </a:r>
                      <a:r>
                        <a:rPr lang="en-US" sz="1400" baseline="0" smtClean="0"/>
                        <a:t> Media</a:t>
                      </a:r>
                      <a:endParaRPr lang="en-US" sz="1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Microsoft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Requires</a:t>
                      </a:r>
                      <a:r>
                        <a:rPr lang="en-US" sz="1400" baseline="0" smtClean="0"/>
                        <a:t> Windows Media Player to play</a:t>
                      </a:r>
                      <a:endParaRPr lang="en-US" sz="14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5E843B-72EE-4A44-88DB-6878913D34F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Considerations for File Type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File size restriction</a:t>
            </a:r>
          </a:p>
          <a:p>
            <a:r>
              <a:rPr lang="en-US" smtClean="0"/>
              <a:t>Intended audience</a:t>
            </a:r>
          </a:p>
          <a:p>
            <a:r>
              <a:rPr lang="en-US" smtClean="0"/>
              <a:t>Future editing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84639-9B30-4777-86D7-D641DD393D2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Size Restriction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 Web:</a:t>
            </a:r>
          </a:p>
          <a:p>
            <a:pPr lvl="1"/>
            <a:r>
              <a:rPr lang="en-US" smtClean="0"/>
              <a:t>high compression</a:t>
            </a:r>
          </a:p>
          <a:p>
            <a:pPr lvl="1"/>
            <a:r>
              <a:rPr lang="en-US" smtClean="0"/>
              <a:t>streaming video</a:t>
            </a:r>
          </a:p>
          <a:p>
            <a:r>
              <a:rPr lang="en-US" smtClean="0"/>
              <a:t>CD-ROM or DVD-ROM playback:</a:t>
            </a:r>
          </a:p>
          <a:p>
            <a:pPr lvl="1"/>
            <a:r>
              <a:rPr lang="en-US" smtClean="0"/>
              <a:t>use data rate that can be handled by your target audience's computer</a:t>
            </a:r>
          </a:p>
          <a:p>
            <a:r>
              <a:rPr lang="en-US" smtClean="0"/>
              <a:t>DVD-video:</a:t>
            </a:r>
          </a:p>
          <a:p>
            <a:pPr lvl="1"/>
            <a:r>
              <a:rPr lang="en-US" smtClean="0"/>
              <a:t>MPEG-2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B79B4-1E1E-486C-818F-313B1C06CFC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Intended audience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Multiple platforms</a:t>
            </a:r>
          </a:p>
          <a:p>
            <a:pPr lvl="1"/>
            <a:r>
              <a:rPr lang="en-US" smtClean="0"/>
              <a:t>cross-platform formats: Apple QuickTime, MPEG, Flash video, Real Video</a:t>
            </a:r>
          </a:p>
          <a:p>
            <a:r>
              <a:rPr lang="en-US" smtClean="0"/>
              <a:t>How your target audience is going to watch your video?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779A3-B702-490B-9835-F5E62B867B9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Editing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the video will be used as a source for future editing:</a:t>
            </a:r>
          </a:p>
          <a:p>
            <a:pPr lvl="1"/>
            <a:r>
              <a:rPr lang="en-US" smtClean="0"/>
              <a:t>Lower compression level</a:t>
            </a:r>
          </a:p>
          <a:p>
            <a:pPr lvl="1"/>
            <a:r>
              <a:rPr lang="en-US" smtClean="0"/>
              <a:t>Choose uncompressed, if</a:t>
            </a:r>
          </a:p>
          <a:p>
            <a:pPr lvl="2"/>
            <a:r>
              <a:rPr lang="en-US" smtClean="0"/>
              <a:t>the frame size is small </a:t>
            </a:r>
          </a:p>
          <a:p>
            <a:pPr lvl="2"/>
            <a:r>
              <a:rPr lang="en-US" smtClean="0"/>
              <a:t>the video duration is extremely short</a:t>
            </a:r>
          </a:p>
          <a:p>
            <a:pPr lvl="2"/>
            <a:r>
              <a:rPr lang="en-US" smtClean="0"/>
              <a:t>you have enough disk space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9663AC-4514-4EBA-B931-BB2E51E610F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Frame Rate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How fast the pictures are captured</a:t>
            </a:r>
          </a:p>
          <a:p>
            <a:endParaRPr lang="en-US" smtClean="0"/>
          </a:p>
          <a:p>
            <a:r>
              <a:rPr lang="en-US" smtClean="0"/>
              <a:t>How fast the frames are played back is determined by</a:t>
            </a:r>
          </a:p>
          <a:p>
            <a:endParaRPr lang="en-US" smtClean="0"/>
          </a:p>
          <a:p>
            <a:r>
              <a:rPr lang="en-US" smtClean="0"/>
              <a:t>Frames per second (fps)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C50441-834C-43BD-A0C5-077428A1CF1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General Strategies for Reducing Video Data Rate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Basic ideas:</a:t>
            </a:r>
          </a:p>
          <a:p>
            <a:pPr>
              <a:buFont typeface="Arial" charset="0"/>
              <a:buNone/>
            </a:pPr>
            <a:r>
              <a:rPr lang="en-US" smtClean="0"/>
              <a:t>A video is a sequence of </a:t>
            </a:r>
            <a:r>
              <a:rPr lang="en-US" u="sng" smtClean="0"/>
              <a:t>images</a:t>
            </a:r>
            <a:r>
              <a:rPr lang="en-US" smtClean="0"/>
              <a:t> + </a:t>
            </a:r>
            <a:r>
              <a:rPr lang="en-US" u="sng" smtClean="0"/>
              <a:t>audio</a:t>
            </a:r>
            <a:endParaRPr lang="en-US" smtClean="0"/>
          </a:p>
          <a:p>
            <a:pPr>
              <a:buFont typeface="Arial" charset="0"/>
              <a:buNone/>
            </a:pPr>
            <a:endParaRPr lang="en-US" u="sng" smtClean="0"/>
          </a:p>
          <a:p>
            <a:pPr>
              <a:buFont typeface="Arial" charset="0"/>
              <a:buNone/>
            </a:pPr>
            <a:r>
              <a:rPr lang="en-US" smtClean="0"/>
              <a:t>Apply strategies for reducing digital image and audio file size.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B42D7-C0B0-4E02-A41D-CE0C6DE9CA1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General Strategies for Reducing Video File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smtClean="0"/>
              <a:t>General Strategies for reducing digital image file size</a:t>
            </a:r>
          </a:p>
          <a:p>
            <a:pPr lvl="1">
              <a:defRPr/>
            </a:pPr>
            <a:r>
              <a:rPr lang="en-US" smtClean="0"/>
              <a:t>reduce frame size</a:t>
            </a:r>
          </a:p>
          <a:p>
            <a:pPr lvl="1">
              <a:defRPr/>
            </a:pPr>
            <a:r>
              <a:rPr lang="en-US" smtClean="0"/>
              <a:t>reduce frame rate</a:t>
            </a:r>
          </a:p>
          <a:p>
            <a:pPr lvl="1">
              <a:defRPr/>
            </a:pPr>
            <a:r>
              <a:rPr lang="en-US" smtClean="0"/>
              <a:t>choose a video compressor that allows higher compression</a:t>
            </a:r>
          </a:p>
          <a:p>
            <a:pPr lvl="1">
              <a:defRPr/>
            </a:pPr>
            <a:r>
              <a:rPr lang="en-US" smtClean="0"/>
              <a:t>choose the lower picture quality option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Reduce duration of the video so you have less frames</a:t>
            </a:r>
          </a:p>
          <a:p>
            <a:pPr lvl="1">
              <a:defRPr/>
            </a:pPr>
            <a:r>
              <a:rPr lang="en-US" smtClean="0"/>
              <a:t>not always possible</a:t>
            </a:r>
          </a:p>
          <a:p>
            <a:pPr lvl="1">
              <a:defRPr/>
            </a:pPr>
            <a:r>
              <a:rPr lang="en-US" smtClean="0"/>
              <a:t>will not impact data rate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AC1C75-4E4C-437D-94D8-9AFB688E35E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Why General Strategies for Reducing Digital Image File Size Work for 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mtClean="0"/>
              <a:t>Reduce frame size because:</a:t>
            </a:r>
          </a:p>
          <a:p>
            <a:pPr lvl="1">
              <a:defRPr/>
            </a:pPr>
            <a:r>
              <a:rPr lang="en-US" smtClean="0"/>
              <a:t>you have less pixels for each frame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Reduce frame rate because:</a:t>
            </a:r>
          </a:p>
          <a:p>
            <a:pPr lvl="1">
              <a:defRPr/>
            </a:pPr>
            <a:r>
              <a:rPr lang="en-US" smtClean="0"/>
              <a:t>you have less frames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Video compression with high compression because:</a:t>
            </a:r>
          </a:p>
          <a:p>
            <a:pPr lvl="1">
              <a:defRPr/>
            </a:pPr>
            <a:r>
              <a:rPr lang="en-US" smtClean="0"/>
              <a:t>some data are discarded</a:t>
            </a:r>
          </a:p>
          <a:p>
            <a:pPr lvl="1"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Lower picture quality option because:</a:t>
            </a:r>
          </a:p>
          <a:p>
            <a:pPr lvl="1">
              <a:defRPr/>
            </a:pPr>
            <a:r>
              <a:rPr lang="en-US" smtClean="0"/>
              <a:t>some data are discarded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93CDC-71DC-416D-892B-AF50A4EB0870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Strategies </a:t>
            </a:r>
            <a:r>
              <a:rPr lang="en-US" sz="3200" u="sng" smtClean="0"/>
              <a:t>Least Used </a:t>
            </a:r>
            <a:r>
              <a:rPr lang="en-US" sz="3200" smtClean="0"/>
              <a:t>for Reducing Video Data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mtClean="0"/>
              <a:t>Reduce bit depth</a:t>
            </a:r>
          </a:p>
          <a:p>
            <a:pPr lvl="1">
              <a:defRPr/>
            </a:pPr>
            <a:r>
              <a:rPr lang="en-US" smtClean="0"/>
              <a:t>Not all video formats support lower bit depth</a:t>
            </a:r>
          </a:p>
          <a:p>
            <a:pPr lvl="1">
              <a:defRPr/>
            </a:pPr>
            <a:r>
              <a:rPr lang="en-US" smtClean="0"/>
              <a:t>Live videos need 24-bit to look natural</a:t>
            </a:r>
          </a:p>
          <a:p>
            <a:pPr lvl="1">
              <a:defRPr/>
            </a:pPr>
            <a:r>
              <a:rPr lang="en-US" smtClean="0"/>
              <a:t>Some compressors do not support lower bit depth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Reduce sampling rate, bit depth, and channel numbers of the audio</a:t>
            </a:r>
          </a:p>
          <a:p>
            <a:pPr lvl="1">
              <a:defRPr/>
            </a:pPr>
            <a:r>
              <a:rPr lang="en-US" smtClean="0"/>
              <a:t>size of the audio is insignificant compared to that of the picture component in a video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F70C1-4B07-4035-9A59-CDC9C81A43F0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Compression and Decompression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Compression:</a:t>
            </a:r>
          </a:p>
          <a:p>
            <a:pPr lvl="1">
              <a:defRPr/>
            </a:pPr>
            <a:r>
              <a:rPr lang="en-US" dirty="0" smtClean="0"/>
              <a:t>To reduce file size</a:t>
            </a:r>
          </a:p>
          <a:p>
            <a:pPr lvl="1">
              <a:defRPr/>
            </a:pPr>
            <a:r>
              <a:rPr lang="en-US" dirty="0" smtClean="0"/>
              <a:t>Takes time</a:t>
            </a:r>
          </a:p>
          <a:p>
            <a:pPr lvl="1">
              <a:defRPr/>
            </a:pPr>
            <a:r>
              <a:rPr lang="en-US" dirty="0" smtClean="0"/>
              <a:t>Often takes more time for higher compression</a:t>
            </a:r>
          </a:p>
          <a:p>
            <a:pPr>
              <a:defRPr/>
            </a:pPr>
            <a:r>
              <a:rPr lang="en-US" dirty="0" smtClean="0"/>
              <a:t>Decompression:</a:t>
            </a:r>
          </a:p>
          <a:p>
            <a:pPr lvl="1">
              <a:defRPr/>
            </a:pPr>
            <a:r>
              <a:rPr lang="en-US" dirty="0" smtClean="0"/>
              <a:t>A compression video file must be decompressed before it is played.</a:t>
            </a:r>
          </a:p>
          <a:p>
            <a:pPr lvl="1">
              <a:defRPr/>
            </a:pPr>
            <a:r>
              <a:rPr lang="en-US" dirty="0" smtClean="0"/>
              <a:t>The decompression method or algorithm depends on how it is  originally compressed.</a:t>
            </a:r>
          </a:p>
          <a:p>
            <a:r>
              <a:rPr lang="en-US" dirty="0" smtClean="0"/>
              <a:t>Compression and decompression always go together as a pair.</a:t>
            </a:r>
          </a:p>
          <a:p>
            <a:r>
              <a:rPr lang="en-US" i="1" dirty="0" smtClean="0"/>
              <a:t>Codec</a:t>
            </a:r>
            <a:r>
              <a:rPr lang="en-US" dirty="0" smtClean="0"/>
              <a:t>: </a:t>
            </a:r>
            <a:r>
              <a:rPr lang="en-US" u="sng" dirty="0" smtClean="0"/>
              <a:t>co</a:t>
            </a:r>
            <a:r>
              <a:rPr lang="en-US" dirty="0" smtClean="0"/>
              <a:t>mpressor/</a:t>
            </a:r>
            <a:r>
              <a:rPr lang="en-US" u="sng" dirty="0" err="1" smtClean="0"/>
              <a:t>dec</a:t>
            </a:r>
            <a:r>
              <a:rPr lang="en-US" dirty="0" err="1" smtClean="0"/>
              <a:t>ompressor</a:t>
            </a: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AA6DD-87A2-43C7-931B-358C40CB675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MPEG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M</a:t>
            </a:r>
            <a:r>
              <a:rPr lang="en-US" dirty="0" smtClean="0"/>
              <a:t>oving </a:t>
            </a:r>
            <a:r>
              <a:rPr lang="en-US" u="sng" dirty="0" smtClean="0"/>
              <a:t>P</a:t>
            </a:r>
            <a:r>
              <a:rPr lang="en-US" dirty="0" smtClean="0"/>
              <a:t>ictures </a:t>
            </a:r>
            <a:r>
              <a:rPr lang="en-US" u="sng" dirty="0" smtClean="0"/>
              <a:t>E</a:t>
            </a:r>
            <a:r>
              <a:rPr lang="en-US" dirty="0" smtClean="0"/>
              <a:t>xperts </a:t>
            </a:r>
            <a:r>
              <a:rPr lang="en-US" u="sng" dirty="0" smtClean="0"/>
              <a:t>G</a:t>
            </a:r>
            <a:r>
              <a:rPr lang="en-US" dirty="0" smtClean="0"/>
              <a:t>roup</a:t>
            </a:r>
            <a:br>
              <a:rPr lang="en-US" dirty="0" smtClean="0"/>
            </a:br>
            <a:r>
              <a:rPr lang="en-US" dirty="0" smtClean="0"/>
              <a:t>Committee who derives standards for encoding video</a:t>
            </a:r>
          </a:p>
          <a:p>
            <a:r>
              <a:rPr lang="en-US" dirty="0" smtClean="0"/>
              <a:t>Allow high compression</a:t>
            </a:r>
          </a:p>
          <a:p>
            <a:r>
              <a:rPr lang="en-US" dirty="0" smtClean="0"/>
              <a:t>MPEG-1, MPEG-2, MPEG-4</a:t>
            </a:r>
          </a:p>
          <a:p>
            <a:r>
              <a:rPr lang="en-US" dirty="0" smtClean="0"/>
              <a:t>What happened to MPEG-3?</a:t>
            </a:r>
          </a:p>
          <a:p>
            <a:pPr lvl="1"/>
            <a:r>
              <a:rPr lang="en-US" u="sng" dirty="0" smtClean="0"/>
              <a:t>NOT</a:t>
            </a:r>
            <a:r>
              <a:rPr lang="en-US" dirty="0" smtClean="0"/>
              <a:t> MP3 (which is audio format)</a:t>
            </a:r>
          </a:p>
          <a:p>
            <a:pPr lvl="1"/>
            <a:r>
              <a:rPr lang="en-US" dirty="0" smtClean="0"/>
              <a:t>Intended for HDTV</a:t>
            </a:r>
          </a:p>
          <a:p>
            <a:pPr lvl="1"/>
            <a:r>
              <a:rPr lang="en-US" dirty="0" smtClean="0"/>
              <a:t>HDTV specifications was merged into MPEG-2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15B0A-B73D-4C11-AF48-D755EB348F9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MPEG-1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mtClean="0"/>
              <a:t>Video quality comparable to VHS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Originally intended for Web and CD-ROM playback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Frame sizes up to 352 </a:t>
            </a:r>
            <a:r>
              <a:rPr lang="en-US" smtClean="0">
                <a:sym typeface="Symbol"/>
              </a:rPr>
              <a:t></a:t>
            </a:r>
            <a:r>
              <a:rPr lang="en-US" smtClean="0"/>
              <a:t> 240 pixels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Video format for VCD (VideoCD) before DVD became widespread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D3995-B223-4E4D-8E3A-FD6B1062732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MPEG-2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Supports DVD-video, HDTV, HDV standards</a:t>
            </a:r>
          </a:p>
          <a:p>
            <a:endParaRPr lang="en-US" smtClean="0"/>
          </a:p>
          <a:p>
            <a:r>
              <a:rPr lang="en-US" smtClean="0"/>
              <a:t>For DVD video production:</a:t>
            </a:r>
            <a:br>
              <a:rPr lang="en-US" smtClean="0"/>
            </a:br>
            <a:r>
              <a:rPr lang="en-US" smtClean="0"/>
              <a:t>Export video into DVD MPEG-2 format</a:t>
            </a:r>
          </a:p>
          <a:p>
            <a:endParaRPr lang="en-US" smtClean="0"/>
          </a:p>
          <a:p>
            <a:r>
              <a:rPr lang="en-US" smtClean="0"/>
              <a:t>For HDV video production:</a:t>
            </a:r>
            <a:br>
              <a:rPr lang="en-US" smtClean="0"/>
            </a:br>
            <a:r>
              <a:rPr lang="en-US" smtClean="0"/>
              <a:t>Export video into HDV's MPEG-2 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1989C2-7876-46C3-8834-0BF3CE2AACDE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MPEG-4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Newer standard of MPEG family</a:t>
            </a:r>
          </a:p>
          <a:p>
            <a:endParaRPr lang="en-US" dirty="0" smtClean="0"/>
          </a:p>
          <a:p>
            <a:r>
              <a:rPr lang="en-US" i="1" dirty="0" smtClean="0"/>
              <a:t>MPEG-4 targets mobile applications, as in cell phones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44F8BB-07AC-46B7-9D71-D7A6241AD160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Broadcast Standards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Digital video resolution</a:t>
            </a:r>
          </a:p>
          <a:p>
            <a:r>
              <a:rPr lang="en-US" smtClean="0"/>
              <a:t>Color spaces</a:t>
            </a:r>
          </a:p>
          <a:p>
            <a:r>
              <a:rPr lang="en-US" smtClean="0"/>
              <a:t>Frame rate</a:t>
            </a:r>
          </a:p>
          <a:p>
            <a:r>
              <a:rPr lang="en-US" smtClean="0"/>
              <a:t>Influenced by analog TV broadcast standards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ABABC-973D-4957-AC81-17466C05CF1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Standards for Analog Color TV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mtClean="0"/>
              <a:t>NTSC:</a:t>
            </a:r>
          </a:p>
          <a:p>
            <a:pPr lvl="1">
              <a:defRPr/>
            </a:pPr>
            <a:r>
              <a:rPr lang="en-US" smtClean="0"/>
              <a:t>designated by U.S.'s </a:t>
            </a:r>
            <a:r>
              <a:rPr lang="en-US" u="sng" smtClean="0"/>
              <a:t>N</a:t>
            </a:r>
            <a:r>
              <a:rPr lang="en-US" smtClean="0"/>
              <a:t>ational </a:t>
            </a:r>
            <a:r>
              <a:rPr lang="en-US" u="sng" smtClean="0"/>
              <a:t>T</a:t>
            </a:r>
            <a:r>
              <a:rPr lang="en-US" smtClean="0"/>
              <a:t>elevision </a:t>
            </a:r>
            <a:r>
              <a:rPr lang="en-US" u="sng" smtClean="0"/>
              <a:t>S</a:t>
            </a:r>
            <a:r>
              <a:rPr lang="en-US" smtClean="0"/>
              <a:t>ystems </a:t>
            </a:r>
            <a:r>
              <a:rPr lang="en-US" u="sng" smtClean="0"/>
              <a:t>C</a:t>
            </a:r>
            <a:r>
              <a:rPr lang="en-US" smtClean="0"/>
              <a:t>ommittee</a:t>
            </a:r>
          </a:p>
          <a:p>
            <a:pPr lvl="1">
              <a:defRPr/>
            </a:pPr>
            <a:r>
              <a:rPr lang="en-US" smtClean="0"/>
              <a:t>U.S., Japan, Taiwan, parts of the Carribean, South America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PAL:</a:t>
            </a:r>
          </a:p>
          <a:p>
            <a:pPr lvl="1">
              <a:defRPr/>
            </a:pPr>
            <a:r>
              <a:rPr lang="en-US" u="sng" smtClean="0"/>
              <a:t>P</a:t>
            </a:r>
            <a:r>
              <a:rPr lang="en-US" smtClean="0"/>
              <a:t>hase </a:t>
            </a:r>
            <a:r>
              <a:rPr lang="en-US" u="sng" smtClean="0"/>
              <a:t>A</a:t>
            </a:r>
            <a:r>
              <a:rPr lang="en-US" smtClean="0"/>
              <a:t>lternating </a:t>
            </a:r>
            <a:r>
              <a:rPr lang="en-US" u="sng" smtClean="0"/>
              <a:t>L</a:t>
            </a:r>
            <a:r>
              <a:rPr lang="en-US" smtClean="0"/>
              <a:t>ine</a:t>
            </a:r>
          </a:p>
          <a:p>
            <a:pPr lvl="1">
              <a:defRPr/>
            </a:pPr>
            <a:r>
              <a:rPr lang="en-US" smtClean="0"/>
              <a:t>Australia, New Zealand, Western Europe, Asian</a:t>
            </a:r>
          </a:p>
          <a:p>
            <a:pPr lvl="1"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SECAM:</a:t>
            </a:r>
          </a:p>
          <a:p>
            <a:pPr lvl="1">
              <a:defRPr/>
            </a:pPr>
            <a:r>
              <a:rPr lang="en-US" smtClean="0"/>
              <a:t>Séquentiel Couleur avec Mémoire</a:t>
            </a:r>
          </a:p>
          <a:p>
            <a:pPr lvl="1">
              <a:defRPr/>
            </a:pPr>
            <a:r>
              <a:rPr lang="en-US" smtClean="0"/>
              <a:t>France, former Soviet Union, Eastern Europe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576CE-EEF5-4916-850F-3511885F92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Frame Rates of Different Broadcast Standards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Video Type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Frame Rate (frames per second)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NTSC (black-and-white)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30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NTSC (color)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29.97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PAL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25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SECAM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25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Motion-picture film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24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C2B51-8AD3-476F-8F3E-05584E84631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How CRT Monitors and TVs Display Pictures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mtClean="0"/>
              <a:t>Picture displayed on CRT is made up of horizontal lines</a:t>
            </a:r>
          </a:p>
          <a:p>
            <a:pPr lvl="1">
              <a:defRPr/>
            </a:pPr>
            <a:r>
              <a:rPr lang="en-US" smtClean="0"/>
              <a:t>NTSC: 525 lines (about 480 lines are picture)</a:t>
            </a:r>
          </a:p>
          <a:p>
            <a:pPr lvl="1">
              <a:defRPr/>
            </a:pPr>
            <a:r>
              <a:rPr lang="en-US" smtClean="0"/>
              <a:t>PAL and SECAM: 625 lines (about 576 lines are picture)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Lines are traced across the screen </a:t>
            </a:r>
          </a:p>
          <a:p>
            <a:pPr lvl="1">
              <a:defRPr/>
            </a:pPr>
            <a:r>
              <a:rPr lang="en-US" smtClean="0"/>
              <a:t>one line at a time</a:t>
            </a:r>
          </a:p>
          <a:p>
            <a:pPr lvl="1">
              <a:defRPr/>
            </a:pPr>
            <a:r>
              <a:rPr lang="en-US" smtClean="0"/>
              <a:t>from top to bottom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4BC74-7B0A-439B-9601-E92FD73DC75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Ways of Tracing Lines From Top to Bottom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Progressive scan</a:t>
            </a:r>
            <a:r>
              <a:rPr lang="en-US" smtClean="0"/>
              <a:t>:</a:t>
            </a:r>
          </a:p>
          <a:p>
            <a:pPr lvl="1"/>
            <a:r>
              <a:rPr lang="en-US" smtClean="0"/>
              <a:t>from top to bottom in one pass</a:t>
            </a:r>
          </a:p>
          <a:p>
            <a:pPr lvl="1"/>
            <a:endParaRPr lang="en-US" smtClean="0"/>
          </a:p>
          <a:p>
            <a:r>
              <a:rPr lang="en-US" i="1" smtClean="0"/>
              <a:t>Interlaced scan</a:t>
            </a:r>
            <a:r>
              <a:rPr lang="en-US" smtClean="0"/>
              <a:t>:</a:t>
            </a:r>
          </a:p>
          <a:p>
            <a:pPr lvl="1"/>
            <a:r>
              <a:rPr lang="en-US" smtClean="0"/>
              <a:t>in two passes:</a:t>
            </a:r>
          </a:p>
          <a:p>
            <a:pPr marL="1371600" lvl="2" indent="-457200">
              <a:buFont typeface="Calibri" pitchFamily="34" charset="0"/>
              <a:buAutoNum type="arabicPeriod"/>
            </a:pPr>
            <a:r>
              <a:rPr lang="en-US" smtClean="0"/>
              <a:t>even-numbered lines</a:t>
            </a:r>
          </a:p>
          <a:p>
            <a:pPr marL="1371600" lvl="2" indent="-457200">
              <a:buFont typeface="Calibri" pitchFamily="34" charset="0"/>
              <a:buAutoNum type="arabicPeriod"/>
            </a:pPr>
            <a:r>
              <a:rPr lang="en-US" smtClean="0"/>
              <a:t>odd-numbered 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5EA0A2-064C-45D1-AAD4-E45DC9A06D1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Interlace Artifacts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discernible during normal playback of most videos</a:t>
            </a:r>
          </a:p>
          <a:p>
            <a:r>
              <a:rPr lang="en-US" dirty="0" err="1" smtClean="0"/>
              <a:t>DeInterlace</a:t>
            </a:r>
            <a:endParaRPr lang="en-US" dirty="0" smtClean="0"/>
          </a:p>
          <a:p>
            <a:pPr lvl="1"/>
            <a:r>
              <a:rPr lang="en-US" dirty="0" smtClean="0"/>
              <a:t>To remove the interlace artifact</a:t>
            </a:r>
          </a:p>
          <a:p>
            <a:pPr lvl="1"/>
            <a:r>
              <a:rPr lang="en-US" dirty="0" smtClean="0"/>
              <a:t>Common method:</a:t>
            </a:r>
          </a:p>
          <a:p>
            <a:pPr lvl="2"/>
            <a:r>
              <a:rPr lang="en-US" dirty="0" smtClean="0"/>
              <a:t>discard one field</a:t>
            </a:r>
          </a:p>
          <a:p>
            <a:pPr lvl="2"/>
            <a:r>
              <a:rPr lang="en-US" dirty="0" smtClean="0"/>
              <a:t>fill in the gaps by duplicating or interpolating the other field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C5D24F-0C5E-41AC-96D4-63A2D57B363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</TotalTime>
  <Words>1655</Words>
  <Application>Microsoft Office PowerPoint</Application>
  <PresentationFormat>On-screen Show (4:3)</PresentationFormat>
  <Paragraphs>410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Symbol</vt:lpstr>
      <vt:lpstr>Office Theme</vt:lpstr>
      <vt:lpstr>Chapter 6 Fundamentals of Digital Video</vt:lpstr>
      <vt:lpstr>Video</vt:lpstr>
      <vt:lpstr>Frame Rate</vt:lpstr>
      <vt:lpstr>Broadcast Standards</vt:lpstr>
      <vt:lpstr>Standards for Analog Color TV</vt:lpstr>
      <vt:lpstr>Frame Rates of Different Broadcast Standards</vt:lpstr>
      <vt:lpstr>How CRT Monitors and TVs Display Pictures</vt:lpstr>
      <vt:lpstr>Ways of Tracing Lines From Top to Bottom</vt:lpstr>
      <vt:lpstr>Interlace Artifacts</vt:lpstr>
      <vt:lpstr>Sampling and Quantization of Motion</vt:lpstr>
      <vt:lpstr>Sampling and Quantization of Motion</vt:lpstr>
      <vt:lpstr>Frame Size Examples</vt:lpstr>
      <vt:lpstr>Frame Aspect Ratio</vt:lpstr>
      <vt:lpstr>Frame Aspect Ratio Examples</vt:lpstr>
      <vt:lpstr>Distortion</vt:lpstr>
      <vt:lpstr>Digital Video Standards</vt:lpstr>
      <vt:lpstr>The Term DV</vt:lpstr>
      <vt:lpstr>Standard Definition DV25 Format</vt:lpstr>
      <vt:lpstr>High Definition</vt:lpstr>
      <vt:lpstr>Picture Format Notation</vt:lpstr>
      <vt:lpstr>Frame Size (Resolution) Comparison between Standard Definition and High Definition</vt:lpstr>
      <vt:lpstr>Digital Television (DTV)</vt:lpstr>
      <vt:lpstr>Common Video File Types</vt:lpstr>
      <vt:lpstr>Common Video File Types</vt:lpstr>
      <vt:lpstr>Common Video File Types</vt:lpstr>
      <vt:lpstr>Considerations for File Type</vt:lpstr>
      <vt:lpstr>File Size Restriction</vt:lpstr>
      <vt:lpstr>Intended audience</vt:lpstr>
      <vt:lpstr>Future Editing</vt:lpstr>
      <vt:lpstr>General Strategies for Reducing Video Data Rate</vt:lpstr>
      <vt:lpstr>General Strategies for Reducing Video File Size</vt:lpstr>
      <vt:lpstr>Why General Strategies for Reducing Digital Image File Size Work for Video</vt:lpstr>
      <vt:lpstr>Strategies Least Used for Reducing Video Data Rate</vt:lpstr>
      <vt:lpstr>Compression and Decompression</vt:lpstr>
      <vt:lpstr>MPEG</vt:lpstr>
      <vt:lpstr>MPEG-1</vt:lpstr>
      <vt:lpstr>MPEG-2</vt:lpstr>
      <vt:lpstr>MPEG-4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Fundamentals of Digital Video</dc:title>
  <dc:creator>Yue-Ling Wong</dc:creator>
  <dc:description>"Digital Media Primer" Yue-Ling Wong, Copyright (c)2013 by Pearson Education, Inc. All rights reserved.</dc:description>
  <cp:lastModifiedBy>Webster, Richard</cp:lastModifiedBy>
  <cp:revision>517</cp:revision>
  <dcterms:created xsi:type="dcterms:W3CDTF">2011-03-04T02:22:38Z</dcterms:created>
  <dcterms:modified xsi:type="dcterms:W3CDTF">2016-10-21T14:22:29Z</dcterms:modified>
</cp:coreProperties>
</file>