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92" r:id="rId3"/>
    <p:sldId id="401" r:id="rId4"/>
    <p:sldId id="402" r:id="rId5"/>
    <p:sldId id="403" r:id="rId6"/>
    <p:sldId id="404" r:id="rId7"/>
    <p:sldId id="405" r:id="rId8"/>
    <p:sldId id="407" r:id="rId9"/>
    <p:sldId id="409" r:id="rId10"/>
    <p:sldId id="420" r:id="rId11"/>
    <p:sldId id="421" r:id="rId12"/>
    <p:sldId id="422" r:id="rId13"/>
    <p:sldId id="423" r:id="rId14"/>
    <p:sldId id="429" r:id="rId15"/>
    <p:sldId id="430" r:id="rId16"/>
    <p:sldId id="431" r:id="rId17"/>
    <p:sldId id="432" r:id="rId18"/>
    <p:sldId id="434" r:id="rId19"/>
    <p:sldId id="435" r:id="rId20"/>
    <p:sldId id="436" r:id="rId21"/>
    <p:sldId id="437" r:id="rId22"/>
    <p:sldId id="438" r:id="rId23"/>
    <p:sldId id="440" r:id="rId24"/>
    <p:sldId id="442" r:id="rId25"/>
    <p:sldId id="443" r:id="rId26"/>
    <p:sldId id="444" r:id="rId27"/>
    <p:sldId id="445" r:id="rId28"/>
    <p:sldId id="446" r:id="rId29"/>
    <p:sldId id="447" r:id="rId30"/>
    <p:sldId id="451" r:id="rId31"/>
    <p:sldId id="453" r:id="rId32"/>
    <p:sldId id="454" r:id="rId33"/>
    <p:sldId id="455" r:id="rId34"/>
    <p:sldId id="458" r:id="rId35"/>
    <p:sldId id="459" r:id="rId36"/>
    <p:sldId id="462" r:id="rId37"/>
    <p:sldId id="463" r:id="rId38"/>
    <p:sldId id="468" r:id="rId39"/>
    <p:sldId id="469" r:id="rId40"/>
    <p:sldId id="471" r:id="rId41"/>
    <p:sldId id="472" r:id="rId42"/>
    <p:sldId id="473" r:id="rId43"/>
    <p:sldId id="474" r:id="rId44"/>
    <p:sldId id="476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143" autoAdjust="0"/>
  </p:normalViewPr>
  <p:slideViewPr>
    <p:cSldViewPr>
      <p:cViewPr varScale="1">
        <p:scale>
          <a:sx n="83" d="100"/>
          <a:sy n="83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2415F2-BA6E-4E4A-A2E6-2DF05F5CD9FB}" type="datetimeFigureOut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7732D3-2B34-49D1-AA4B-55C03B081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DEF37-5D93-4750-8209-E227B87D96B4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A80A2-0787-4B3E-A44C-9EAE303C2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D0A26-F61A-4340-AA8E-B1CAD848CB19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9B91-EB40-47CF-A304-EB27417AB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951B5-BBFB-4EC8-9046-16B0E6595B50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6277-AAF9-4568-9276-313130BD2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CD5A-288F-452F-ADB6-A07A079F900B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1F73-9AA6-4DC8-9F9B-EFE3AA53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E3AE1-BAAE-4912-B5F5-29E17BA7A799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4F46-6EDA-4C7E-AD0E-471684130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8C73-B03F-41EF-8D17-90F3AEAF2EE0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7F8F3-5DC8-41EE-9C4E-417929A82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0370B-6E5B-43C3-BBF5-135184CD36E6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B33A4-E0B4-49D1-A186-D49B5B6D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EACA-D62F-4E07-B755-6B0715D34A7C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D6ED2-DCFB-4104-8540-2688BA5BF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6E176-BCDB-45B3-BF9F-B586145168BB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B5E55-B3C4-4667-A17F-A9CCCB141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52984-D7AF-4D68-BAAF-21D3C32814E2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87A7-EC8D-4205-9073-308A6312B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66B6B-5629-4F55-83AA-0407293025B8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43E2-E18E-4511-8A04-D08292404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4CE01A-C9FA-4AA7-9A04-40BA1BA4967F}" type="datetime1">
              <a:rPr lang="en-US"/>
              <a:pPr>
                <a:defRPr/>
              </a:pPr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BB831F-7815-4BCD-90FD-F668EFC92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gerweb.towson.edu/webster/109/index.html" TargetMode="External"/><Relationship Id="rId2" Type="http://schemas.openxmlformats.org/officeDocument/2006/relationships/hyperlink" Target="mailto:webster@towso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4</a:t>
            </a:r>
            <a:br>
              <a:rPr lang="en-US" smtClean="0"/>
            </a:br>
            <a:r>
              <a:rPr lang="en-US" smtClean="0"/>
              <a:t>Fundamentals of Digital Audio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629400" cy="1752600"/>
          </a:xfrm>
        </p:spPr>
        <p:txBody>
          <a:bodyPr rtlCol="0">
            <a:normAutofit fontScale="55000" lnSpcReduction="20000"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“Computers and Creativity”</a:t>
            </a:r>
          </a:p>
          <a:p>
            <a:r>
              <a:rPr lang="en-US" i="1" dirty="0">
                <a:solidFill>
                  <a:srgbClr val="00B0F0"/>
                </a:solidFill>
              </a:rPr>
              <a:t>Richard D. Webster, COSC 109 Instructor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Office:  7800 York Road, Room 422  |  Phone:   (410) 704-2424</a:t>
            </a:r>
          </a:p>
          <a:p>
            <a:r>
              <a:rPr lang="en-US" i="1" dirty="0">
                <a:solidFill>
                  <a:srgbClr val="00B0F0"/>
                </a:solidFill>
              </a:rPr>
              <a:t>e-mail:  </a:t>
            </a:r>
            <a:r>
              <a:rPr lang="en-US" i="1" dirty="0">
                <a:solidFill>
                  <a:srgbClr val="00B0F0"/>
                </a:solidFill>
                <a:hlinkClick r:id="rId2"/>
              </a:rPr>
              <a:t>webster@towson.edu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109 website: </a:t>
            </a:r>
            <a:r>
              <a:rPr lang="en-US" i="1" dirty="0" smtClean="0">
                <a:solidFill>
                  <a:srgbClr val="00B0F0"/>
                </a:solidFill>
              </a:rPr>
              <a:t> </a:t>
            </a:r>
            <a:r>
              <a:rPr lang="en-US" i="1" dirty="0" smtClean="0">
                <a:solidFill>
                  <a:srgbClr val="00B0F0"/>
                </a:solidFill>
                <a:hlinkClick r:id="rId3"/>
              </a:rPr>
              <a:t>https</a:t>
            </a:r>
            <a:r>
              <a:rPr lang="en-US" i="1" dirty="0">
                <a:solidFill>
                  <a:srgbClr val="00B0F0"/>
                </a:solidFill>
                <a:hlinkClick r:id="rId3"/>
              </a:rPr>
              <a:t>://</a:t>
            </a:r>
            <a:r>
              <a:rPr lang="en-US" i="1" dirty="0" smtClean="0">
                <a:solidFill>
                  <a:srgbClr val="00B0F0"/>
                </a:solidFill>
                <a:hlinkClick r:id="rId3"/>
              </a:rPr>
              <a:t>tigerweb.towson.edu/webster/109/index.html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F2548-DE40-471B-8126-D269848FA8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Sound Waves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6FFB-A2DC-4E72-94DC-0C332DAA39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8676" name="Picture 4" descr="fig-03-sine-wave-sum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6764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7"/>
          <p:cNvSpPr txBox="1">
            <a:spLocks noChangeArrowheads="1"/>
          </p:cNvSpPr>
          <p:nvPr/>
        </p:nvSpPr>
        <p:spPr bwMode="auto">
          <a:xfrm>
            <a:off x="1206500" y="4840288"/>
            <a:ext cx="2603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/>
              <a:t>A more complex waveform</a:t>
            </a:r>
          </a:p>
          <a:p>
            <a:pPr algn="r"/>
            <a:r>
              <a:rPr lang="en-US" sz="1600"/>
              <a:t>A more complex sound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917575" y="2057400"/>
            <a:ext cx="2816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/>
              <a:t>A sinlge sine wave waveform</a:t>
            </a:r>
          </a:p>
          <a:p>
            <a:pPr algn="r"/>
            <a:r>
              <a:rPr lang="en-US" sz="1600"/>
              <a:t>A single tone</a:t>
            </a:r>
          </a:p>
        </p:txBody>
      </p: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228600" y="3240088"/>
            <a:ext cx="3535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/>
              <a:t>A second sinlge sine wave waveform</a:t>
            </a:r>
          </a:p>
          <a:p>
            <a:pPr algn="r"/>
            <a:r>
              <a:rPr lang="en-US" sz="1600"/>
              <a:t>A second single 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Waveform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E0C1B-777D-4762-A41A-1A34DA0C49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9700" name="Picture 5" descr="fig-04b-soundwave-one-a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548313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Box 6"/>
          <p:cNvSpPr txBox="1">
            <a:spLocks noChangeArrowheads="1"/>
          </p:cNvSpPr>
          <p:nvPr/>
        </p:nvSpPr>
        <p:spPr bwMode="auto">
          <a:xfrm>
            <a:off x="2514600" y="5334000"/>
            <a:ext cx="4016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 waveform of the spoken word "one"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7" descr="fig-04c-soundwave-one-b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548313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Waveform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2CDF2-40A3-4C2D-B1A1-A6BC804C0B3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2514600" y="5334000"/>
            <a:ext cx="3651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Let's zoom in to take a closer look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fig-04a-soundwave-one-c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548313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Waveform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9DC85-DD0A-433D-B373-69CC9016FAD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3594100" y="5334000"/>
            <a:ext cx="149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 closer look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sound wave is sampled at a specific rate into discrete samples of amplitude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20E96-AEA7-49AF-9D86-4752215700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149" name="Picture 4" descr="fig-05a-01-sound-wave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sound wave is sampled at a specific rate into discrete samples of amplitude values.</a:t>
            </a:r>
          </a:p>
        </p:txBody>
      </p:sp>
      <p:pic>
        <p:nvPicPr>
          <p:cNvPr id="7171" name="Picture 7" descr="fig-05c-02-sound-wave-sample-rate-10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944C5-B09F-4B15-B9B7-AB96C56C46E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1524000" y="4876800"/>
            <a:ext cx="6324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Suppose we sample the waveform 10 times a second, i.e., sampleing rate = 10 Hz.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sound wave is sampled at a specific rate into discrete samples of amplitude values.</a:t>
            </a:r>
          </a:p>
        </p:txBody>
      </p:sp>
      <p:pic>
        <p:nvPicPr>
          <p:cNvPr id="8195" name="Picture 7" descr="fig-05c-02-sound-wave-sample-rate-10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D20A2-CF59-49E6-884C-21B2988DB84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1524000" y="4876800"/>
            <a:ext cx="632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Suppose we sample the waveform 10 times a second, i.e., sampleing rate = 10 Hz.</a:t>
            </a:r>
          </a:p>
          <a:p>
            <a:endParaRPr lang="en-US"/>
          </a:p>
          <a:p>
            <a:r>
              <a:rPr lang="en-US"/>
              <a:t>We get 10 samples per second.</a:t>
            </a:r>
          </a:p>
        </p:txBody>
      </p:sp>
      <p:pic>
        <p:nvPicPr>
          <p:cNvPr id="8199" name="Picture 6" descr="fig-05b-02-sound-wave-sample-rate-10-reconstruct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9" descr="fig-05b-02-sound-wave-sample-rate-10-before-reconstruct.t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The sound wave is sampled at a specific rate into discrete samples of amplitude values.</a:t>
            </a:r>
          </a:p>
        </p:txBody>
      </p:sp>
      <p:pic>
        <p:nvPicPr>
          <p:cNvPr id="9219" name="Picture 7" descr="fig-05c-02-sound-wave-sample-rate-10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C461E-3B08-4334-A3C7-574F60FF27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1524000" y="4876800"/>
            <a:ext cx="6324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Reconstructing the waveform using the discrete sample points.</a:t>
            </a:r>
          </a:p>
        </p:txBody>
      </p:sp>
      <p:pic>
        <p:nvPicPr>
          <p:cNvPr id="9223" name="Picture 6" descr="fig-05b-02-sound-wave-sample-rate-10-reconstruct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What if we sample 20 times a second, i.e., sampling rate = 20 Hz?</a:t>
            </a:r>
          </a:p>
        </p:txBody>
      </p:sp>
      <p:pic>
        <p:nvPicPr>
          <p:cNvPr id="11267" name="Picture 5" descr="fig-06b-02-sound-wave-sample-rate-20-before-reconstruct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91C46-8505-493F-9BA7-4275BD5329C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1524000" y="4876800"/>
            <a:ext cx="632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We get 20 samples per second.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What if we sample 20 times a second, i.e., sampling rate = 20 Hz?</a:t>
            </a:r>
          </a:p>
        </p:txBody>
      </p:sp>
      <p:pic>
        <p:nvPicPr>
          <p:cNvPr id="12291" name="Picture 6" descr="fig-06b-02-sound-wave-sample-rate-20-reconstruct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35275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1. Sampling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156CA-0021-4E4F-A405-6186E0E0521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1524000" y="4876800"/>
            <a:ext cx="6324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Reconstructing the waveform using the discrete sample points.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Sound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wave that is generated by vibrating objects in a medium such as air</a:t>
            </a:r>
          </a:p>
          <a:p>
            <a:endParaRPr lang="en-US" smtClean="0"/>
          </a:p>
          <a:p>
            <a:r>
              <a:rPr lang="en-US" smtClean="0"/>
              <a:t>Examples of vibrating objects:</a:t>
            </a:r>
          </a:p>
          <a:p>
            <a:pPr lvl="1"/>
            <a:r>
              <a:rPr lang="en-US" smtClean="0"/>
              <a:t>vocal cords of a person</a:t>
            </a:r>
          </a:p>
          <a:p>
            <a:pPr lvl="1"/>
            <a:r>
              <a:rPr lang="en-US" smtClean="0"/>
              <a:t>guitar strings</a:t>
            </a:r>
          </a:p>
          <a:p>
            <a:pPr lvl="1"/>
            <a:r>
              <a:rPr lang="en-US" smtClean="0"/>
              <a:t>tunning fork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07402-E8E6-4B11-A430-1702535FB60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Sampling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96846-C201-4A7B-9FC2-00E22ECDB11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3316" name="Picture 4" descr="fig-06b-02-sound-wave-sample-rate-20-reconstruct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075" y="4800600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fig-05b-02-sound-wave-sample-rate-10-reconstruct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9075" y="3048000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fig-05a-01-sound-wave.t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9075" y="1295400"/>
            <a:ext cx="49371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7"/>
          <p:cNvSpPr txBox="1">
            <a:spLocks noChangeArrowheads="1"/>
          </p:cNvSpPr>
          <p:nvPr/>
        </p:nvSpPr>
        <p:spPr bwMode="auto">
          <a:xfrm>
            <a:off x="990600" y="1752600"/>
            <a:ext cx="1992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original waveform</a:t>
            </a:r>
          </a:p>
        </p:txBody>
      </p:sp>
      <p:sp>
        <p:nvSpPr>
          <p:cNvPr id="13320" name="TextBox 8"/>
          <p:cNvSpPr txBox="1">
            <a:spLocks noChangeArrowheads="1"/>
          </p:cNvSpPr>
          <p:nvPr/>
        </p:nvSpPr>
        <p:spPr bwMode="auto">
          <a:xfrm>
            <a:off x="617538" y="3505200"/>
            <a:ext cx="2435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sampling rate = 10 Hz</a:t>
            </a:r>
          </a:p>
        </p:txBody>
      </p:sp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609600" y="5241925"/>
            <a:ext cx="2435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sampling rate = 20 Hz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Sampling Rate</a:t>
            </a:r>
          </a:p>
        </p:txBody>
      </p:sp>
      <p:sp>
        <p:nvSpPr>
          <p:cNvPr id="14339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Higher sampling rate:</a:t>
            </a:r>
          </a:p>
          <a:p>
            <a:r>
              <a:rPr lang="en-US" smtClean="0"/>
              <a:t>The reconstructed wave looks closer to the original wave</a:t>
            </a:r>
          </a:p>
          <a:p>
            <a:endParaRPr lang="en-US" smtClean="0"/>
          </a:p>
          <a:p>
            <a:r>
              <a:rPr lang="en-US" smtClean="0"/>
              <a:t>More sample points, and thus larger file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66BF5-3AA3-4688-84C2-92A2174D62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Rate Examples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11,025 Hz AM Radio Quality/Speech</a:t>
            </a:r>
          </a:p>
          <a:p>
            <a:r>
              <a:rPr lang="en-US" smtClean="0"/>
              <a:t>22,050 Hz Near FM Radio Quality (high-end multimedia)</a:t>
            </a:r>
          </a:p>
          <a:p>
            <a:r>
              <a:rPr lang="en-US" smtClean="0"/>
              <a:t>44,100 Hz CD Quality</a:t>
            </a:r>
          </a:p>
          <a:p>
            <a:r>
              <a:rPr lang="en-US" smtClean="0"/>
              <a:t>48,000 Hz DAT (digital audio tape) Quality</a:t>
            </a:r>
          </a:p>
          <a:p>
            <a:r>
              <a:rPr lang="en-US" smtClean="0"/>
              <a:t>96,000 Hz DVD-Audio Quality</a:t>
            </a:r>
          </a:p>
          <a:p>
            <a:r>
              <a:rPr lang="en-US" smtClean="0"/>
              <a:t>192,000 Hz DVD-Audio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F765C-B0E2-45B1-9DC8-4B9C7369CD1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2.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mtClean="0"/>
              <a:t>Each of the discrete samples of amplitude values obtained from the sampling step are mapped and rounded to the nearest value on a scale of discrete levels.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The number of levels in the scale is expressed in </a:t>
            </a:r>
            <a:r>
              <a:rPr lang="en-US" i="1" smtClean="0"/>
              <a:t>bit depth</a:t>
            </a:r>
            <a:r>
              <a:rPr lang="en-US" smtClean="0"/>
              <a:t>--the power of 2.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An 8-bit audio allows 2</a:t>
            </a:r>
            <a:r>
              <a:rPr lang="en-US" baseline="30000" smtClean="0"/>
              <a:t>8</a:t>
            </a:r>
            <a:r>
              <a:rPr lang="en-US" smtClean="0"/>
              <a:t> = 256 possible levels in the scale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CD-quality audio is 16-bit (i.e., 2</a:t>
            </a:r>
            <a:r>
              <a:rPr lang="en-US" baseline="30000" smtClean="0"/>
              <a:t>16</a:t>
            </a:r>
            <a:r>
              <a:rPr lang="en-US" smtClean="0"/>
              <a:t> = 65,536 possible levels)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69DEB-72B6-4A0E-B047-3492EAEA9B5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fig-07a-03-sound-wave-quantize-8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4471988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2.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740B7-F944-479D-BBD0-D819B5627E2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946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Suppose we are quantizing the samples using 3 bits (i.e. 2</a:t>
            </a:r>
            <a:r>
              <a:rPr lang="en-US" baseline="30000" smtClean="0"/>
              <a:t>3</a:t>
            </a:r>
            <a:r>
              <a:rPr lang="en-US" smtClean="0"/>
              <a:t> = 8 levels).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Now, round each sample to the nearest level.</a:t>
            </a:r>
          </a:p>
        </p:txBody>
      </p:sp>
      <p:pic>
        <p:nvPicPr>
          <p:cNvPr id="20483" name="Picture 7" descr="fig-07a-03-sound-wave-quantize-8b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4471988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2.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6E4466-9FEB-4E1F-B3A4-AC58A3C041A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fig-07c-03-sound-wave-quantize-8b-reconstruct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4471988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Now, reconstruct the waveform using the quantized samples.</a:t>
            </a:r>
          </a:p>
        </p:txBody>
      </p:sp>
      <p:sp>
        <p:nvSpPr>
          <p:cNvPr id="215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2.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C55B3-3BEF-41BA-B01E-A385E9867E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Quantization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with different original amplitudes may be quantized onto the same level</a:t>
            </a:r>
            <a:br>
              <a:rPr lang="en-US" smtClean="0"/>
            </a:br>
            <a:r>
              <a:rPr lang="en-US" smtClean="0">
                <a:sym typeface="Symbol" pitchFamily="18" charset="2"/>
              </a:rPr>
              <a:t> loss of subtle differences of samples</a:t>
            </a:r>
          </a:p>
          <a:p>
            <a:endParaRPr lang="en-US" smtClean="0">
              <a:sym typeface="Symbol" pitchFamily="18" charset="2"/>
            </a:endParaRPr>
          </a:p>
          <a:p>
            <a:r>
              <a:rPr lang="en-US" smtClean="0">
                <a:sym typeface="Symbol" pitchFamily="18" charset="2"/>
              </a:rPr>
              <a:t>With lower bit depth, samples with larger differences may also be quantized onto the same level.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9EBE6-60BF-48F8-A17D-9011B712B8A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 Depth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Bit depth of a digital audio is also referred to as </a:t>
            </a:r>
            <a:r>
              <a:rPr lang="en-US" i="1" smtClean="0"/>
              <a:t>resolution</a:t>
            </a:r>
            <a:r>
              <a:rPr lang="en-US" smtClean="0"/>
              <a:t>.</a:t>
            </a:r>
          </a:p>
          <a:p>
            <a:endParaRPr lang="en-US" smtClean="0"/>
          </a:p>
          <a:p>
            <a:r>
              <a:rPr lang="en-US" smtClean="0"/>
              <a:t>For digital audio, higher resolution means higher bit depth.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4621A-1F27-40DD-801F-629BDAE32E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Range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range of the scale, from the lowest to highest possible quantization values</a:t>
            </a:r>
          </a:p>
          <a:p>
            <a:endParaRPr lang="en-US" smtClean="0"/>
          </a:p>
          <a:p>
            <a:r>
              <a:rPr lang="en-US" smtClean="0"/>
              <a:t>In the previous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F4144-85A3-4C8A-8F99-126A4F9FAFC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24581" name="Picture 4" descr="fig-08-04-sound-wave-dyn-range-full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86200"/>
            <a:ext cx="54864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of Sound Wave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Refers to the number of complete back-and-forth cycles of vibrational motion of the medium particles per unit of time</a:t>
            </a:r>
          </a:p>
          <a:p>
            <a:endParaRPr lang="en-US" smtClean="0"/>
          </a:p>
          <a:p>
            <a:r>
              <a:rPr lang="en-US" smtClean="0"/>
              <a:t>Unit for frequency: Hz (Hertz)</a:t>
            </a:r>
          </a:p>
          <a:p>
            <a:endParaRPr lang="en-US" smtClean="0"/>
          </a:p>
          <a:p>
            <a:r>
              <a:rPr lang="en-US" smtClean="0"/>
              <a:t>1 Hz = 1 cycle/second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84742-8481-41CB-91EB-504CF7E0DB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Choices of Sampling Rate and Bit Depth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Higher sampling rate and bit depth:</a:t>
            </a:r>
          </a:p>
          <a:p>
            <a:r>
              <a:rPr lang="en-US" smtClean="0"/>
              <a:t>deliver better fidelity of a digitized file</a:t>
            </a:r>
          </a:p>
          <a:p>
            <a:r>
              <a:rPr lang="en-US" smtClean="0"/>
              <a:t>result in a larger file size (undesirable)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2D535-9CEF-470F-83F3-036D84EA93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Estimating 1-minute CD Quality Audio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Sampling rate = 44100 Hz</a:t>
            </a:r>
            <a:br>
              <a:rPr lang="en-US" smtClean="0"/>
            </a:br>
            <a:r>
              <a:rPr lang="en-US" smtClean="0"/>
              <a:t>(i.e., 44,100 samples/second)</a:t>
            </a:r>
          </a:p>
          <a:p>
            <a:r>
              <a:rPr lang="en-US" smtClean="0"/>
              <a:t>Bit depth = 16</a:t>
            </a:r>
            <a:br>
              <a:rPr lang="en-US" smtClean="0"/>
            </a:br>
            <a:r>
              <a:rPr lang="en-US" smtClean="0"/>
              <a:t>(i.e., 16 bits/sample)</a:t>
            </a:r>
          </a:p>
          <a:p>
            <a:r>
              <a:rPr lang="en-US" smtClean="0"/>
              <a:t>Stereo</a:t>
            </a:r>
            <a:br>
              <a:rPr lang="en-US" smtClean="0"/>
            </a:br>
            <a:r>
              <a:rPr lang="en-US" smtClean="0"/>
              <a:t>(i.e., 2 channels: left and right channels)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4C471-9322-4EBF-8150-FCF6686446D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Size of 1-min CD-quality Audio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mtClean="0"/>
              <a:t>1 minute = 60 seconds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Total number of samples</a:t>
            </a:r>
            <a:br>
              <a:rPr lang="en-US" smtClean="0"/>
            </a:br>
            <a:r>
              <a:rPr lang="en-US" smtClean="0"/>
              <a:t>= 60 seconds </a:t>
            </a:r>
            <a:r>
              <a:rPr lang="en-US" smtClean="0">
                <a:sym typeface="Symbol"/>
              </a:rPr>
              <a:t> 44,100 samples/second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= 2,646,000 samples</a:t>
            </a:r>
          </a:p>
          <a:p>
            <a:pPr>
              <a:defRPr/>
            </a:pPr>
            <a:endParaRPr lang="en-US" smtClean="0">
              <a:sym typeface="Symbol"/>
            </a:endParaRPr>
          </a:p>
          <a:p>
            <a:pPr>
              <a:defRPr/>
            </a:pPr>
            <a:r>
              <a:rPr lang="en-US" smtClean="0">
                <a:sym typeface="Symbol"/>
              </a:rPr>
              <a:t>Total number of bits required for these many samples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= 2,646,000 samples  16 bits/sample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= 42,336,000 bits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This is for one channel.</a:t>
            </a:r>
          </a:p>
          <a:p>
            <a:pPr>
              <a:defRPr/>
            </a:pPr>
            <a:endParaRPr lang="en-US" smtClean="0">
              <a:sym typeface="Symbol"/>
            </a:endParaRPr>
          </a:p>
          <a:p>
            <a:pPr>
              <a:defRPr/>
            </a:pPr>
            <a:r>
              <a:rPr lang="en-US" smtClean="0">
                <a:sym typeface="Symbol"/>
              </a:rPr>
              <a:t>Total bits for two channels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= 42,336,000 bits/channel  2 channels</a:t>
            </a:r>
            <a:br>
              <a:rPr lang="en-US" smtClean="0">
                <a:sym typeface="Symbol"/>
              </a:rPr>
            </a:br>
            <a:r>
              <a:rPr lang="en-US" smtClean="0">
                <a:sym typeface="Symbol"/>
              </a:rPr>
              <a:t>= </a:t>
            </a:r>
            <a:r>
              <a:rPr lang="en-US" smtClean="0"/>
              <a:t>84,672,000 bits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2FE2E-4E96-4C81-9DC2-AFEF1E1B858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Size of 1-min CD-quality Audio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84,672,000 bits</a:t>
            </a:r>
            <a:br>
              <a:rPr lang="en-US" smtClean="0"/>
            </a:br>
            <a:r>
              <a:rPr lang="en-US" smtClean="0"/>
              <a:t>= 84,672,000 bits / (8 bits/byte)</a:t>
            </a:r>
            <a:br>
              <a:rPr lang="en-US" smtClean="0"/>
            </a:br>
            <a:r>
              <a:rPr lang="en-US" smtClean="0"/>
              <a:t>= 10,584,000 bytes</a:t>
            </a:r>
            <a:br>
              <a:rPr lang="en-US" smtClean="0"/>
            </a:br>
            <a:r>
              <a:rPr lang="en-US" smtClean="0"/>
              <a:t>= 10,584,000 bytes / (1024 bytes/KB)</a:t>
            </a:r>
            <a:br>
              <a:rPr lang="en-US" smtClean="0"/>
            </a:br>
            <a:r>
              <a:rPr lang="en-US" smtClean="0">
                <a:sym typeface="Symbol" pitchFamily="18" charset="2"/>
              </a:rPr>
              <a:t></a:t>
            </a:r>
            <a:r>
              <a:rPr lang="en-US" smtClean="0"/>
              <a:t> 10336 KB</a:t>
            </a:r>
            <a:br>
              <a:rPr lang="en-US" smtClean="0"/>
            </a:br>
            <a:r>
              <a:rPr lang="en-US" smtClean="0"/>
              <a:t>= 10336 KB / (1024 KB/MB)</a:t>
            </a:r>
            <a:br>
              <a:rPr lang="en-US" smtClean="0"/>
            </a:br>
            <a:r>
              <a:rPr lang="en-US" smtClean="0">
                <a:sym typeface="Symbol" pitchFamily="18" charset="2"/>
              </a:rPr>
              <a:t></a:t>
            </a:r>
            <a:r>
              <a:rPr lang="en-US" smtClean="0"/>
              <a:t> </a:t>
            </a:r>
            <a:r>
              <a:rPr lang="en-US" u="sng" smtClean="0"/>
              <a:t>10 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AEA75-28A7-434D-BCC3-03F243F6315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General Strategies to Reduce Digital Media File Size</a:t>
            </a:r>
            <a:endParaRPr lang="en-US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Reduce sampling rate</a:t>
            </a:r>
          </a:p>
          <a:p>
            <a:r>
              <a:rPr lang="en-US" smtClean="0"/>
              <a:t>Reduce bit depth</a:t>
            </a:r>
          </a:p>
          <a:p>
            <a:r>
              <a:rPr lang="en-US" smtClean="0"/>
              <a:t>Apply compression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r>
              <a:rPr lang="en-US" smtClean="0"/>
              <a:t>For digital audio, these can also be options:</a:t>
            </a:r>
          </a:p>
          <a:p>
            <a:pPr lvl="1"/>
            <a:r>
              <a:rPr lang="en-US" smtClean="0"/>
              <a:t>reducing the number of channels</a:t>
            </a:r>
          </a:p>
          <a:p>
            <a:pPr lvl="1"/>
            <a:r>
              <a:rPr lang="en-US" smtClean="0"/>
              <a:t>shorten the length of the audio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002A9-5505-4C24-BBC3-EC35F402BE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Sampling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Sacrifices the fidelity of the digitized audio</a:t>
            </a:r>
          </a:p>
          <a:p>
            <a:pPr>
              <a:defRPr/>
            </a:pPr>
            <a:r>
              <a:rPr lang="en-US" smtClean="0"/>
              <a:t>Need to weigh the quality against the file size</a:t>
            </a:r>
          </a:p>
          <a:p>
            <a:pPr>
              <a:defRPr/>
            </a:pPr>
            <a:r>
              <a:rPr lang="en-US" smtClean="0"/>
              <a:t>Need to consider:</a:t>
            </a:r>
          </a:p>
          <a:p>
            <a:pPr lvl="1">
              <a:defRPr/>
            </a:pPr>
            <a:r>
              <a:rPr lang="en-US" smtClean="0"/>
              <a:t>human perception of the audio</a:t>
            </a:r>
            <a:br>
              <a:rPr lang="en-US" smtClean="0"/>
            </a:br>
            <a:r>
              <a:rPr lang="en-US" smtClean="0"/>
              <a:t>(e.g., How perceptibe is the audio with lower sampling rate?)</a:t>
            </a:r>
          </a:p>
          <a:p>
            <a:pPr lvl="1">
              <a:defRPr/>
            </a:pPr>
            <a:r>
              <a:rPr lang="en-US" smtClean="0"/>
              <a:t>how the audio is used</a:t>
            </a:r>
          </a:p>
          <a:p>
            <a:pPr lvl="2">
              <a:defRPr/>
            </a:pPr>
            <a:r>
              <a:rPr lang="en-US" smtClean="0"/>
              <a:t>music: may need higher sampling rate</a:t>
            </a:r>
          </a:p>
          <a:p>
            <a:pPr lvl="2">
              <a:defRPr/>
            </a:pPr>
            <a:r>
              <a:rPr lang="en-US" smtClean="0"/>
              <a:t>short sound clips such as explosion and looping ambient background noise: may work well with lower sampling rate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BA13-B1E4-4E3A-81F9-4E243D3752E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Human Hearing Range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Human hearing range: 20 Hz to 20,000 Hz</a:t>
            </a:r>
          </a:p>
          <a:p>
            <a:r>
              <a:rPr lang="en-US" smtClean="0"/>
              <a:t>Most sensitive to 2,000 Hz to 5,000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0A4BB-B312-4DFE-8739-DEFF7E89DBA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Nyquist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We must sample </a:t>
            </a:r>
            <a:r>
              <a:rPr lang="en-US" u="sng" smtClean="0"/>
              <a:t>at least 2 points </a:t>
            </a:r>
            <a:r>
              <a:rPr lang="en-US" smtClean="0"/>
              <a:t>in each sound wave cycle to be able to reconstruct the sound wave satisfactorily.</a:t>
            </a:r>
          </a:p>
          <a:p>
            <a:pPr>
              <a:defRPr/>
            </a:pPr>
            <a:endParaRPr lang="en-US" smtClean="0"/>
          </a:p>
          <a:p>
            <a:pPr>
              <a:buFont typeface="Arial" charset="0"/>
              <a:buNone/>
              <a:defRPr/>
            </a:pPr>
            <a:r>
              <a:rPr lang="en-US" smtClean="0">
                <a:sym typeface="Symbol"/>
              </a:rPr>
              <a:t>S</a:t>
            </a:r>
            <a:r>
              <a:rPr lang="en-US" smtClean="0"/>
              <a:t>ampling rate of the audio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 </a:t>
            </a:r>
            <a:r>
              <a:rPr lang="en-US" smtClean="0">
                <a:solidFill>
                  <a:srgbClr val="FF0000"/>
                </a:solidFill>
              </a:rPr>
              <a:t>twice of the audio frequency</a:t>
            </a:r>
            <a:r>
              <a:rPr lang="en-US" smtClean="0"/>
              <a:t> (called a </a:t>
            </a:r>
            <a:r>
              <a:rPr lang="en-US" i="1" smtClean="0"/>
              <a:t>Nyquist rate</a:t>
            </a:r>
            <a:r>
              <a:rPr lang="en-US" smtClean="0"/>
              <a:t>)</a:t>
            </a:r>
          </a:p>
          <a:p>
            <a:pPr>
              <a:buFont typeface="Arial" charset="0"/>
              <a:buNone/>
              <a:defRPr/>
            </a:pPr>
            <a:endParaRPr lang="en-US" smtClean="0"/>
          </a:p>
          <a:p>
            <a:pPr>
              <a:buFont typeface="Arial" charset="0"/>
              <a:buNone/>
              <a:defRPr/>
            </a:pPr>
            <a:r>
              <a:rPr lang="en-US" smtClean="0">
                <a:sym typeface="Symbol"/>
              </a:rPr>
              <a:t>S</a:t>
            </a:r>
            <a:r>
              <a:rPr lang="en-US" smtClean="0"/>
              <a:t>ampling rate of the audio </a:t>
            </a:r>
            <a:r>
              <a:rPr lang="en-US" smtClean="0">
                <a:sym typeface="Symbol"/>
              </a:rPr>
              <a:t>is higher for audio with higher pitch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B26B2-577D-43A4-A732-783A0F09213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Most Common Choices of Bit Depth</a:t>
            </a:r>
            <a:endParaRPr lang="en-US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8-bit</a:t>
            </a:r>
          </a:p>
          <a:p>
            <a:pPr lvl="1"/>
            <a:r>
              <a:rPr lang="en-US" smtClean="0"/>
              <a:t>usually sufficient for speech</a:t>
            </a:r>
          </a:p>
          <a:p>
            <a:pPr lvl="1"/>
            <a:r>
              <a:rPr lang="en-US" smtClean="0"/>
              <a:t>in general, too low for music</a:t>
            </a:r>
          </a:p>
          <a:p>
            <a:r>
              <a:rPr lang="en-US" smtClean="0"/>
              <a:t>16-bit</a:t>
            </a:r>
          </a:p>
          <a:p>
            <a:pPr lvl="1"/>
            <a:r>
              <a:rPr lang="en-US" smtClean="0"/>
              <a:t>minimal bit depth for music</a:t>
            </a:r>
          </a:p>
          <a:p>
            <a:r>
              <a:rPr lang="en-US" smtClean="0"/>
              <a:t>24-bit</a:t>
            </a:r>
          </a:p>
          <a:p>
            <a:r>
              <a:rPr lang="en-US" smtClean="0"/>
              <a:t>32-bit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EC3AA-4FB0-4205-8699-D481D0C6DCD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Audio File Compression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Lossless</a:t>
            </a:r>
          </a:p>
          <a:p>
            <a:r>
              <a:rPr lang="en-US" smtClean="0"/>
              <a:t>Lossy</a:t>
            </a:r>
          </a:p>
          <a:p>
            <a:pPr lvl="1"/>
            <a:r>
              <a:rPr lang="en-US" smtClean="0"/>
              <a:t>gets rid of some data, but human perception is taken into consideration so that the data removed causes the least noticeable distortion</a:t>
            </a:r>
          </a:p>
          <a:p>
            <a:pPr lvl="1"/>
            <a:r>
              <a:rPr lang="en-US" smtClean="0"/>
              <a:t>e.g. MP3 (good compression rate while preserving the </a:t>
            </a:r>
            <a:r>
              <a:rPr lang="en-US" u="sng" smtClean="0"/>
              <a:t>perceivably high</a:t>
            </a:r>
            <a:r>
              <a:rPr lang="en-US" smtClean="0"/>
              <a:t> quality of the audio)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D91A4-EB3A-4BCD-AD3E-C90B0A6F819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3" descr="fig-02a-sine-wave-frequency-low--no red tick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627813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CE631-5F96-4361-B2C2-41B7EFE4138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145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3909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1200" y="47244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73313" y="44196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095500" y="23241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771900" y="23241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23622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54313" y="20574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991100" y="23241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667500" y="23241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257800" y="23622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49913" y="20574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695700" y="40005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372100" y="40005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0" y="40386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54513" y="37338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Audio File Types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3058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88"/>
                <a:gridCol w="1786653"/>
                <a:gridCol w="1786653"/>
                <a:gridCol w="1786653"/>
                <a:gridCol w="17866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File Type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Acronym For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Originally</a:t>
                      </a:r>
                      <a:r>
                        <a:rPr lang="en-US" baseline="0" smtClean="0"/>
                        <a:t> Created By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File Info</a:t>
                      </a:r>
                      <a:r>
                        <a:rPr lang="en-US" baseline="0" smtClean="0"/>
                        <a:t> &amp; Compression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Platforms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.wav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IBM</a:t>
                      </a:r>
                    </a:p>
                    <a:p>
                      <a:r>
                        <a:rPr lang="en-US" sz="1400" smtClean="0"/>
                        <a:t>Microsoft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Compressed</a:t>
                      </a:r>
                      <a:r>
                        <a:rPr lang="en-US" sz="1400" baseline="0" smtClean="0"/>
                        <a:t> or </a:t>
                      </a:r>
                      <a:r>
                        <a:rPr lang="en-US" sz="1400" smtClean="0"/>
                        <a:t>uncompressed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One of the HTML5 audio formats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Windows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Plays in Web browsers that support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the .wav format of HTML5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audio</a:t>
                      </a:r>
                      <a:r>
                        <a:rPr lang="en-US" sz="1400" baseline="0" smtClean="0"/>
                        <a:t> (</a:t>
                      </a:r>
                      <a:r>
                        <a:rPr lang="en-US" sz="1400" smtClean="0"/>
                        <a:t>Firefox,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Safari, Chrome, and Opera)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.mp3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MPEG audio</a:t>
                      </a:r>
                      <a:r>
                        <a:rPr lang="en-US" sz="1400" baseline="0" smtClean="0"/>
                        <a:t> layer 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Moving Pictures</a:t>
                      </a:r>
                      <a:r>
                        <a:rPr lang="en-US" sz="1400" baseline="0" smtClean="0"/>
                        <a:t> Experts Group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Good compression rate with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perceivably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high quality sound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One of the HTML5 audio formats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Cross-platform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Plays in Web browsers that support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the .wav format of HTML5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audio</a:t>
                      </a:r>
                      <a:r>
                        <a:rPr lang="en-US" sz="1400" baseline="0" smtClean="0"/>
                        <a:t> (</a:t>
                      </a:r>
                      <a:r>
                        <a:rPr lang="en-US" sz="1400" smtClean="0"/>
                        <a:t>Safari</a:t>
                      </a:r>
                      <a:r>
                        <a:rPr lang="en-US" sz="1400" baseline="0" smtClean="0"/>
                        <a:t> and</a:t>
                      </a:r>
                      <a:r>
                        <a:rPr lang="en-US" sz="1400" smtClean="0"/>
                        <a:t> IE)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.m4a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MPEG-4 format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without the video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data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Moving Pictures</a:t>
                      </a:r>
                      <a:r>
                        <a:rPr lang="en-US" sz="1400" baseline="0" smtClean="0"/>
                        <a:t> Experts Group</a:t>
                      </a:r>
                      <a:endParaRPr 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AAC compression; same compression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as the MPEG-4 H.264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without the video data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One of the HTML5 audio formats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smtClean="0"/>
                        <a:t>Plays in Web browsers that support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the AAC format of HTML5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audio</a:t>
                      </a:r>
                      <a:r>
                        <a:rPr lang="en-US" sz="1400" baseline="0" smtClean="0"/>
                        <a:t> (</a:t>
                      </a:r>
                      <a:r>
                        <a:rPr lang="en-US" sz="1400" smtClean="0"/>
                        <a:t>Safari</a:t>
                      </a:r>
                      <a:r>
                        <a:rPr lang="en-US" sz="1400" baseline="0" smtClean="0"/>
                        <a:t>, </a:t>
                      </a:r>
                      <a:r>
                        <a:rPr lang="en-US" sz="1400" smtClean="0"/>
                        <a:t>IE, and Chrome)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813F9-EE6B-4968-B707-8033F5B6124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Audio File Types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305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88"/>
                <a:gridCol w="1786653"/>
                <a:gridCol w="1786653"/>
                <a:gridCol w="1786653"/>
                <a:gridCol w="17866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File Type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Acronym For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Originally</a:t>
                      </a:r>
                      <a:r>
                        <a:rPr lang="en-US" baseline="0" smtClean="0"/>
                        <a:t> Created By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File Info</a:t>
                      </a:r>
                      <a:r>
                        <a:rPr lang="en-US" baseline="0" smtClean="0"/>
                        <a:t> &amp; Compression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Platforms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.ogg or .oga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Xiph.Org Foundation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Usually referred to as Ogg Vorbis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format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One of the HTML5 audio formats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Plays in Web browsers that support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the Ogg Vorbisformat of HTML5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audio</a:t>
                      </a:r>
                      <a:r>
                        <a:rPr lang="en-US" sz="1400" baseline="0" smtClean="0"/>
                        <a:t> (</a:t>
                      </a:r>
                      <a:r>
                        <a:rPr lang="en-US" sz="1400" smtClean="0"/>
                        <a:t>Firefox</a:t>
                      </a:r>
                      <a:r>
                        <a:rPr lang="en-US" sz="1400" baseline="0" smtClean="0"/>
                        <a:t>, Chrome</a:t>
                      </a:r>
                      <a:r>
                        <a:rPr lang="en-US" sz="1400" smtClean="0"/>
                        <a:t>, and Opera)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.mov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QuickTime movie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Apple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smtClean="0"/>
                        <a:t> Not just for video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supports audio track and a MIDI track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a variety of sound compressors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files can be streamed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smtClean="0"/>
                        <a:t> "</a:t>
                      </a:r>
                      <a:r>
                        <a:rPr lang="en-US" sz="1400" smtClean="0"/>
                        <a:t>Fast Start"</a:t>
                      </a:r>
                      <a:r>
                        <a:rPr lang="en-US" sz="1400" baseline="0" smtClean="0"/>
                        <a:t> </a:t>
                      </a:r>
                      <a:r>
                        <a:rPr lang="en-US" sz="1400" smtClean="0"/>
                        <a:t>technology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Cross-platform;</a:t>
                      </a:r>
                    </a:p>
                    <a:p>
                      <a:r>
                        <a:rPr lang="en-US" sz="1400" smtClean="0"/>
                        <a:t>requires QuickTime</a:t>
                      </a:r>
                    </a:p>
                    <a:p>
                      <a:r>
                        <a:rPr lang="en-US" sz="1400" smtClean="0"/>
                        <a:t>player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34CCC-D828-4CCA-95CE-0C3B0FB63F6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Audio File Types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305800" cy="277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88"/>
                <a:gridCol w="1786653"/>
                <a:gridCol w="1786653"/>
                <a:gridCol w="1786653"/>
                <a:gridCol w="17866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File Type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Acronym For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Originally</a:t>
                      </a:r>
                      <a:r>
                        <a:rPr lang="en-US" baseline="0" smtClean="0"/>
                        <a:t> Created By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File Info</a:t>
                      </a:r>
                      <a:r>
                        <a:rPr lang="en-US" baseline="0" smtClean="0"/>
                        <a:t> &amp; Compression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Platforms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.aiff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Audio Interchange File Format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Apple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compressed,</a:t>
                      </a:r>
                    </a:p>
                    <a:p>
                      <a:r>
                        <a:rPr lang="en-US" sz="1400" smtClean="0"/>
                        <a:t>uncompressed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Mac,</a:t>
                      </a:r>
                      <a:r>
                        <a:rPr lang="en-US" sz="1400" baseline="0" smtClean="0"/>
                        <a:t> Windows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.au</a:t>
                      </a:r>
                    </a:p>
                    <a:p>
                      <a:r>
                        <a:rPr lang="en-US" sz="1400" smtClean="0"/>
                        <a:t>.snd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Sun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compressed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Sun, Unix, Linux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.ra</a:t>
                      </a:r>
                    </a:p>
                    <a:p>
                      <a:r>
                        <a:rPr lang="en-US" sz="1400" smtClean="0"/>
                        <a:t>.rm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Real Audio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Real Systems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compressed; can be streamed with Real Server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Cross-platform;</a:t>
                      </a:r>
                    </a:p>
                    <a:p>
                      <a:r>
                        <a:rPr lang="en-US" sz="1400" smtClean="0"/>
                        <a:t>requires</a:t>
                      </a:r>
                      <a:r>
                        <a:rPr lang="en-US" sz="1400" baseline="0" smtClean="0"/>
                        <a:t> Real player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.wma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Window Media Audio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Microsoft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9E308-AC1C-40AA-978B-6B16FD767B5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Choosing an Audio File Type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Determined by the intended use</a:t>
            </a:r>
          </a:p>
          <a:p>
            <a:r>
              <a:rPr lang="en-US" dirty="0" smtClean="0"/>
              <a:t>File size limitation</a:t>
            </a:r>
          </a:p>
          <a:p>
            <a:r>
              <a:rPr lang="en-US" dirty="0" smtClean="0"/>
              <a:t>Intended audience</a:t>
            </a:r>
          </a:p>
          <a:p>
            <a:r>
              <a:rPr lang="en-US" dirty="0" smtClean="0"/>
              <a:t>Whether as a source file </a:t>
            </a:r>
          </a:p>
          <a:p>
            <a:r>
              <a:rPr lang="en-US" dirty="0" smtClean="0"/>
              <a:t>Is your audio used on the Web?</a:t>
            </a:r>
          </a:p>
          <a:p>
            <a:pPr lvl="1"/>
            <a:r>
              <a:rPr lang="en-US" dirty="0" smtClean="0"/>
              <a:t>file types that offer high compression</a:t>
            </a:r>
          </a:p>
          <a:p>
            <a:pPr lvl="1"/>
            <a:r>
              <a:rPr lang="en-US" dirty="0" smtClean="0"/>
              <a:t>streaming audio file types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4F7F0-2D16-46A9-BA02-E7FC7DA82EF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Intended Audience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the equipment that your audience will use to listen to your audio?</a:t>
            </a:r>
          </a:p>
          <a:p>
            <a:r>
              <a:rPr lang="en-US" dirty="0" smtClean="0"/>
              <a:t>If they are listening on computers, what are their operating systems?</a:t>
            </a:r>
          </a:p>
          <a:p>
            <a:pPr lvl="1"/>
            <a:r>
              <a:rPr lang="en-US" dirty="0" smtClean="0"/>
              <a:t>cross-platform vs. single platform</a:t>
            </a:r>
          </a:p>
          <a:p>
            <a:pPr>
              <a:buNone/>
            </a:pPr>
            <a:r>
              <a:rPr lang="en-US" dirty="0" smtClean="0"/>
              <a:t>If you are keeping the file for future editing, choose a file type:</a:t>
            </a:r>
          </a:p>
          <a:p>
            <a:r>
              <a:rPr lang="en-US" dirty="0" smtClean="0"/>
              <a:t>uncompressed</a:t>
            </a:r>
          </a:p>
          <a:p>
            <a:r>
              <a:rPr lang="en-US" dirty="0" smtClean="0"/>
              <a:t>allows lossless compression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936F3-E904-4D31-9170-5AFAEB228CF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9" descr="fig-02a-sine-wave-frequency-low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627813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85A16-404A-4AB4-A772-0F6E8AB64F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0485" name="TextBox 24"/>
          <p:cNvSpPr txBox="1">
            <a:spLocks noChangeArrowheads="1"/>
          </p:cNvSpPr>
          <p:nvPr/>
        </p:nvSpPr>
        <p:spPr bwMode="auto">
          <a:xfrm>
            <a:off x="5029200" y="3962400"/>
            <a:ext cx="244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Suppose it is1 second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5295900" y="3467100"/>
            <a:ext cx="5334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17145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3909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981200" y="47244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73313" y="44196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3909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0673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657600" y="4724400"/>
            <a:ext cx="16764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49713" y="4419600"/>
            <a:ext cx="903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sp>
        <p:nvSpPr>
          <p:cNvPr id="20495" name="TextBox 36"/>
          <p:cNvSpPr txBox="1">
            <a:spLocks noChangeArrowheads="1"/>
          </p:cNvSpPr>
          <p:nvPr/>
        </p:nvSpPr>
        <p:spPr bwMode="auto">
          <a:xfrm>
            <a:off x="1828800" y="5486400"/>
            <a:ext cx="4306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Frequency = 2 Hz (i.e., 2 cycles/second)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2" descr="fig-02b-sine-wave-frequency-high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627813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C67B6-DABF-42D8-8C5E-8B930848A4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9" name="TextBox 24"/>
          <p:cNvSpPr txBox="1">
            <a:spLocks noChangeArrowheads="1"/>
          </p:cNvSpPr>
          <p:nvPr/>
        </p:nvSpPr>
        <p:spPr bwMode="auto">
          <a:xfrm>
            <a:off x="5029200" y="3962400"/>
            <a:ext cx="244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Suppose it is1 second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5295900" y="3467100"/>
            <a:ext cx="5334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17145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981200" y="4724400"/>
            <a:ext cx="8382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419600"/>
            <a:ext cx="7429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5527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36"/>
          <p:cNvSpPr txBox="1">
            <a:spLocks noChangeArrowheads="1"/>
          </p:cNvSpPr>
          <p:nvPr/>
        </p:nvSpPr>
        <p:spPr bwMode="auto">
          <a:xfrm>
            <a:off x="1828800" y="5486400"/>
            <a:ext cx="4903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Frequency = 4 Hz (i.e., 4 cycles/second)</a:t>
            </a:r>
          </a:p>
          <a:p>
            <a:r>
              <a:rPr lang="en-US"/>
              <a:t>Higher frequency than the previous waveform.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5527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19400" y="4724400"/>
            <a:ext cx="8382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5600" y="4419600"/>
            <a:ext cx="7429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33909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3909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57600" y="4724400"/>
            <a:ext cx="8382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33800" y="4419600"/>
            <a:ext cx="7429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42291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42291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95800" y="4724400"/>
            <a:ext cx="838200" cy="15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72000" y="4419600"/>
            <a:ext cx="7429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accent6">
                    <a:lumMod val="75000"/>
                  </a:schemeClr>
                </a:solidFill>
              </a:rPr>
              <a:t>a cycle</a:t>
            </a:r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5067300" y="46863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Pitch of Sound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Sound frequency </a:t>
            </a:r>
          </a:p>
          <a:p>
            <a:endParaRPr lang="en-US" smtClean="0"/>
          </a:p>
          <a:p>
            <a:r>
              <a:rPr lang="en-US" smtClean="0"/>
              <a:t>Higher frequency: higher pitch</a:t>
            </a:r>
          </a:p>
          <a:p>
            <a:endParaRPr lang="en-US" smtClean="0"/>
          </a:p>
          <a:p>
            <a:r>
              <a:rPr lang="en-US" smtClean="0"/>
              <a:t>human ear can hear sound ranging from 20 Hz to 20,000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1C45C-F4B8-414D-9AD4-D18AA76812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Sound Intensity vs. Loudness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mtClean="0"/>
              <a:t>Sound intensity:</a:t>
            </a:r>
          </a:p>
          <a:p>
            <a:pPr lvl="1">
              <a:defRPr/>
            </a:pPr>
            <a:r>
              <a:rPr lang="en-US" smtClean="0"/>
              <a:t>an objective measurement</a:t>
            </a:r>
          </a:p>
          <a:p>
            <a:pPr lvl="1">
              <a:defRPr/>
            </a:pPr>
            <a:r>
              <a:rPr lang="en-US" smtClean="0"/>
              <a:t>can be measured with auditory devices</a:t>
            </a:r>
          </a:p>
          <a:p>
            <a:pPr lvl="1">
              <a:defRPr/>
            </a:pPr>
            <a:r>
              <a:rPr lang="en-US" smtClean="0"/>
              <a:t>in </a:t>
            </a:r>
            <a:r>
              <a:rPr lang="en-US" i="1" smtClean="0"/>
              <a:t>decibels</a:t>
            </a:r>
            <a:r>
              <a:rPr lang="en-US" smtClean="0"/>
              <a:t> (dB)</a:t>
            </a:r>
          </a:p>
          <a:p>
            <a:pPr lvl="1"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Loudness:</a:t>
            </a:r>
          </a:p>
          <a:p>
            <a:pPr lvl="1">
              <a:defRPr/>
            </a:pPr>
            <a:r>
              <a:rPr lang="en-US" smtClean="0"/>
              <a:t>a subjective perception</a:t>
            </a:r>
          </a:p>
          <a:p>
            <a:pPr lvl="1">
              <a:defRPr/>
            </a:pPr>
            <a:r>
              <a:rPr lang="en-US" smtClean="0"/>
              <a:t>measured by human listeners</a:t>
            </a:r>
          </a:p>
          <a:p>
            <a:pPr lvl="1">
              <a:defRPr/>
            </a:pPr>
            <a:r>
              <a:rPr lang="en-US" smtClean="0"/>
              <a:t>human ears have different sensitivity to different sound frequency</a:t>
            </a:r>
          </a:p>
          <a:p>
            <a:pPr lvl="1">
              <a:defRPr/>
            </a:pPr>
            <a:r>
              <a:rPr lang="en-US" smtClean="0"/>
              <a:t>in general, higher sound intensity means louder sound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8F7CB-BFF9-4F89-9BEA-18A12C4C53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 of Decibels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Many audio-editing programs use decibels for the audio amplitude</a:t>
            </a:r>
          </a:p>
          <a:p>
            <a:pPr>
              <a:defRPr/>
            </a:pPr>
            <a:r>
              <a:rPr lang="en-US" dirty="0" smtClean="0"/>
              <a:t>0 dB:</a:t>
            </a:r>
          </a:p>
          <a:p>
            <a:pPr lvl="1">
              <a:defRPr/>
            </a:pPr>
            <a:r>
              <a:rPr lang="en-US" dirty="0" smtClean="0"/>
              <a:t>Threshold of hearing</a:t>
            </a:r>
          </a:p>
          <a:p>
            <a:pPr lvl="1">
              <a:defRPr/>
            </a:pPr>
            <a:r>
              <a:rPr lang="en-US" dirty="0" smtClean="0"/>
              <a:t>minimum sound pressure level at which humans can hear a sound at a given frequency</a:t>
            </a:r>
          </a:p>
          <a:p>
            <a:pPr lvl="1">
              <a:defRPr/>
            </a:pPr>
            <a:r>
              <a:rPr lang="en-US" dirty="0" smtClean="0"/>
              <a:t>does NOT mean zero sound intensity</a:t>
            </a:r>
          </a:p>
          <a:p>
            <a:pPr lvl="1">
              <a:defRPr/>
            </a:pPr>
            <a:r>
              <a:rPr lang="en-US" dirty="0" smtClean="0"/>
              <a:t>does NOT mean absence of sound wave</a:t>
            </a:r>
          </a:p>
          <a:p>
            <a:pPr>
              <a:defRPr/>
            </a:pPr>
            <a:r>
              <a:rPr lang="en-US" dirty="0" smtClean="0"/>
              <a:t>about 120 dB:</a:t>
            </a:r>
          </a:p>
          <a:p>
            <a:pPr lvl="1">
              <a:defRPr/>
            </a:pPr>
            <a:r>
              <a:rPr lang="en-US" dirty="0" smtClean="0"/>
              <a:t>threshold of pain</a:t>
            </a:r>
          </a:p>
          <a:p>
            <a:pPr lvl="1">
              <a:defRPr/>
            </a:pPr>
            <a:r>
              <a:rPr lang="en-US" dirty="0" smtClean="0"/>
              <a:t>sound intensity that is 10</a:t>
            </a:r>
            <a:r>
              <a:rPr lang="en-US" baseline="30000" dirty="0" smtClean="0"/>
              <a:t>12</a:t>
            </a:r>
            <a:r>
              <a:rPr lang="en-US" dirty="0" smtClean="0"/>
              <a:t> times greater than 0 dB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2BF8-7EA1-4A83-B47D-A512B2F926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1524</Words>
  <Application>Microsoft Office PowerPoint</Application>
  <PresentationFormat>On-screen Show (4:3)</PresentationFormat>
  <Paragraphs>328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Symbol</vt:lpstr>
      <vt:lpstr>Office Theme</vt:lpstr>
      <vt:lpstr>Chapter 4 Fundamentals of Digital Audio</vt:lpstr>
      <vt:lpstr>Sound</vt:lpstr>
      <vt:lpstr>Frequency of Sound Wave</vt:lpstr>
      <vt:lpstr>A Cycle</vt:lpstr>
      <vt:lpstr>Frequency</vt:lpstr>
      <vt:lpstr>Frequency</vt:lpstr>
      <vt:lpstr>Pitch of Sound</vt:lpstr>
      <vt:lpstr>Sound Intensity vs. Loudness</vt:lpstr>
      <vt:lpstr>Application of Decibels</vt:lpstr>
      <vt:lpstr>Adding Sound Waves</vt:lpstr>
      <vt:lpstr>Waveform Example</vt:lpstr>
      <vt:lpstr>Waveform Example</vt:lpstr>
      <vt:lpstr>Waveform Example</vt:lpstr>
      <vt:lpstr>Step 1. Sampling</vt:lpstr>
      <vt:lpstr>Step 1. Sampling</vt:lpstr>
      <vt:lpstr>Step 1. Sampling</vt:lpstr>
      <vt:lpstr>Step 1. Sampling</vt:lpstr>
      <vt:lpstr>Step 1. Sampling</vt:lpstr>
      <vt:lpstr>Step 1. Sampling</vt:lpstr>
      <vt:lpstr>Effects of Sampling Rate</vt:lpstr>
      <vt:lpstr>Effects of Sampling Rate</vt:lpstr>
      <vt:lpstr>Sampling Rate Examples</vt:lpstr>
      <vt:lpstr>Step 2. Quantization</vt:lpstr>
      <vt:lpstr>Step 2. Quantization</vt:lpstr>
      <vt:lpstr>Step 2. Quantization</vt:lpstr>
      <vt:lpstr>Step 2. Quantization</vt:lpstr>
      <vt:lpstr>Effects of Quantization</vt:lpstr>
      <vt:lpstr>Bit Depth</vt:lpstr>
      <vt:lpstr>Dynamic Range</vt:lpstr>
      <vt:lpstr>Choices of Sampling Rate and Bit Depth</vt:lpstr>
      <vt:lpstr>Estimating 1-minute CD Quality Audio</vt:lpstr>
      <vt:lpstr>File Size of 1-min CD-quality Audio</vt:lpstr>
      <vt:lpstr>File Size of 1-min CD-quality Audio</vt:lpstr>
      <vt:lpstr>General Strategies to Reduce Digital Media File Size</vt:lpstr>
      <vt:lpstr>Reduce Sampling Rate</vt:lpstr>
      <vt:lpstr>Human Hearing Range</vt:lpstr>
      <vt:lpstr>Nyquist Theorem</vt:lpstr>
      <vt:lpstr>Most Common Choices of Bit Depth</vt:lpstr>
      <vt:lpstr>Audio File Compression</vt:lpstr>
      <vt:lpstr>Common Audio File Types</vt:lpstr>
      <vt:lpstr>Common Audio File Types</vt:lpstr>
      <vt:lpstr>Common Audio File Types</vt:lpstr>
      <vt:lpstr>Choosing an Audio File Type</vt:lpstr>
      <vt:lpstr>Intended Audience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Fundamentals of Digital Audio</dc:title>
  <dc:creator>Yue-Ling Wong</dc:creator>
  <dc:description>"Digital Media Primer" Yue-Ling Wong, Copyright (c)2013 by Pearson Education, Inc. All rights reserved.</dc:description>
  <cp:lastModifiedBy>Webster, Richard</cp:lastModifiedBy>
  <cp:revision>447</cp:revision>
  <dcterms:created xsi:type="dcterms:W3CDTF">2011-03-04T02:22:38Z</dcterms:created>
  <dcterms:modified xsi:type="dcterms:W3CDTF">2016-07-18T13:42:33Z</dcterms:modified>
</cp:coreProperties>
</file>