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316" r:id="rId3"/>
    <p:sldId id="319" r:id="rId4"/>
    <p:sldId id="321" r:id="rId5"/>
    <p:sldId id="323" r:id="rId6"/>
    <p:sldId id="320" r:id="rId7"/>
    <p:sldId id="325" r:id="rId8"/>
    <p:sldId id="345" r:id="rId9"/>
    <p:sldId id="348" r:id="rId10"/>
    <p:sldId id="352" r:id="rId11"/>
    <p:sldId id="353" r:id="rId12"/>
    <p:sldId id="354" r:id="rId13"/>
    <p:sldId id="355" r:id="rId14"/>
    <p:sldId id="356" r:id="rId15"/>
    <p:sldId id="360" r:id="rId16"/>
    <p:sldId id="361" r:id="rId17"/>
    <p:sldId id="362" r:id="rId18"/>
    <p:sldId id="363" r:id="rId19"/>
    <p:sldId id="371" r:id="rId20"/>
    <p:sldId id="372" r:id="rId21"/>
    <p:sldId id="378" r:id="rId22"/>
    <p:sldId id="379" r:id="rId23"/>
    <p:sldId id="382" r:id="rId24"/>
    <p:sldId id="383" r:id="rId25"/>
    <p:sldId id="384" r:id="rId26"/>
    <p:sldId id="385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99" r:id="rId36"/>
    <p:sldId id="400" r:id="rId37"/>
    <p:sldId id="401" r:id="rId38"/>
    <p:sldId id="412" r:id="rId39"/>
    <p:sldId id="413" r:id="rId40"/>
    <p:sldId id="414" r:id="rId41"/>
    <p:sldId id="415" r:id="rId42"/>
    <p:sldId id="419" r:id="rId43"/>
    <p:sldId id="420" r:id="rId44"/>
    <p:sldId id="421" r:id="rId45"/>
    <p:sldId id="422" r:id="rId46"/>
    <p:sldId id="423" r:id="rId47"/>
    <p:sldId id="424" r:id="rId48"/>
    <p:sldId id="426" r:id="rId49"/>
    <p:sldId id="427" r:id="rId50"/>
    <p:sldId id="428" r:id="rId51"/>
    <p:sldId id="429" r:id="rId52"/>
    <p:sldId id="431" r:id="rId53"/>
    <p:sldId id="432" r:id="rId54"/>
    <p:sldId id="433" r:id="rId55"/>
    <p:sldId id="434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29" autoAdjust="0"/>
  </p:normalViewPr>
  <p:slideViewPr>
    <p:cSldViewPr>
      <p:cViewPr varScale="1">
        <p:scale>
          <a:sx n="88" d="100"/>
          <a:sy n="88" d="100"/>
        </p:scale>
        <p:origin x="6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B583A5-1166-4778-AD5F-7069FD1D4223}" type="datetimeFigureOut">
              <a:rPr lang="en-US"/>
              <a:pPr>
                <a:defRPr/>
              </a:pPr>
              <a:t>7/18/2016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D8A36A-814E-4006-9970-C5D142C0C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22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B0FA2-00EC-4981-9353-3E9FFD6BE82E}" type="datetime1">
              <a:rPr lang="en-US"/>
              <a:pPr>
                <a:defRPr/>
              </a:pPr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7C2F8-6629-4C31-ADFD-45A14431F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B8D6D-53A8-4BE5-9E3A-8381C09C235A}" type="datetime1">
              <a:rPr lang="en-US"/>
              <a:pPr>
                <a:defRPr/>
              </a:pPr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F5BE4-0BC5-41DF-90C8-2F371BD2E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A3BB4-1245-4DF6-A845-8F4BB63E6883}" type="datetime1">
              <a:rPr lang="en-US"/>
              <a:pPr>
                <a:defRPr/>
              </a:pPr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23031-6905-4BA7-9CD1-C93768A0C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EE1A0-7AA6-41CC-8C74-F0D8B72FF4F3}" type="datetime1">
              <a:rPr lang="en-US"/>
              <a:pPr>
                <a:defRPr/>
              </a:pPr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FBA0E-D7FE-43BA-ABA1-73EAB8C3D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07E4-24AD-48F4-A929-211770332421}" type="datetime1">
              <a:rPr lang="en-US"/>
              <a:pPr>
                <a:defRPr/>
              </a:pPr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CA0CD-236E-4CDE-BA25-A001C111A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E0BEF-03F9-4CE5-8AA6-7FA13BD543DE}" type="datetime1">
              <a:rPr lang="en-US"/>
              <a:pPr>
                <a:defRPr/>
              </a:pPr>
              <a:t>7/18/2016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93B1-7044-426E-B0CB-F409DD01D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C62FE-6659-4A4E-A07F-F9600F64B3F2}" type="datetime1">
              <a:rPr lang="en-US"/>
              <a:pPr>
                <a:defRPr/>
              </a:pPr>
              <a:t>7/18/2016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36FB8-E376-45A3-A3CC-BA1947272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E4FC1-550A-4775-9FA1-67028FC094DC}" type="datetime1">
              <a:rPr lang="en-US"/>
              <a:pPr>
                <a:defRPr/>
              </a:pPr>
              <a:t>7/18/2016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6D08F-6A9E-47BE-9918-2895139DB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0C00-CD44-4A40-A0BE-EBFD32AC0871}" type="datetime1">
              <a:rPr lang="en-US"/>
              <a:pPr>
                <a:defRPr/>
              </a:pPr>
              <a:t>7/18/2016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FC532-AB35-4BED-8B34-FC09FA514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2C98A-D824-4724-AC4D-73272339C46C}" type="datetime1">
              <a:rPr lang="en-US"/>
              <a:pPr>
                <a:defRPr/>
              </a:pPr>
              <a:t>7/18/2016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47ABF-86BD-443F-B9EE-979FBEDCA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FAA61-2EBF-4026-864A-F511BDF002AF}" type="datetime1">
              <a:rPr lang="en-US"/>
              <a:pPr>
                <a:defRPr/>
              </a:pPr>
              <a:t>7/18/2016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CA40C-CD44-44EA-AEF8-D1FE876A6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0FD32C-3FA5-473C-9F15-96515FC7CA3C}" type="datetime1">
              <a:rPr lang="en-US"/>
              <a:pPr>
                <a:defRPr/>
              </a:pPr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ABBF77-2EE2-4B4F-84F2-48309D690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igerweb.towson.edu/webster/109/index.html" TargetMode="External"/><Relationship Id="rId2" Type="http://schemas.openxmlformats.org/officeDocument/2006/relationships/hyperlink" Target="mailto:webster@towso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0010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Chapter 3</a:t>
            </a:r>
            <a:br>
              <a:rPr lang="en-US" smtClean="0"/>
            </a:br>
            <a:r>
              <a:rPr lang="en-US" smtClean="0"/>
              <a:t>Capturing and Editing Digital Images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629400" cy="1752600"/>
          </a:xfrm>
        </p:spPr>
        <p:txBody>
          <a:bodyPr rtlCol="0">
            <a:normAutofit fontScale="55000" lnSpcReduction="20000"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“Computers and Creativity”</a:t>
            </a:r>
          </a:p>
          <a:p>
            <a:r>
              <a:rPr lang="en-US" i="1" dirty="0">
                <a:solidFill>
                  <a:srgbClr val="00B0F0"/>
                </a:solidFill>
              </a:rPr>
              <a:t>Richard D. Webster, COSC 109 Instructor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i="1" dirty="0">
                <a:solidFill>
                  <a:srgbClr val="00B0F0"/>
                </a:solidFill>
              </a:rPr>
              <a:t>Office:  7800 York Road, Room 422  |  Phone:   (410) 704-2424</a:t>
            </a:r>
          </a:p>
          <a:p>
            <a:r>
              <a:rPr lang="en-US" i="1" dirty="0">
                <a:solidFill>
                  <a:srgbClr val="00B0F0"/>
                </a:solidFill>
              </a:rPr>
              <a:t>e-mail:  </a:t>
            </a:r>
            <a:r>
              <a:rPr lang="en-US" i="1" dirty="0">
                <a:solidFill>
                  <a:srgbClr val="00B0F0"/>
                </a:solidFill>
                <a:hlinkClick r:id="rId2"/>
              </a:rPr>
              <a:t>webster@towson.edu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i="1" dirty="0">
                <a:solidFill>
                  <a:srgbClr val="00B0F0"/>
                </a:solidFill>
              </a:rPr>
              <a:t>109 website:   </a:t>
            </a:r>
            <a:r>
              <a:rPr lang="en-US" i="1" dirty="0">
                <a:solidFill>
                  <a:srgbClr val="00B0F0"/>
                </a:solidFill>
                <a:hlinkClick r:id="rId3"/>
              </a:rPr>
              <a:t>https://</a:t>
            </a:r>
            <a:r>
              <a:rPr lang="en-US" i="1" dirty="0" smtClean="0">
                <a:solidFill>
                  <a:srgbClr val="00B0F0"/>
                </a:solidFill>
                <a:hlinkClick r:id="rId3"/>
              </a:rPr>
              <a:t>tigerweb.towson.edu/webster/109/index.html</a:t>
            </a:r>
            <a:r>
              <a:rPr lang="en-US" i="1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20434-222A-44FD-8AEC-9BD6FD525FF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Does a digital camera with more megapixels mean better image quality?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</a:p>
          <a:p>
            <a:endParaRPr lang="en-US" dirty="0" smtClean="0"/>
          </a:p>
          <a:p>
            <a:r>
              <a:rPr lang="en-US" dirty="0" smtClean="0"/>
              <a:t>Digital photo quality is determined by:</a:t>
            </a:r>
          </a:p>
          <a:p>
            <a:pPr lvl="1"/>
            <a:r>
              <a:rPr lang="en-US" dirty="0" smtClean="0"/>
              <a:t>the optics of the lens</a:t>
            </a:r>
          </a:p>
          <a:p>
            <a:pPr lvl="1"/>
            <a:r>
              <a:rPr lang="en-US" dirty="0" smtClean="0"/>
              <a:t>the size and quality of the sensor</a:t>
            </a:r>
          </a:p>
          <a:p>
            <a:pPr lvl="1"/>
            <a:r>
              <a:rPr lang="en-US" dirty="0" smtClean="0"/>
              <a:t>the camera electronics</a:t>
            </a:r>
          </a:p>
          <a:p>
            <a:pPr lvl="1"/>
            <a:r>
              <a:rPr lang="en-US" dirty="0" smtClean="0"/>
              <a:t>the camera’s image processing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9575-296F-49BA-915A-A81BD8299A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Does a digital camera with a higher megapixel rating give bigger prints?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print size depends on the printing resolution.</a:t>
            </a:r>
          </a:p>
          <a:p>
            <a:endParaRPr lang="en-US" smtClean="0"/>
          </a:p>
          <a:p>
            <a:r>
              <a:rPr lang="en-US" smtClean="0"/>
              <a:t>Let's return to our megapixel examples:</a:t>
            </a:r>
          </a:p>
          <a:p>
            <a:pPr lvl="1"/>
            <a:r>
              <a:rPr lang="en-US" smtClean="0"/>
              <a:t>6-megapixel image: 3000 </a:t>
            </a:r>
            <a:r>
              <a:rPr lang="en-US" smtClean="0">
                <a:sym typeface="Symbol" pitchFamily="18" charset="2"/>
              </a:rPr>
              <a:t></a:t>
            </a:r>
            <a:r>
              <a:rPr lang="en-US" smtClean="0"/>
              <a:t> 2000 pixels</a:t>
            </a:r>
          </a:p>
          <a:p>
            <a:pPr lvl="1"/>
            <a:r>
              <a:rPr lang="en-US" smtClean="0"/>
              <a:t>2-megapixel image: 1600 </a:t>
            </a:r>
            <a:r>
              <a:rPr lang="en-US" smtClean="0">
                <a:sym typeface="Symbol" pitchFamily="18" charset="2"/>
              </a:rPr>
              <a:t></a:t>
            </a:r>
            <a:r>
              <a:rPr lang="en-US" smtClean="0"/>
              <a:t> 1200 pixels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E1018-CE05-4F84-AF57-DB91B5F7C56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 Sizes of a 6-megapixel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mtClean="0"/>
              <a:t>Printed at 150 ppi:</a:t>
            </a:r>
            <a:br>
              <a:rPr lang="en-US" smtClean="0"/>
            </a:br>
            <a:r>
              <a:rPr lang="en-US" smtClean="0"/>
              <a:t>3000 pixels / 150 ppi = 20"</a:t>
            </a:r>
            <a:br>
              <a:rPr lang="en-US" smtClean="0"/>
            </a:br>
            <a:r>
              <a:rPr lang="en-US" smtClean="0"/>
              <a:t>2000 pixels / 150 ppi = 13.3"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Printed at 300 ppi:</a:t>
            </a:r>
            <a:br>
              <a:rPr lang="en-US" smtClean="0"/>
            </a:br>
            <a:r>
              <a:rPr lang="en-US" smtClean="0"/>
              <a:t>3000 pixels / 300 ppi = 10"</a:t>
            </a:r>
            <a:br>
              <a:rPr lang="en-US" smtClean="0"/>
            </a:br>
            <a:r>
              <a:rPr lang="en-US" smtClean="0"/>
              <a:t>2000 pixels / 300 ppi = 6.7"</a:t>
            </a:r>
          </a:p>
          <a:p>
            <a:pPr>
              <a:buFont typeface="Arial" charset="0"/>
              <a:buNone/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Printed at 600 ppi:</a:t>
            </a:r>
            <a:br>
              <a:rPr lang="en-US" smtClean="0"/>
            </a:br>
            <a:r>
              <a:rPr lang="en-US" smtClean="0"/>
              <a:t>3000 pixels / 600 ppi = 5"</a:t>
            </a:r>
            <a:br>
              <a:rPr lang="en-US" smtClean="0"/>
            </a:br>
            <a:r>
              <a:rPr lang="en-US" smtClean="0"/>
              <a:t>2000 pixels / 600 ppi = 3.3"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FF590-6425-4B93-AE98-60923B45CAA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 Sizes of a 2-megapixel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mtClean="0"/>
              <a:t>Printed at 150 ppi:</a:t>
            </a:r>
            <a:br>
              <a:rPr lang="en-US" smtClean="0"/>
            </a:br>
            <a:r>
              <a:rPr lang="en-US" smtClean="0"/>
              <a:t>1600 pixels / 150 ppi = 10.7"</a:t>
            </a:r>
            <a:br>
              <a:rPr lang="en-US" smtClean="0"/>
            </a:br>
            <a:r>
              <a:rPr lang="en-US" smtClean="0"/>
              <a:t>1200 pixels / 150 ppi = 8"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Printed at 300 ppi:</a:t>
            </a:r>
            <a:br>
              <a:rPr lang="en-US" smtClean="0"/>
            </a:br>
            <a:r>
              <a:rPr lang="en-US" smtClean="0"/>
              <a:t>1600 pixels / 300 ppi = 5.3"</a:t>
            </a:r>
            <a:br>
              <a:rPr lang="en-US" smtClean="0"/>
            </a:br>
            <a:r>
              <a:rPr lang="en-US" smtClean="0"/>
              <a:t>1200 pixels / 300 ppi = 4"</a:t>
            </a:r>
          </a:p>
          <a:p>
            <a:pPr>
              <a:buFont typeface="Arial" charset="0"/>
              <a:buNone/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Printed at 600 ppi:</a:t>
            </a:r>
            <a:br>
              <a:rPr lang="en-US" smtClean="0"/>
            </a:br>
            <a:r>
              <a:rPr lang="en-US" smtClean="0"/>
              <a:t>1600 pixels / 600 ppi = 2.7"</a:t>
            </a:r>
            <a:br>
              <a:rPr lang="en-US" smtClean="0"/>
            </a:br>
            <a:r>
              <a:rPr lang="en-US" smtClean="0"/>
              <a:t>1200 pixels / 600 ppi = 2"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37C54-0E89-4A89-8CDD-D10CFB2D99C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Does a digital camera with a higher megapixel rating give bigger prints?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As you see in the examples:</a:t>
            </a:r>
          </a:p>
          <a:p>
            <a:r>
              <a:rPr lang="en-US" smtClean="0"/>
              <a:t>With the same printing resolution, yes, images with more megapixels give bigger prints.</a:t>
            </a:r>
          </a:p>
          <a:p>
            <a:endParaRPr lang="en-US" smtClean="0"/>
          </a:p>
          <a:p>
            <a:r>
              <a:rPr lang="en-US" smtClean="0"/>
              <a:t>With different printing resolutions, the 2-megapixel image (printed at 150 ppi) gives a bigger print than the 6-megapixel image (printed at 300 ppi).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87B7E-D5AB-445E-A9FC-669A43E96D5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Basic Steps of Digital Image Retouching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Crop and straighten the image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Repair small imperfections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Adjust the overall contrast or tonal range of the image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Remove color casts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Fine-tune specific parts of the image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Sharpen the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511DA-7E87-4070-9C66-3DCBB7ACC4F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1. Crop and Straighten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Why?</a:t>
            </a:r>
          </a:p>
          <a:p>
            <a:r>
              <a:rPr lang="en-US" smtClean="0"/>
              <a:t>The image may be tilted.</a:t>
            </a:r>
          </a:p>
          <a:p>
            <a:r>
              <a:rPr lang="en-US" smtClean="0"/>
              <a:t>You may only want part of the image.</a:t>
            </a:r>
          </a:p>
          <a:p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Photoshop Tool:</a:t>
            </a:r>
          </a:p>
          <a:p>
            <a:r>
              <a:rPr lang="en-US" smtClean="0"/>
              <a:t>Crop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85A94-A5C8-4D32-888B-47D10A8A3FD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2. Repair Small Imperfections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Why?</a:t>
            </a:r>
          </a:p>
          <a:p>
            <a:r>
              <a:rPr lang="en-US" smtClean="0"/>
              <a:t>Scanned images: dirt and dust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Photoshop Tools:</a:t>
            </a:r>
          </a:p>
          <a:p>
            <a:r>
              <a:rPr lang="en-US" smtClean="0"/>
              <a:t>Clone Stamp</a:t>
            </a:r>
          </a:p>
          <a:p>
            <a:r>
              <a:rPr lang="en-US" smtClean="0"/>
              <a:t>Healing Brush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82B5C-6711-4819-9D60-A1257BEBE7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Step 3. Adjust overall contrast or tonal range of the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smtClean="0"/>
              <a:t>Why?</a:t>
            </a:r>
          </a:p>
          <a:p>
            <a:pPr>
              <a:defRPr/>
            </a:pPr>
            <a:r>
              <a:rPr lang="en-US" smtClean="0"/>
              <a:t>To maximize the tonal range of the image to improve contrast</a:t>
            </a:r>
          </a:p>
          <a:p>
            <a:pPr>
              <a:buFont typeface="Arial" charset="0"/>
              <a:buNone/>
              <a:defRPr/>
            </a:pPr>
            <a:endParaRPr lang="en-US" smtClean="0"/>
          </a:p>
          <a:p>
            <a:pPr>
              <a:buFont typeface="Arial" charset="0"/>
              <a:buNone/>
              <a:defRPr/>
            </a:pPr>
            <a:r>
              <a:rPr lang="en-US" smtClean="0"/>
              <a:t>Photoshop Tools:</a:t>
            </a:r>
          </a:p>
          <a:p>
            <a:pPr>
              <a:defRPr/>
            </a:pPr>
            <a:r>
              <a:rPr lang="en-US" smtClean="0"/>
              <a:t>Image &gt; Adjustment &gt; Levels...</a:t>
            </a:r>
          </a:p>
          <a:p>
            <a:pPr>
              <a:defRPr/>
            </a:pPr>
            <a:r>
              <a:rPr lang="en-US" smtClean="0"/>
              <a:t>Image &gt; Adjustment &gt; Curves...</a:t>
            </a:r>
          </a:p>
          <a:p>
            <a:pPr>
              <a:defRPr/>
            </a:pPr>
            <a:r>
              <a:rPr lang="en-US" smtClean="0"/>
              <a:t>Image &gt; Auto Tone</a:t>
            </a:r>
          </a:p>
          <a:p>
            <a:pPr>
              <a:defRPr/>
            </a:pPr>
            <a:r>
              <a:rPr lang="en-US" smtClean="0"/>
              <a:t>Image &gt; Auto Contrast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1AD0-D89E-4FEA-B013-3A396B82C90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4. Removing Color Casts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Why?</a:t>
            </a:r>
          </a:p>
          <a:p>
            <a:r>
              <a:rPr lang="en-US" smtClean="0"/>
              <a:t>The image may contain color casts, i.e. appear tinted.</a:t>
            </a:r>
          </a:p>
          <a:p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Photoshop Tools:</a:t>
            </a:r>
          </a:p>
          <a:p>
            <a:r>
              <a:rPr lang="en-US" smtClean="0"/>
              <a:t>Image &gt; Adjustments &gt; Color Balance...</a:t>
            </a:r>
          </a:p>
          <a:p>
            <a:r>
              <a:rPr lang="en-US" smtClean="0"/>
              <a:t>Image &gt; Adjustments &gt; Auto Color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077E7-37B3-4FBC-BFD6-194F9B97E46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Flatbed</a:t>
            </a:r>
          </a:p>
          <a:p>
            <a:pPr lvl="1"/>
            <a:r>
              <a:rPr lang="en-US" dirty="0" smtClean="0"/>
              <a:t>Sheet-fed</a:t>
            </a:r>
          </a:p>
          <a:p>
            <a:pPr lvl="1"/>
            <a:r>
              <a:rPr lang="en-US" dirty="0" smtClean="0"/>
              <a:t>Handheld</a:t>
            </a:r>
          </a:p>
          <a:p>
            <a:pPr lvl="1"/>
            <a:r>
              <a:rPr lang="en-US" dirty="0" smtClean="0"/>
              <a:t>Drum</a:t>
            </a:r>
          </a:p>
          <a:p>
            <a:r>
              <a:rPr lang="en-US" dirty="0" smtClean="0"/>
              <a:t>Resolution</a:t>
            </a:r>
          </a:p>
          <a:p>
            <a:pPr lvl="1"/>
            <a:r>
              <a:rPr lang="en-US" dirty="0" smtClean="0"/>
              <a:t>Optical resolution</a:t>
            </a:r>
          </a:p>
          <a:p>
            <a:pPr lvl="1"/>
            <a:r>
              <a:rPr lang="en-US" dirty="0" smtClean="0"/>
              <a:t>Enhanced resolution</a:t>
            </a:r>
          </a:p>
          <a:p>
            <a:pPr lvl="1"/>
            <a:r>
              <a:rPr lang="en-US" dirty="0" smtClean="0"/>
              <a:t>Reported in dpi (dots per inch)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E4509-7DFC-4F47-AF5E-223CE57594B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Balance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90394-90FE-43E1-A8BC-4EE710AD83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7412" name="Picture 4" descr="ylwong-drums-02-levels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3630613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ylwong-drums-sc-pscs5-new-color-balance-dialog-box-before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76400"/>
            <a:ext cx="4602163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619125" y="4343400"/>
            <a:ext cx="290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An image with a purple tint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4935538" y="4343400"/>
            <a:ext cx="2749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Color Balance dialog box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Step 5. Fine-tune specific parts of the image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Why?</a:t>
            </a:r>
          </a:p>
          <a:p>
            <a:r>
              <a:rPr lang="en-US" smtClean="0"/>
              <a:t>There may be small distractions, such as power lines, small airplanes in the sky, a zit on the face.</a:t>
            </a:r>
          </a:p>
          <a:p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Photoshop Tools:</a:t>
            </a:r>
          </a:p>
          <a:p>
            <a:r>
              <a:rPr lang="en-US" smtClean="0"/>
              <a:t>Clone Stamp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1CA8A-A5BD-4569-A5B9-710334D9522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 descr="ylwong-drums-03-color-balance-shadows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3630613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Example Application of Dodge and Burn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811D3-3848-4A2E-957C-40041704C4A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304800" y="43434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 image </a:t>
            </a:r>
            <a:r>
              <a:rPr lang="en-US" u="sng"/>
              <a:t>before</a:t>
            </a:r>
            <a:r>
              <a:rPr lang="en-US"/>
              <a:t> fineturning with dodge and burn</a:t>
            </a:r>
          </a:p>
        </p:txBody>
      </p:sp>
      <p:pic>
        <p:nvPicPr>
          <p:cNvPr id="24582" name="Picture 12" descr="ylwong-drums-05-dodge-burn-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52600"/>
            <a:ext cx="3630613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13"/>
          <p:cNvSpPr txBox="1">
            <a:spLocks noChangeArrowheads="1"/>
          </p:cNvSpPr>
          <p:nvPr/>
        </p:nvSpPr>
        <p:spPr bwMode="auto">
          <a:xfrm>
            <a:off x="5181600" y="43434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 image </a:t>
            </a:r>
            <a:r>
              <a:rPr lang="en-US" u="sng"/>
              <a:t>after</a:t>
            </a:r>
            <a:r>
              <a:rPr lang="en-US"/>
              <a:t> fineturning with dodge and burn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4" descr="ylwong-drums-05-clone-stamp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752600"/>
            <a:ext cx="3630613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1" descr="ylwong-drums-05-dodge-burn-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3630613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Example Application of Clone Stamp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B8D47-D4E1-4DDC-8FD9-0A6D255FA91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304800" y="43434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 image </a:t>
            </a:r>
            <a:r>
              <a:rPr lang="en-US" u="sng"/>
              <a:t>before</a:t>
            </a:r>
            <a:r>
              <a:rPr lang="en-US"/>
              <a:t> fineturning with the clone stamp tool</a:t>
            </a:r>
          </a:p>
        </p:txBody>
      </p:sp>
      <p:sp>
        <p:nvSpPr>
          <p:cNvPr id="27655" name="TextBox 13"/>
          <p:cNvSpPr txBox="1">
            <a:spLocks noChangeArrowheads="1"/>
          </p:cNvSpPr>
          <p:nvPr/>
        </p:nvSpPr>
        <p:spPr bwMode="auto">
          <a:xfrm>
            <a:off x="5181600" y="43434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 image </a:t>
            </a:r>
            <a:r>
              <a:rPr lang="en-US" u="sng"/>
              <a:t>after</a:t>
            </a:r>
            <a:r>
              <a:rPr lang="en-US"/>
              <a:t> fineturning the clone stamp tool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81600" y="5068888"/>
            <a:ext cx="3581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The paint on the drum is restored using the clone stamp tool.</a:t>
            </a:r>
          </a:p>
        </p:txBody>
      </p:sp>
      <p:sp>
        <p:nvSpPr>
          <p:cNvPr id="18" name="Oval 17"/>
          <p:cNvSpPr/>
          <p:nvPr/>
        </p:nvSpPr>
        <p:spPr>
          <a:xfrm>
            <a:off x="990600" y="3352800"/>
            <a:ext cx="533400" cy="533400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67400" y="3352800"/>
            <a:ext cx="533400" cy="533400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Step 6. Sharpen the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smtClean="0"/>
              <a:t>Why?</a:t>
            </a:r>
          </a:p>
          <a:p>
            <a:pPr>
              <a:defRPr/>
            </a:pPr>
            <a:r>
              <a:rPr lang="en-US" smtClean="0"/>
              <a:t>Scanned images usually look a little soft-focused. </a:t>
            </a:r>
          </a:p>
          <a:p>
            <a:pPr>
              <a:defRPr/>
            </a:pPr>
            <a:r>
              <a:rPr lang="en-US" smtClean="0"/>
              <a:t>Scaling an image also can make the image soft-focused. </a:t>
            </a:r>
          </a:p>
          <a:p>
            <a:pPr>
              <a:defRPr/>
            </a:pPr>
            <a:r>
              <a:rPr lang="en-US" smtClean="0"/>
              <a:t>Even if your image is a straight digital photograph from a digital camera, it is a good idea to experiment with sharpening to see if it improves the image’s overall clarity.</a:t>
            </a:r>
          </a:p>
          <a:p>
            <a:pPr>
              <a:defRPr/>
            </a:pPr>
            <a:endParaRPr lang="en-US" smtClean="0"/>
          </a:p>
          <a:p>
            <a:pPr>
              <a:buFont typeface="Arial" charset="0"/>
              <a:buNone/>
              <a:defRPr/>
            </a:pPr>
            <a:r>
              <a:rPr lang="en-US" smtClean="0"/>
              <a:t>Photoshop Tools:</a:t>
            </a:r>
          </a:p>
          <a:p>
            <a:pPr>
              <a:defRPr/>
            </a:pPr>
            <a:r>
              <a:rPr lang="en-US" smtClean="0"/>
              <a:t>Filter &gt; Sharpen &gt; Unsharpen Mask...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8598C-6155-45D4-A194-0EDC684EC2F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Unsharp Mask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50213-EE68-4A2B-B6D9-E9D443D588F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29700" name="Picture 4" descr="ylwong-drums-sc-pscs5-new-unsharpen-mask-dialog-box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00200"/>
            <a:ext cx="3373438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Don't Over-sharpen!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68027-36AC-4F9C-A99A-1FCA1A18155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0724" name="Picture 3" descr="ylwong-drums-06-oversharpen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981200"/>
            <a:ext cx="3630613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Tools in Image Editing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Crucial in image editing</a:t>
            </a:r>
          </a:p>
          <a:p>
            <a:r>
              <a:rPr lang="en-US" smtClean="0"/>
              <a:t>Let you apply image effect (such as tonal or color changes) on the selected area</a:t>
            </a:r>
          </a:p>
          <a:p>
            <a:r>
              <a:rPr lang="en-US" smtClean="0"/>
              <a:t>Let you move the selected area</a:t>
            </a:r>
          </a:p>
          <a:p>
            <a:r>
              <a:rPr lang="en-US" smtClean="0"/>
              <a:t>The nonselected area is protected from the alteration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27092-357B-4ACA-853C-6B609355ED8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Categories of Selection Tools in terms of the way they are designed to work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Predefined shapes</a:t>
            </a:r>
          </a:p>
          <a:p>
            <a:r>
              <a:rPr lang="en-US" smtClean="0"/>
              <a:t>Lasso</a:t>
            </a:r>
          </a:p>
          <a:p>
            <a:r>
              <a:rPr lang="en-US" smtClean="0"/>
              <a:t>By color</a:t>
            </a:r>
          </a:p>
          <a:p>
            <a:r>
              <a:rPr lang="en-US" smtClean="0"/>
              <a:t>By painting with a brush</a:t>
            </a:r>
          </a:p>
          <a:p>
            <a:r>
              <a:rPr lang="en-US" smtClean="0"/>
              <a:t>By drawing an outline around the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B54FF-3C86-475D-8B7F-E286509AE1D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Predefined Shapes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32013-0025-4402-B2D4-D2C4259163C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172" name="Picture 4" descr="sc-ps5-marque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5867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743200" y="2743200"/>
            <a:ext cx="838200" cy="685800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838200" y="2895600"/>
            <a:ext cx="1646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Marquee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Scanners Work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flatbed scanner has a moving scan head.</a:t>
            </a:r>
          </a:p>
          <a:p>
            <a:endParaRPr lang="en-US" smtClean="0"/>
          </a:p>
          <a:p>
            <a:r>
              <a:rPr lang="en-US" smtClean="0"/>
              <a:t>A scan head contains an array (or a row) of light sensors.</a:t>
            </a:r>
          </a:p>
          <a:p>
            <a:endParaRPr lang="en-US" smtClean="0"/>
          </a:p>
          <a:p>
            <a:r>
              <a:rPr lang="en-US" smtClean="0"/>
              <a:t>The scan head moves across the scanner bed during scanning. Its movement is controlled by a stepper motor.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79B55-CDA0-4D2C-88F1-4DCB337E7B8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sc-ps5-lass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5867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Lasso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233AE-7C48-4A90-8E53-922BD614992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3200" y="3352800"/>
            <a:ext cx="838200" cy="685800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838200" y="3440113"/>
            <a:ext cx="1350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Lasso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sc-ps5-magic-wan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5867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By Color: Magic Wand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D5A5C-5C24-414E-A695-6CC22A7E884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3200" y="3962400"/>
            <a:ext cx="838200" cy="685800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838200" y="4038600"/>
            <a:ext cx="1458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Magic Wand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By Color: Color Range</a:t>
            </a:r>
          </a:p>
        </p:txBody>
      </p:sp>
      <p:sp>
        <p:nvSpPr>
          <p:cNvPr id="1024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Select &gt; Color Range...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92D0D-FF74-4F8E-AA0F-E67F2DB7A3F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0245" name="Picture 9" descr="sc-ps5-color-range-dialog-box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0550" y="2246313"/>
            <a:ext cx="4338638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By Painting with a Brush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38DB4-BE80-49E4-8183-A5A2626991F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1268" name="Picture 6" descr="sc-ps5-tool-palette.png"/>
          <p:cNvPicPr>
            <a:picLocks noChangeAspect="1"/>
          </p:cNvPicPr>
          <p:nvPr/>
        </p:nvPicPr>
        <p:blipFill>
          <a:blip r:embed="rId2" cstate="print"/>
          <a:srcRect t="69977"/>
          <a:stretch>
            <a:fillRect/>
          </a:stretch>
        </p:blipFill>
        <p:spPr bwMode="auto">
          <a:xfrm>
            <a:off x="4165600" y="3862388"/>
            <a:ext cx="48260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sc-ps5-tool-palette.png"/>
          <p:cNvPicPr>
            <a:picLocks noChangeAspect="1"/>
          </p:cNvPicPr>
          <p:nvPr/>
        </p:nvPicPr>
        <p:blipFill>
          <a:blip r:embed="rId2" cstate="print"/>
          <a:srcRect b="76035"/>
          <a:stretch>
            <a:fillRect/>
          </a:stretch>
        </p:blipFill>
        <p:spPr bwMode="auto">
          <a:xfrm>
            <a:off x="4165600" y="1371600"/>
            <a:ext cx="48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lowchart: Punched Tape 11"/>
          <p:cNvSpPr/>
          <p:nvPr/>
        </p:nvSpPr>
        <p:spPr>
          <a:xfrm>
            <a:off x="4176713" y="3124200"/>
            <a:ext cx="457200" cy="914400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65600" y="5797550"/>
            <a:ext cx="457200" cy="374650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2" name="TextBox 14"/>
          <p:cNvSpPr txBox="1">
            <a:spLocks noChangeArrowheads="1"/>
          </p:cNvSpPr>
          <p:nvPr/>
        </p:nvSpPr>
        <p:spPr bwMode="auto">
          <a:xfrm>
            <a:off x="1346200" y="5802313"/>
            <a:ext cx="2736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Edit in Quick Mask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sc-ps5-tool-palette.png"/>
          <p:cNvPicPr>
            <a:picLocks noChangeAspect="1"/>
          </p:cNvPicPr>
          <p:nvPr/>
        </p:nvPicPr>
        <p:blipFill>
          <a:blip r:embed="rId2" cstate="print"/>
          <a:srcRect b="35774"/>
          <a:stretch>
            <a:fillRect/>
          </a:stretch>
        </p:blipFill>
        <p:spPr bwMode="auto">
          <a:xfrm>
            <a:off x="4165600" y="1371600"/>
            <a:ext cx="482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By Drawing an 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C6295-226E-417A-A837-EFA636CBA90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65600" y="5797550"/>
            <a:ext cx="457200" cy="374650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4" name="TextBox 14"/>
          <p:cNvSpPr txBox="1">
            <a:spLocks noChangeArrowheads="1"/>
          </p:cNvSpPr>
          <p:nvPr/>
        </p:nvSpPr>
        <p:spPr bwMode="auto">
          <a:xfrm>
            <a:off x="2819400" y="5878513"/>
            <a:ext cx="1030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Pen tool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Layer Basics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Stacking order of layers</a:t>
            </a:r>
          </a:p>
          <a:p>
            <a:r>
              <a:rPr lang="en-US" smtClean="0"/>
              <a:t>Reordering layers</a:t>
            </a:r>
          </a:p>
          <a:p>
            <a:r>
              <a:rPr lang="en-US" smtClean="0"/>
              <a:t>Opacity</a:t>
            </a:r>
          </a:p>
          <a:p>
            <a:r>
              <a:rPr lang="en-US" smtClean="0"/>
              <a:t>Blending mode</a:t>
            </a:r>
          </a:p>
          <a:p>
            <a:r>
              <a:rPr lang="en-US" smtClean="0"/>
              <a:t>Create new layer</a:t>
            </a:r>
          </a:p>
          <a:p>
            <a:r>
              <a:rPr lang="en-US" smtClean="0"/>
              <a:t>Delete layer</a:t>
            </a:r>
          </a:p>
          <a:p>
            <a:r>
              <a:rPr lang="en-US" smtClean="0"/>
              <a:t>Rename layer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97AFF-01EA-49EB-B516-C02A5FDDB74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Layer: Beyond Basics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Layer style (e.g. drop shadow, bevel effects)</a:t>
            </a:r>
          </a:p>
          <a:p>
            <a:r>
              <a:rPr lang="en-US" smtClean="0"/>
              <a:t>Adjustment layers</a:t>
            </a:r>
          </a:p>
          <a:p>
            <a:r>
              <a:rPr lang="en-US" smtClean="0"/>
              <a:t>Layer mask</a:t>
            </a:r>
          </a:p>
          <a:p>
            <a:r>
              <a:rPr lang="en-US" smtClean="0"/>
              <a:t>Clipping mask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77ABD-B43E-43DC-B470-0289AEF317E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Clipping Mask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E2C85-6584-4920-A48B-F735C51F4EF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5" name="Picture 4" descr="fig-14a-clipping-group-2008-0603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2163" y="1905000"/>
            <a:ext cx="2755900" cy="18288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9461" name="Picture 6" descr="fig-14c-clipping-group-base-layer-2008-0603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9363" y="3276600"/>
            <a:ext cx="27559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fig-14d-clipping-group-orig-2008-0603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9363" y="1143000"/>
            <a:ext cx="27559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Elbow Connector 9"/>
          <p:cNvCxnSpPr>
            <a:stCxn id="8" idx="3"/>
            <a:endCxn id="5" idx="1"/>
          </p:cNvCxnSpPr>
          <p:nvPr/>
        </p:nvCxnSpPr>
        <p:spPr>
          <a:xfrm>
            <a:off x="4005263" y="2057400"/>
            <a:ext cx="596900" cy="76200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7" idx="3"/>
            <a:endCxn id="5" idx="1"/>
          </p:cNvCxnSpPr>
          <p:nvPr/>
        </p:nvCxnSpPr>
        <p:spPr>
          <a:xfrm flipV="1">
            <a:off x="4005263" y="2819400"/>
            <a:ext cx="596900" cy="137160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5" name="Picture 16" descr="fig-14b-clipping-group-layer-palette-2008-0603-additiona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962400"/>
            <a:ext cx="3475038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updated-fig-15b-sc-pscs5-new-image-size-resampl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38400"/>
            <a:ext cx="464820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Adjust Output Resolution or Print Size in Photoshop:</a:t>
            </a:r>
            <a:br>
              <a:rPr lang="en-US" sz="2800" smtClean="0"/>
            </a:br>
            <a:r>
              <a:rPr lang="en-US" sz="2800" smtClean="0"/>
              <a:t>Image &gt; Image Size...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6C50D-B8C2-46ED-8CC8-B12FF45F485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457200" y="1447800"/>
            <a:ext cx="685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Scenario 1: Fixed Print Size</a:t>
            </a:r>
          </a:p>
          <a:p>
            <a:r>
              <a:rPr lang="en-US"/>
              <a:t>If you change the Resolution, the Pixel Dimensions will be updated automatically while keeping the print size fixed.</a:t>
            </a:r>
          </a:p>
        </p:txBody>
      </p:sp>
      <p:cxnSp>
        <p:nvCxnSpPr>
          <p:cNvPr id="18" name="Shape 9"/>
          <p:cNvCxnSpPr/>
          <p:nvPr/>
        </p:nvCxnSpPr>
        <p:spPr>
          <a:xfrm>
            <a:off x="1357313" y="4192588"/>
            <a:ext cx="1233487" cy="989012"/>
          </a:xfrm>
          <a:prstGeom prst="bentConnector3">
            <a:avLst>
              <a:gd name="adj1" fmla="val -1414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428625" y="3352800"/>
            <a:ext cx="1828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updated-fig-15a-sc-pscs5-new-image-size-resample-no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38400"/>
            <a:ext cx="464820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Adjust Output Resolution or Print Size in Photoshop:</a:t>
            </a:r>
            <a:br>
              <a:rPr lang="en-US" sz="2800" smtClean="0"/>
            </a:br>
            <a:r>
              <a:rPr lang="en-US" sz="2800" smtClean="0"/>
              <a:t>Image &gt; Image Size...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2114E-D0A4-4188-9CD2-2D7BEEFDA37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457200" y="1779588"/>
            <a:ext cx="4305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Scenario 2: Fixed pixel dimensions</a:t>
            </a:r>
          </a:p>
          <a:p>
            <a:r>
              <a:rPr lang="en-US"/>
              <a:t>You cannot change the pixel dimensions</a:t>
            </a:r>
          </a:p>
        </p:txBody>
      </p:sp>
      <p:cxnSp>
        <p:nvCxnSpPr>
          <p:cNvPr id="10" name="Shape 9"/>
          <p:cNvCxnSpPr/>
          <p:nvPr/>
        </p:nvCxnSpPr>
        <p:spPr>
          <a:xfrm>
            <a:off x="1371600" y="2565400"/>
            <a:ext cx="1219200" cy="863600"/>
          </a:xfrm>
          <a:prstGeom prst="bentConnector3">
            <a:avLst>
              <a:gd name="adj1" fmla="val -119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ket 14"/>
          <p:cNvSpPr/>
          <p:nvPr/>
        </p:nvSpPr>
        <p:spPr>
          <a:xfrm>
            <a:off x="2667000" y="3200400"/>
            <a:ext cx="152400" cy="457200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sensor will produce a sample (a color value) corresponding to a position of the picture being scanned.</a:t>
            </a:r>
          </a:p>
          <a:p>
            <a:r>
              <a:rPr lang="en-US" dirty="0" smtClean="0"/>
              <a:t>A sensor: a dot</a:t>
            </a:r>
          </a:p>
          <a:p>
            <a:r>
              <a:rPr lang="en-US" dirty="0" smtClean="0"/>
              <a:t>Each sample (color value) results in a pixel in the scanned image.</a:t>
            </a:r>
          </a:p>
          <a:p>
            <a:r>
              <a:rPr lang="en-US" dirty="0" smtClean="0"/>
              <a:t>Generally speaking, a dot (sensor) produces a sample (pixel).</a:t>
            </a:r>
          </a:p>
          <a:p>
            <a:r>
              <a:rPr lang="en-US" dirty="0" smtClean="0"/>
              <a:t>But a dot is not a pixel.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CDBD5-5787-4DC3-97E2-D4B860F939C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updated-fig-15b-sc-pscs5-new-image-size-resampl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38400"/>
            <a:ext cx="464820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Adjust Output Resolution or Print Size in Photoshop:</a:t>
            </a:r>
            <a:br>
              <a:rPr lang="en-US" sz="2800" smtClean="0"/>
            </a:br>
            <a:r>
              <a:rPr lang="en-US" sz="2800" smtClean="0"/>
              <a:t>Image &gt; Image Size...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7A399-FC9B-452E-9F0E-20B471D1F73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457200" y="1447800"/>
            <a:ext cx="685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Scenario 3: Fixed Print Resolution (PPI)</a:t>
            </a:r>
          </a:p>
          <a:p>
            <a:r>
              <a:rPr lang="en-US"/>
              <a:t>If you change the Pixel Dimensions or Document Size, the other will be updated automatically while keeping the Resolution fixed.</a:t>
            </a:r>
          </a:p>
        </p:txBody>
      </p:sp>
      <p:cxnSp>
        <p:nvCxnSpPr>
          <p:cNvPr id="10" name="Shape 9"/>
          <p:cNvCxnSpPr/>
          <p:nvPr/>
        </p:nvCxnSpPr>
        <p:spPr>
          <a:xfrm>
            <a:off x="1371600" y="2565400"/>
            <a:ext cx="1219200" cy="863600"/>
          </a:xfrm>
          <a:prstGeom prst="bentConnector3">
            <a:avLst>
              <a:gd name="adj1" fmla="val -119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9"/>
          <p:cNvCxnSpPr/>
          <p:nvPr/>
        </p:nvCxnSpPr>
        <p:spPr>
          <a:xfrm>
            <a:off x="1357313" y="3657600"/>
            <a:ext cx="1233487" cy="990600"/>
          </a:xfrm>
          <a:prstGeom prst="bentConnector3">
            <a:avLst>
              <a:gd name="adj1" fmla="val -218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428625" y="3352800"/>
            <a:ext cx="1828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Bracket 8"/>
          <p:cNvSpPr/>
          <p:nvPr/>
        </p:nvSpPr>
        <p:spPr>
          <a:xfrm>
            <a:off x="2667000" y="3276600"/>
            <a:ext cx="152400" cy="457200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Left Bracket 10"/>
          <p:cNvSpPr/>
          <p:nvPr/>
        </p:nvSpPr>
        <p:spPr>
          <a:xfrm>
            <a:off x="2667000" y="4419600"/>
            <a:ext cx="152400" cy="457200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Resample Image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With the Resample Image option on, the pixel dimensions can be varied.</a:t>
            </a:r>
          </a:p>
          <a:p>
            <a:endParaRPr lang="en-US" smtClean="0"/>
          </a:p>
          <a:p>
            <a:r>
              <a:rPr lang="en-US" smtClean="0"/>
              <a:t>Scaling the pixel dimensions of an image is referred to as resampling because the number of samples (pixels) is changed.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379BC-6CC9-457F-A65A-F4FBB1FD6FE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Common File Formats for Web Images</a:t>
            </a:r>
            <a:endParaRPr lang="en-US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JPEG</a:t>
            </a:r>
          </a:p>
          <a:p>
            <a:r>
              <a:rPr lang="en-US" smtClean="0"/>
              <a:t>GIF</a:t>
            </a:r>
          </a:p>
          <a:p>
            <a:r>
              <a:rPr lang="en-US" smtClean="0"/>
              <a:t>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F6F57-4596-4F27-A32B-1D1F886D3FA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JPEG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best with:</a:t>
            </a:r>
          </a:p>
          <a:p>
            <a:pPr lvl="1"/>
            <a:r>
              <a:rPr lang="en-US" smtClean="0"/>
              <a:t> continuous-tone images with a broad color range</a:t>
            </a:r>
          </a:p>
          <a:p>
            <a:pPr lvl="1"/>
            <a:r>
              <a:rPr lang="en-US" smtClean="0"/>
              <a:t>subtle color and brightness variations</a:t>
            </a:r>
          </a:p>
          <a:p>
            <a:pPr lvl="1"/>
            <a:r>
              <a:rPr lang="en-US" smtClean="0"/>
              <a:t>e.g., photographs and images with gradients.</a:t>
            </a:r>
          </a:p>
          <a:p>
            <a:r>
              <a:rPr lang="en-US" smtClean="0"/>
              <a:t>JPEG supports 24-bit color (millions of colors)</a:t>
            </a:r>
          </a:p>
          <a:p>
            <a:r>
              <a:rPr lang="en-US" smtClean="0"/>
              <a:t>JPEG compression: lossy</a:t>
            </a:r>
            <a:br>
              <a:rPr lang="en-US" smtClean="0"/>
            </a:br>
            <a:r>
              <a:rPr lang="en-US" smtClean="0"/>
              <a:t>(it loses image data in order to make the file size smaller)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25EA2-D3E9-430A-A677-606AE37E4D5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JPEG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mtClean="0"/>
              <a:t>Does not work well with: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mtClean="0"/>
              <a:t>solid colors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mtClean="0"/>
              <a:t>contrast image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mtClean="0"/>
              <a:t>contrast edges</a:t>
            </a:r>
          </a:p>
          <a:p>
            <a:pPr lvl="1">
              <a:buFont typeface="Arial" charset="0"/>
              <a:buChar char="–"/>
              <a:defRPr/>
            </a:pPr>
            <a:endParaRPr lang="en-US" smtClean="0"/>
          </a:p>
          <a:p>
            <a:pPr>
              <a:buFont typeface="Arial" charset="0"/>
              <a:buChar char="•"/>
              <a:defRPr/>
            </a:pPr>
            <a:r>
              <a:rPr lang="en-US" smtClean="0"/>
              <a:t>Highly compressed JPEG images: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mtClean="0"/>
              <a:t>blur the image detail</a:t>
            </a:r>
          </a:p>
          <a:p>
            <a:pPr lvl="1">
              <a:buFont typeface="Arial" charset="0"/>
              <a:buChar char="–"/>
              <a:defRPr/>
            </a:pPr>
            <a:r>
              <a:rPr lang="en-US" smtClean="0"/>
              <a:t>show a visible artifact around the high contrast edges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C8236-16D1-4B76-BEE3-F2F2400A1C2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JPEG Compression Artifacts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8764-4A98-489B-A89A-B78CD2A0EDC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8196" name="Picture 5" descr="fig-16b-new-original-zoomin-2008-0603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38862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fig-16d-new-max0-zoomin-2008-0603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371600"/>
            <a:ext cx="38100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2057400" y="4724400"/>
            <a:ext cx="979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Original</a:t>
            </a: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4876800" y="4724400"/>
            <a:ext cx="36576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Highly compressed JPEG</a:t>
            </a:r>
          </a:p>
          <a:p>
            <a:pPr algn="ctr"/>
            <a:endParaRPr lang="en-US"/>
          </a:p>
          <a:p>
            <a:pPr algn="ctr"/>
            <a:r>
              <a:rPr lang="en-US"/>
              <a:t>Note the ugly artifacts at the intersection between 2 colors.</a:t>
            </a:r>
          </a:p>
          <a:p>
            <a:pPr algn="ctr"/>
            <a:endParaRPr lang="en-US"/>
          </a:p>
          <a:p>
            <a:pPr algn="ctr"/>
            <a:r>
              <a:rPr lang="en-US"/>
              <a:t>The solid colors are not solid colors anymore.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GIF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most effective for images with solid colors such as illustrations, logos, and line art</a:t>
            </a:r>
          </a:p>
          <a:p>
            <a:r>
              <a:rPr lang="en-US" smtClean="0"/>
              <a:t>Up to 8-bit color (256 colors)</a:t>
            </a:r>
          </a:p>
          <a:p>
            <a:r>
              <a:rPr lang="en-US" smtClean="0"/>
              <a:t>supports background transparency</a:t>
            </a:r>
          </a:p>
          <a:p>
            <a:r>
              <a:rPr lang="en-US" smtClean="0"/>
              <a:t>animated GIF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B3DAE-0F6A-41FD-80BA-0DB5421C04F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mtClean="0"/>
              <a:t>GIF uses a palette of up to 256 colors to represent the image</a:t>
            </a:r>
          </a:p>
          <a:p>
            <a:pPr>
              <a:buFont typeface="Arial" charset="0"/>
              <a:buChar char="•"/>
              <a:defRPr/>
            </a:pPr>
            <a:r>
              <a:rPr lang="en-US" smtClean="0"/>
              <a:t>Need to reduce the colors if the original image has more than 256 colors</a:t>
            </a:r>
          </a:p>
          <a:p>
            <a:pPr>
              <a:buFont typeface="Arial" charset="0"/>
              <a:buChar char="•"/>
              <a:defRPr/>
            </a:pPr>
            <a:r>
              <a:rPr lang="en-US" smtClean="0"/>
              <a:t>Advantage: </a:t>
            </a:r>
            <a:br>
              <a:rPr lang="en-US" smtClean="0"/>
            </a:br>
            <a:r>
              <a:rPr lang="en-US" smtClean="0"/>
              <a:t>Smaller file size after reducing number of colors (i.e., reducing bit-depth or color-depth)</a:t>
            </a:r>
            <a:br>
              <a:rPr lang="en-US" smtClean="0"/>
            </a:br>
            <a:r>
              <a:rPr lang="en-US" smtClean="0"/>
              <a:t>(Recall that reducing bit-depth or color depth can reduce file size.)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59660-3527-4AF8-B23D-3DBD41E7416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Example: Original TIF </a:t>
            </a:r>
            <a:br>
              <a:rPr lang="en-US" smtClean="0"/>
            </a:br>
            <a:r>
              <a:rPr lang="en-US" smtClean="0"/>
              <a:t>(file size: 406 KB)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B2DEA-2109-4CAD-8C4C-86E2A2748A5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12292" name="Picture 4" descr="solid-color-ex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1612900"/>
            <a:ext cx="50800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olid-color-ex-selective-256-no-dithe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0413" y="1609725"/>
            <a:ext cx="50831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Example: GIF 256 colors, no dither</a:t>
            </a:r>
            <a:br>
              <a:rPr lang="en-US" smtClean="0"/>
            </a:br>
            <a:r>
              <a:rPr lang="en-US" smtClean="0"/>
              <a:t>(file size: 28 KB)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9ED6C-2B4F-41AD-99D1-8D31DDD743F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 Sensor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scan head only have one row of sensor. </a:t>
            </a:r>
            <a:br>
              <a:rPr lang="en-US" dirty="0" smtClean="0"/>
            </a:br>
            <a:r>
              <a:rPr lang="en-US" dirty="0" smtClean="0"/>
              <a:t>So how can it produce color values for a whole picture?</a:t>
            </a:r>
          </a:p>
          <a:p>
            <a:pPr lvl="1"/>
            <a:r>
              <a:rPr lang="en-US" dirty="0" smtClean="0"/>
              <a:t>Get a row of color values</a:t>
            </a:r>
          </a:p>
          <a:p>
            <a:pPr lvl="1"/>
            <a:r>
              <a:rPr lang="en-US" dirty="0" smtClean="0"/>
              <a:t>Move the scan head forward a little bit</a:t>
            </a:r>
          </a:p>
          <a:p>
            <a:pPr lvl="1"/>
            <a:r>
              <a:rPr lang="en-US" dirty="0" smtClean="0"/>
              <a:t>Get another row of color values</a:t>
            </a:r>
          </a:p>
          <a:p>
            <a:pPr lvl="1"/>
            <a:r>
              <a:rPr lang="en-US" dirty="0" smtClean="0"/>
              <a:t>Move the scan head forward a little bit</a:t>
            </a:r>
          </a:p>
          <a:p>
            <a:pPr lvl="1"/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63DD5-8C3D-4914-89D1-4E780B565EB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solid-color-ex-selective-256-no-dithe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0413" y="1609725"/>
            <a:ext cx="50831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Example: GIF 256 colors, no dithering</a:t>
            </a:r>
            <a:br>
              <a:rPr lang="en-US" smtClean="0"/>
            </a:br>
            <a:r>
              <a:rPr lang="en-US" smtClean="0"/>
              <a:t>(file size: 28 KB)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5B72A-885D-41C4-82A9-C1B532395D3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47800" y="2514600"/>
            <a:ext cx="1447800" cy="2667000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57400" y="1828800"/>
            <a:ext cx="990600" cy="838200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2800" y="3886200"/>
            <a:ext cx="990600" cy="1600200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33800" y="1524000"/>
            <a:ext cx="3048000" cy="1066800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2605088" y="5943600"/>
            <a:ext cx="40909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Note the stripes in the gradient areas.</a:t>
            </a:r>
          </a:p>
          <a:p>
            <a:pPr algn="ctr"/>
            <a:r>
              <a:rPr lang="en-US"/>
              <a:t>This is due to not enough colors.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Reduction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Undesirable effects</a:t>
            </a:r>
          </a:p>
          <a:p>
            <a:pPr lvl="1"/>
            <a:r>
              <a:rPr lang="en-US" dirty="0" smtClean="0"/>
              <a:t>stripes in smooth gradient areas</a:t>
            </a:r>
          </a:p>
          <a:p>
            <a:pPr lvl="1"/>
            <a:r>
              <a:rPr lang="en-US" dirty="0" smtClean="0"/>
              <a:t>some colors are altered (remapped to a different colors on the palette)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r>
              <a:rPr lang="en-US" dirty="0" smtClean="0"/>
              <a:t>Use </a:t>
            </a:r>
            <a:r>
              <a:rPr lang="en-US" i="1" dirty="0" smtClean="0"/>
              <a:t>dithering</a:t>
            </a:r>
            <a:r>
              <a:rPr lang="en-US" dirty="0" smtClean="0"/>
              <a:t> to reduce the undesirable effects</a:t>
            </a:r>
          </a:p>
          <a:p>
            <a:pPr lvl="1"/>
            <a:r>
              <a:rPr lang="en-US" dirty="0" smtClean="0"/>
              <a:t>A technique to simulate colors that are outside of the palette by using a pattern of like colored pixels.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364AA-54ED-484C-9C6D-9083CA0D37C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solid-color-ex-selective-256-dither-diffusio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0413" y="1609725"/>
            <a:ext cx="50831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Example: GIF 256 colors, with dithering</a:t>
            </a:r>
            <a:br>
              <a:rPr lang="en-US" sz="3600" smtClean="0"/>
            </a:br>
            <a:r>
              <a:rPr lang="en-US" sz="3600" smtClean="0"/>
              <a:t>(file size: 34 KB)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AAC0B-ED78-4864-9AF9-C5D8BF759BB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1878013" y="5943600"/>
            <a:ext cx="5545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The stripes in the gradient areas are less noticeable.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Without and With Dithering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88F67-8473-4244-ABA3-369F188A984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803400"/>
            <a:ext cx="38354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03400"/>
            <a:ext cx="38354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533400" y="1676400"/>
            <a:ext cx="1295400" cy="1219200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76800" y="1676400"/>
            <a:ext cx="1295400" cy="1219200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5029200" y="5334000"/>
            <a:ext cx="3313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Reduce the stripes effect</a:t>
            </a:r>
          </a:p>
          <a:p>
            <a:pPr algn="ctr"/>
            <a:r>
              <a:rPr lang="en-US"/>
              <a:t>Smooth out the color transition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Without and With Dithering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32C37-4EF0-42BA-977D-D8BFACA63DD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803400"/>
            <a:ext cx="38354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03400"/>
            <a:ext cx="38354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3429000" y="3429000"/>
            <a:ext cx="457200" cy="1219200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101600" dist="38100" dir="2700000" sx="105000" sy="105000" algn="tl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772400" y="3429000"/>
            <a:ext cx="457200" cy="1219200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101600" dist="38100" dir="2700000" sx="105000" sy="105000" algn="tl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4800600" y="533400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Some colors are not solid anymore, but with dithering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PNG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PNG-8</a:t>
            </a:r>
          </a:p>
          <a:p>
            <a:pPr lvl="1"/>
            <a:r>
              <a:rPr lang="en-US" smtClean="0"/>
              <a:t>up to 256 colors (8-bit)</a:t>
            </a:r>
          </a:p>
          <a:p>
            <a:r>
              <a:rPr lang="en-US" smtClean="0"/>
              <a:t>PNG-24</a:t>
            </a:r>
          </a:p>
          <a:p>
            <a:pPr lvl="1"/>
            <a:r>
              <a:rPr lang="en-US" smtClean="0"/>
              <a:t>24-bit colors</a:t>
            </a:r>
          </a:p>
          <a:p>
            <a:pPr lvl="1"/>
            <a:r>
              <a:rPr lang="en-US" smtClean="0"/>
              <a:t>lossless compression</a:t>
            </a:r>
          </a:p>
          <a:p>
            <a:pPr lvl="1"/>
            <a:r>
              <a:rPr lang="en-US" smtClean="0"/>
              <a:t>larger file size than JPEG but without the ugly JPEG compression artifacts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8528B-3C49-4608-B88E-AE819642333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mtClean="0"/>
              <a:t>Recall sampling and sampling rate in the sampling step in digitization.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Sampling rate in the x-direction of a picture: The number of sensors available in the row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Sampling rate in the y-direction of a picture: The discrete stepwise movement of the scan 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AA10B-8207-4E99-9024-7121BACF1FD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Determining Scanning Resolution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How the scanned image will be used:</a:t>
            </a:r>
          </a:p>
          <a:p>
            <a:r>
              <a:rPr lang="en-US" smtClean="0"/>
              <a:t>Print</a:t>
            </a:r>
          </a:p>
          <a:p>
            <a:pPr lvl="1"/>
            <a:r>
              <a:rPr lang="en-US" smtClean="0"/>
              <a:t>physical dimensions of the image</a:t>
            </a:r>
          </a:p>
          <a:p>
            <a:pPr lvl="1"/>
            <a:r>
              <a:rPr lang="en-US" smtClean="0"/>
              <a:t>requirement of the printing device (e.g. printing resolution)</a:t>
            </a:r>
          </a:p>
          <a:p>
            <a:r>
              <a:rPr lang="en-US" smtClean="0"/>
              <a:t>Web or on-screen display</a:t>
            </a:r>
          </a:p>
          <a:p>
            <a:pPr lvl="1"/>
            <a:r>
              <a:rPr lang="en-US" smtClean="0"/>
              <a:t>pixel dimensions of the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350C3-1F83-4354-AAD1-6F422BEBFE2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Cameras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point-and-shoot</a:t>
            </a:r>
          </a:p>
          <a:p>
            <a:r>
              <a:rPr lang="en-US" dirty="0" smtClean="0"/>
              <a:t>D-SLR (digital single-lens reflex)</a:t>
            </a:r>
          </a:p>
          <a:p>
            <a:pPr lvl="1"/>
            <a:r>
              <a:rPr lang="en-US" dirty="0" smtClean="0"/>
              <a:t>Most D-SLR cameras use interchangeable-lenses</a:t>
            </a:r>
          </a:p>
          <a:p>
            <a:r>
              <a:rPr lang="en-US" dirty="0" smtClean="0"/>
              <a:t>Digital camera sensors</a:t>
            </a:r>
          </a:p>
          <a:p>
            <a:pPr lvl="1"/>
            <a:r>
              <a:rPr lang="en-US" dirty="0" smtClean="0"/>
              <a:t>Types</a:t>
            </a:r>
          </a:p>
          <a:p>
            <a:pPr lvl="2"/>
            <a:r>
              <a:rPr lang="en-US" dirty="0" smtClean="0"/>
              <a:t>CCD (charge coupled device)</a:t>
            </a:r>
          </a:p>
          <a:p>
            <a:pPr lvl="2"/>
            <a:r>
              <a:rPr lang="en-US" dirty="0" smtClean="0"/>
              <a:t>CMOS (complementary metal-oxide semiconductor)</a:t>
            </a:r>
          </a:p>
          <a:p>
            <a:pPr lvl="1"/>
            <a:r>
              <a:rPr lang="en-US" dirty="0" smtClean="0"/>
              <a:t>The size of the sensor and the number of light-sensing sites determine the maximum resolution of the digital camera.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32998-EAF2-4800-B7BB-3FA2DE11ACE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Megapixels Example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1 megapixel = 1,000,000 pixels</a:t>
            </a:r>
          </a:p>
          <a:p>
            <a:pPr>
              <a:buFont typeface="Arial" charset="0"/>
              <a:buNone/>
            </a:pPr>
            <a:r>
              <a:rPr lang="en-US" dirty="0" smtClean="0"/>
              <a:t>An image of 3000 </a:t>
            </a:r>
            <a:r>
              <a:rPr lang="en-US" dirty="0" smtClean="0">
                <a:sym typeface="Symbol" pitchFamily="18" charset="2"/>
              </a:rPr>
              <a:t> 2000 pixels </a:t>
            </a:r>
            <a:r>
              <a:rPr lang="en-US" dirty="0" smtClean="0"/>
              <a:t>has a total number of pixels of: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3000 </a:t>
            </a:r>
            <a:r>
              <a:rPr lang="en-US" dirty="0" smtClean="0">
                <a:sym typeface="Symbol" pitchFamily="18" charset="2"/>
              </a:rPr>
              <a:t></a:t>
            </a:r>
            <a:r>
              <a:rPr lang="en-US" dirty="0" smtClean="0"/>
              <a:t> 2000 pixels = 6,000,000 pixels</a:t>
            </a:r>
            <a:br>
              <a:rPr lang="en-US" dirty="0" smtClean="0"/>
            </a:br>
            <a:r>
              <a:rPr lang="en-US" dirty="0" smtClean="0"/>
              <a:t>= 6,000,000 pixels/1,000,000 pixels/megapixel</a:t>
            </a:r>
            <a:br>
              <a:rPr lang="en-US" dirty="0" smtClean="0"/>
            </a:br>
            <a:r>
              <a:rPr lang="en-US" dirty="0" smtClean="0"/>
              <a:t>= 6 megapixels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r>
              <a:rPr lang="en-US" dirty="0" smtClean="0"/>
              <a:t>is an approximate number of total pixels in an image</a:t>
            </a:r>
          </a:p>
          <a:p>
            <a:r>
              <a:rPr lang="en-US" dirty="0" smtClean="0"/>
              <a:t>Does not provide information about the aspect ratio (i.e., relative width and height) of the image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26EE4-95AB-4919-BD2B-53A0074019F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1515</Words>
  <Application>Microsoft Office PowerPoint</Application>
  <PresentationFormat>On-screen Show (4:3)</PresentationFormat>
  <Paragraphs>326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Symbol</vt:lpstr>
      <vt:lpstr>Office Theme</vt:lpstr>
      <vt:lpstr>Chapter 3 Capturing and Editing Digital Images</vt:lpstr>
      <vt:lpstr>Scanners</vt:lpstr>
      <vt:lpstr>How Scanners Work</vt:lpstr>
      <vt:lpstr>Dot</vt:lpstr>
      <vt:lpstr>Scanner Sensor</vt:lpstr>
      <vt:lpstr>Sampling</vt:lpstr>
      <vt:lpstr>Determining Scanning Resolution</vt:lpstr>
      <vt:lpstr>Digital Cameras</vt:lpstr>
      <vt:lpstr>Megapixels Example</vt:lpstr>
      <vt:lpstr>Does a digital camera with more megapixels mean better image quality?</vt:lpstr>
      <vt:lpstr>Does a digital camera with a higher megapixel rating give bigger prints?</vt:lpstr>
      <vt:lpstr>Print Sizes of a 6-megapixel Image</vt:lpstr>
      <vt:lpstr>Print Sizes of a 2-megapixel Image</vt:lpstr>
      <vt:lpstr>Does a digital camera with a higher megapixel rating give bigger prints?</vt:lpstr>
      <vt:lpstr>Basic Steps of Digital Image Retouching</vt:lpstr>
      <vt:lpstr>Step 1. Crop and Straighten</vt:lpstr>
      <vt:lpstr>Step 2. Repair Small Imperfections</vt:lpstr>
      <vt:lpstr>Step 3. Adjust overall contrast or tonal range of the image</vt:lpstr>
      <vt:lpstr>Step 4. Removing Color Casts</vt:lpstr>
      <vt:lpstr>Color Balance Example</vt:lpstr>
      <vt:lpstr>Step 5. Fine-tune specific parts of the image</vt:lpstr>
      <vt:lpstr>Example Application of Dodge and Burn Tool</vt:lpstr>
      <vt:lpstr>Example Application of Clone Stamp Tool</vt:lpstr>
      <vt:lpstr>Step 6. Sharpen the image</vt:lpstr>
      <vt:lpstr>Using Unsharp Mask</vt:lpstr>
      <vt:lpstr>Don't Over-sharpen!</vt:lpstr>
      <vt:lpstr>Selection Tools in Image Editing</vt:lpstr>
      <vt:lpstr>Categories of Selection Tools in terms of the way they are designed to work</vt:lpstr>
      <vt:lpstr>Predefined Shapes</vt:lpstr>
      <vt:lpstr>Lasso</vt:lpstr>
      <vt:lpstr>By Color: Magic Wand</vt:lpstr>
      <vt:lpstr>By Color: Color Range</vt:lpstr>
      <vt:lpstr>By Painting with a Brush</vt:lpstr>
      <vt:lpstr>By Drawing an Outline</vt:lpstr>
      <vt:lpstr>Layer Basics</vt:lpstr>
      <vt:lpstr>Layer: Beyond Basics</vt:lpstr>
      <vt:lpstr>Clipping Mask Example</vt:lpstr>
      <vt:lpstr>Adjust Output Resolution or Print Size in Photoshop: Image &gt; Image Size...</vt:lpstr>
      <vt:lpstr>Adjust Output Resolution or Print Size in Photoshop: Image &gt; Image Size...</vt:lpstr>
      <vt:lpstr>Adjust Output Resolution or Print Size in Photoshop: Image &gt; Image Size...</vt:lpstr>
      <vt:lpstr>Resample Image</vt:lpstr>
      <vt:lpstr>Common File Formats for Web Images</vt:lpstr>
      <vt:lpstr>JPEG</vt:lpstr>
      <vt:lpstr>JPEG</vt:lpstr>
      <vt:lpstr>JPEG Compression Artifacts</vt:lpstr>
      <vt:lpstr>GIF</vt:lpstr>
      <vt:lpstr>Color Reduction</vt:lpstr>
      <vt:lpstr>Example: Original TIF  (file size: 406 KB)</vt:lpstr>
      <vt:lpstr>Example: GIF 256 colors, no dither (file size: 28 KB)</vt:lpstr>
      <vt:lpstr>Example: GIF 256 colors, no dithering (file size: 28 KB)</vt:lpstr>
      <vt:lpstr>Color Reduction</vt:lpstr>
      <vt:lpstr>Example: GIF 256 colors, with dithering (file size: 34 KB)</vt:lpstr>
      <vt:lpstr>Without and With Dithering</vt:lpstr>
      <vt:lpstr>Without and With Dithering</vt:lpstr>
      <vt:lpstr>PNG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Capturing and Editing Digital Images</dc:title>
  <dc:creator>Yue-Ling Wong</dc:creator>
  <dc:description>"Digital Media Primer" Yue-Ling Wong, Copyright (c)2013 by Pearson Education, Inc. All rights reserved.</dc:description>
  <cp:lastModifiedBy>Webster, Richard</cp:lastModifiedBy>
  <cp:revision>231</cp:revision>
  <dcterms:created xsi:type="dcterms:W3CDTF">2011-03-04T02:22:38Z</dcterms:created>
  <dcterms:modified xsi:type="dcterms:W3CDTF">2016-07-18T13:41:58Z</dcterms:modified>
</cp:coreProperties>
</file>