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9" r:id="rId3"/>
    <p:sldId id="306" r:id="rId4"/>
    <p:sldId id="329" r:id="rId5"/>
    <p:sldId id="330" r:id="rId6"/>
    <p:sldId id="331" r:id="rId7"/>
    <p:sldId id="332" r:id="rId8"/>
    <p:sldId id="334" r:id="rId9"/>
    <p:sldId id="333" r:id="rId10"/>
    <p:sldId id="335" r:id="rId11"/>
    <p:sldId id="336" r:id="rId12"/>
    <p:sldId id="337" r:id="rId13"/>
    <p:sldId id="338" r:id="rId14"/>
    <p:sldId id="339" r:id="rId15"/>
    <p:sldId id="342" r:id="rId16"/>
    <p:sldId id="343" r:id="rId17"/>
    <p:sldId id="348" r:id="rId18"/>
    <p:sldId id="344" r:id="rId19"/>
    <p:sldId id="345" r:id="rId20"/>
    <p:sldId id="346" r:id="rId21"/>
    <p:sldId id="347" r:id="rId22"/>
    <p:sldId id="350" r:id="rId23"/>
    <p:sldId id="351" r:id="rId24"/>
    <p:sldId id="352" r:id="rId25"/>
    <p:sldId id="353" r:id="rId26"/>
    <p:sldId id="354" r:id="rId27"/>
    <p:sldId id="355" r:id="rId28"/>
    <p:sldId id="357" r:id="rId29"/>
    <p:sldId id="356" r:id="rId30"/>
    <p:sldId id="358" r:id="rId31"/>
    <p:sldId id="359" r:id="rId32"/>
    <p:sldId id="373" r:id="rId33"/>
    <p:sldId id="374" r:id="rId34"/>
    <p:sldId id="375" r:id="rId35"/>
    <p:sldId id="376" r:id="rId36"/>
    <p:sldId id="377" r:id="rId37"/>
    <p:sldId id="383" r:id="rId38"/>
    <p:sldId id="384" r:id="rId39"/>
    <p:sldId id="385" r:id="rId40"/>
    <p:sldId id="386" r:id="rId41"/>
    <p:sldId id="387" r:id="rId42"/>
    <p:sldId id="388" r:id="rId43"/>
    <p:sldId id="389" r:id="rId44"/>
    <p:sldId id="390" r:id="rId45"/>
    <p:sldId id="391" r:id="rId46"/>
    <p:sldId id="395" r:id="rId47"/>
    <p:sldId id="396" r:id="rId48"/>
    <p:sldId id="397" r:id="rId49"/>
    <p:sldId id="398" r:id="rId50"/>
    <p:sldId id="399" r:id="rId51"/>
    <p:sldId id="401" r:id="rId52"/>
    <p:sldId id="402" r:id="rId53"/>
    <p:sldId id="403" r:id="rId54"/>
    <p:sldId id="404" r:id="rId55"/>
    <p:sldId id="406" r:id="rId56"/>
    <p:sldId id="407" r:id="rId57"/>
    <p:sldId id="408" r:id="rId58"/>
    <p:sldId id="409" r:id="rId59"/>
    <p:sldId id="410" r:id="rId60"/>
    <p:sldId id="411" r:id="rId61"/>
    <p:sldId id="412" r:id="rId62"/>
    <p:sldId id="413" r:id="rId63"/>
    <p:sldId id="414" r:id="rId64"/>
    <p:sldId id="415" r:id="rId65"/>
    <p:sldId id="416" r:id="rId66"/>
    <p:sldId id="417" r:id="rId67"/>
    <p:sldId id="418" r:id="rId68"/>
    <p:sldId id="422" r:id="rId69"/>
    <p:sldId id="423" r:id="rId70"/>
    <p:sldId id="424" r:id="rId71"/>
    <p:sldId id="445" r:id="rId72"/>
    <p:sldId id="446" r:id="rId73"/>
    <p:sldId id="448" r:id="rId74"/>
    <p:sldId id="449" r:id="rId75"/>
    <p:sldId id="453" r:id="rId76"/>
    <p:sldId id="455" r:id="rId77"/>
    <p:sldId id="463"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36" autoAdjust="0"/>
  </p:normalViewPr>
  <p:slideViewPr>
    <p:cSldViewPr>
      <p:cViewPr varScale="1">
        <p:scale>
          <a:sx n="88" d="100"/>
          <a:sy n="88"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B740337-9203-4AA3-A1CD-67D4D2332CDB}" type="datetimeFigureOut">
              <a:rPr lang="en-US"/>
              <a:pPr>
                <a:defRPr/>
              </a:pPr>
              <a:t>7/18/2016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559CD8F-90B8-494F-A9AB-ECB863A27235}" type="slidenum">
              <a:rPr lang="en-US"/>
              <a:pPr>
                <a:defRPr/>
              </a:pPr>
              <a:t>‹#›</a:t>
            </a:fld>
            <a:endParaRPr lang="en-US"/>
          </a:p>
        </p:txBody>
      </p:sp>
    </p:spTree>
    <p:extLst>
      <p:ext uri="{BB962C8B-B14F-4D97-AF65-F5344CB8AC3E}">
        <p14:creationId xmlns:p14="http://schemas.microsoft.com/office/powerpoint/2010/main" val="1048456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DCD2C39-E7C7-49E1-B4D9-3C8B46F45E30}" type="datetime1">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E66974-FC1B-4A79-AC1D-A4D71C113F7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81681A-172B-4D61-983A-2ABE9D18FAF0}" type="datetime1">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12554-494E-4B2B-B41B-9DD9964265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BB6EDD-FB47-4957-ADF6-C64AC5C2EC38}" type="datetime1">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8A63E-3370-4328-9D06-67D99247EFC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556308CC-08ED-4C5F-BC60-628F78171D7B}" type="datetime1">
              <a:rPr lang="en-US"/>
              <a:pPr>
                <a:defRPr/>
              </a:pPr>
              <a:t>7/18/2016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4D66FD9B-EF2F-450F-A6C8-11FF727DAF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2DC9BE-5818-4041-8974-23800F960397}" type="datetime1">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301EAB-299E-4ADD-A29F-98396A7EBB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3C9C15A-292B-4255-ADC7-662C650D311D}" type="datetime1">
              <a:rPr lang="en-US"/>
              <a:pPr>
                <a:defRPr/>
              </a:pPr>
              <a:t>7/18/2016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F17EA-F228-47A6-8A82-92BF7F1CBB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363428-CF89-48D7-AC25-11796DFED961}" type="datetime1">
              <a:rPr lang="en-US"/>
              <a:pPr>
                <a:defRPr/>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FCBC1F-3F2A-43BE-905C-7D98981244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707D627-C9C3-4FEF-A7C3-50C201552F84}" type="datetime1">
              <a:rPr lang="en-US"/>
              <a:pPr>
                <a:defRPr/>
              </a:pPr>
              <a:t>7/18/2016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65E7CFB-4A92-4E18-AED6-AE607C48F1B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6082B2-0870-4369-8FD6-6F1FC83E2DAF}" type="datetime1">
              <a:rPr lang="en-US"/>
              <a:pPr>
                <a:defRPr/>
              </a:pPr>
              <a:t>7/18/2016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DFAB25-AA93-41FC-9974-A644B27637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78E44B-1FF7-419F-9849-302DC5030855}" type="datetime1">
              <a:rPr lang="en-US"/>
              <a:pPr>
                <a:defRPr/>
              </a:pPr>
              <a:t>7/18/2016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BB58C02-195D-46C8-8C8A-1E6B05AEC58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911612-616D-4DC8-B2C0-A802496D9A20}" type="datetime1">
              <a:rPr lang="en-US"/>
              <a:pPr>
                <a:defRPr/>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67B4E8-245B-434E-B142-F692970393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A75C1D-73E4-469D-854C-A1151E39DDFC}" type="datetime1">
              <a:rPr lang="en-US"/>
              <a:pPr>
                <a:defRPr/>
              </a:pPr>
              <a:t>7/18/2016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8589F7-2611-4B24-B733-77941500A7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AD71EBD-4492-4661-BA6C-8FFFEC9A065A}" type="datetime1">
              <a:rPr lang="en-US"/>
              <a:pPr>
                <a:defRPr/>
              </a:pPr>
              <a:t>7/18/2016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8B40EA-D4CA-4D50-B6FB-BA7D83E79E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gerweb.towson.edu/webster/109/index.html" TargetMode="External"/><Relationship Id="rId2" Type="http://schemas.openxmlformats.org/officeDocument/2006/relationships/hyperlink" Target="mailto:webster@towso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Chapter 2</a:t>
            </a:r>
            <a:br>
              <a:rPr lang="en-US" smtClean="0"/>
            </a:br>
            <a:r>
              <a:rPr lang="en-US" smtClean="0"/>
              <a:t>Fundamentals of Digital Imaging</a:t>
            </a:r>
          </a:p>
        </p:txBody>
      </p:sp>
      <p:sp>
        <p:nvSpPr>
          <p:cNvPr id="3" name="Subtitle 2"/>
          <p:cNvSpPr>
            <a:spLocks noGrp="1"/>
          </p:cNvSpPr>
          <p:nvPr>
            <p:ph type="subTitle" idx="1"/>
          </p:nvPr>
        </p:nvSpPr>
        <p:spPr>
          <a:xfrm>
            <a:off x="1143000" y="3886200"/>
            <a:ext cx="6629400" cy="1752600"/>
          </a:xfrm>
        </p:spPr>
        <p:txBody>
          <a:bodyPr rtlCol="0">
            <a:normAutofit fontScale="55000" lnSpcReduction="20000"/>
          </a:bodyPr>
          <a:lstStyle/>
          <a:p>
            <a:r>
              <a:rPr lang="en-US" sz="3600" b="1" i="1" dirty="0">
                <a:solidFill>
                  <a:srgbClr val="0070C0"/>
                </a:solidFill>
              </a:rPr>
              <a:t>“Computers and Creativity”</a:t>
            </a:r>
          </a:p>
          <a:p>
            <a:r>
              <a:rPr lang="en-US" i="1" dirty="0">
                <a:solidFill>
                  <a:srgbClr val="00B0F0"/>
                </a:solidFill>
              </a:rPr>
              <a:t>Richard D. Webster, COSC 109 Instructor</a:t>
            </a:r>
            <a:endParaRPr lang="en-US" dirty="0">
              <a:solidFill>
                <a:srgbClr val="00B0F0"/>
              </a:solidFill>
            </a:endParaRPr>
          </a:p>
          <a:p>
            <a:r>
              <a:rPr lang="en-US" i="1" dirty="0">
                <a:solidFill>
                  <a:srgbClr val="00B0F0"/>
                </a:solidFill>
              </a:rPr>
              <a:t>Office:  7800 York Road, Room 422  |  Phone:   (410) 704-2424</a:t>
            </a:r>
          </a:p>
          <a:p>
            <a:r>
              <a:rPr lang="en-US" i="1" dirty="0">
                <a:solidFill>
                  <a:srgbClr val="00B0F0"/>
                </a:solidFill>
              </a:rPr>
              <a:t>e-mail:  </a:t>
            </a:r>
            <a:r>
              <a:rPr lang="en-US" i="1" dirty="0">
                <a:solidFill>
                  <a:srgbClr val="00B0F0"/>
                </a:solidFill>
                <a:hlinkClick r:id="rId2"/>
              </a:rPr>
              <a:t>webster@towson.edu</a:t>
            </a:r>
            <a:endParaRPr lang="en-US" dirty="0">
              <a:solidFill>
                <a:srgbClr val="00B0F0"/>
              </a:solidFill>
            </a:endParaRPr>
          </a:p>
          <a:p>
            <a:r>
              <a:rPr lang="en-US" i="1" dirty="0">
                <a:solidFill>
                  <a:srgbClr val="00B0F0"/>
                </a:solidFill>
              </a:rPr>
              <a:t>109 website</a:t>
            </a:r>
            <a:r>
              <a:rPr lang="en-US" i="1" dirty="0" smtClean="0">
                <a:solidFill>
                  <a:srgbClr val="00B0F0"/>
                </a:solidFill>
              </a:rPr>
              <a:t>: </a:t>
            </a:r>
            <a:r>
              <a:rPr lang="en-US" i="1" dirty="0">
                <a:solidFill>
                  <a:srgbClr val="00B0F0"/>
                </a:solidFill>
              </a:rPr>
              <a:t> </a:t>
            </a:r>
            <a:r>
              <a:rPr lang="en-US" i="1" dirty="0">
                <a:solidFill>
                  <a:srgbClr val="00B0F0"/>
                </a:solidFill>
                <a:hlinkClick r:id="rId3"/>
              </a:rPr>
              <a:t>https://</a:t>
            </a:r>
            <a:r>
              <a:rPr lang="en-US" i="1" dirty="0" smtClean="0">
                <a:solidFill>
                  <a:srgbClr val="00B0F0"/>
                </a:solidFill>
                <a:hlinkClick r:id="rId3"/>
              </a:rPr>
              <a:t>tigerweb.towson.edu/webster/109/index.html    </a:t>
            </a:r>
            <a:endParaRPr lang="en-US" dirty="0">
              <a:solidFill>
                <a:srgbClr val="00B0F0"/>
              </a:solidFill>
            </a:endParaRPr>
          </a:p>
        </p:txBody>
      </p:sp>
      <p:sp>
        <p:nvSpPr>
          <p:cNvPr id="4" name="Slide Number Placeholder 3"/>
          <p:cNvSpPr>
            <a:spLocks noGrp="1"/>
          </p:cNvSpPr>
          <p:nvPr>
            <p:ph type="sldNum" sz="quarter" idx="12"/>
          </p:nvPr>
        </p:nvSpPr>
        <p:spPr/>
        <p:txBody>
          <a:bodyPr/>
          <a:lstStyle/>
          <a:p>
            <a:pPr>
              <a:defRPr/>
            </a:pPr>
            <a:fld id="{40806F7A-6E5D-47A2-889F-E1EC53B2261C}"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r>
              <a:rPr lang="en-US" smtClean="0"/>
              <a:t>Let's try a different grid size.</a:t>
            </a:r>
          </a:p>
        </p:txBody>
      </p:sp>
      <p:sp>
        <p:nvSpPr>
          <p:cNvPr id="3" name="Slide Number Placeholder 2"/>
          <p:cNvSpPr>
            <a:spLocks noGrp="1"/>
          </p:cNvSpPr>
          <p:nvPr>
            <p:ph type="sldNum" sz="quarter" idx="12"/>
          </p:nvPr>
        </p:nvSpPr>
        <p:spPr/>
        <p:txBody>
          <a:bodyPr/>
          <a:lstStyle/>
          <a:p>
            <a:pPr>
              <a:defRPr/>
            </a:pPr>
            <a:fld id="{3E39A59F-D188-4B03-973E-8143A9A5620A}"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fig-01d-d-natural-image-grid5pixel.tif"/>
          <p:cNvPicPr>
            <a:picLocks noChangeAspect="1"/>
          </p:cNvPicPr>
          <p:nvPr/>
        </p:nvPicPr>
        <p:blipFill>
          <a:blip r:embed="rId2" cstate="print"/>
          <a:srcRect/>
          <a:stretch>
            <a:fillRect/>
          </a:stretch>
        </p:blipFill>
        <p:spPr bwMode="auto">
          <a:xfrm>
            <a:off x="1828800" y="530225"/>
            <a:ext cx="5486400" cy="4389438"/>
          </a:xfrm>
          <a:prstGeom prst="rect">
            <a:avLst/>
          </a:prstGeom>
          <a:noFill/>
          <a:ln w="9525">
            <a:noFill/>
            <a:miter lim="800000"/>
            <a:headEnd/>
            <a:tailEnd/>
          </a:ln>
        </p:spPr>
      </p:pic>
      <p:sp>
        <p:nvSpPr>
          <p:cNvPr id="28675" name="Title 1"/>
          <p:cNvSpPr>
            <a:spLocks noGrp="1"/>
          </p:cNvSpPr>
          <p:nvPr>
            <p:ph type="title"/>
          </p:nvPr>
        </p:nvSpPr>
        <p:spPr/>
        <p:txBody>
          <a:bodyPr/>
          <a:lstStyle/>
          <a:p>
            <a:r>
              <a:rPr lang="en-US" smtClean="0"/>
              <a:t>Sample into a grid of 100 </a:t>
            </a:r>
            <a:r>
              <a:rPr lang="en-US" smtClean="0">
                <a:sym typeface="Symbol" pitchFamily="18" charset="2"/>
              </a:rPr>
              <a:t> 8</a:t>
            </a:r>
            <a:r>
              <a:rPr lang="en-US" smtClean="0"/>
              <a:t>0 discrete samples</a:t>
            </a:r>
          </a:p>
        </p:txBody>
      </p:sp>
      <p:sp>
        <p:nvSpPr>
          <p:cNvPr id="28676" name="Text Placeholder 3"/>
          <p:cNvSpPr>
            <a:spLocks noGrp="1"/>
          </p:cNvSpPr>
          <p:nvPr>
            <p:ph type="body" sz="half" idx="2"/>
          </p:nvPr>
        </p:nvSpPr>
        <p:spPr/>
        <p:txBody>
          <a:bodyPr/>
          <a:lstStyle/>
          <a:p>
            <a:r>
              <a:rPr lang="en-US" smtClean="0"/>
              <a:t>Suppose you are going to sample the scene you see in the "viewfinder" into a pegboard with 100 </a:t>
            </a:r>
            <a:r>
              <a:rPr lang="en-US" smtClean="0">
                <a:sym typeface="Symbol" pitchFamily="18" charset="2"/>
              </a:rPr>
              <a:t></a:t>
            </a:r>
            <a:r>
              <a:rPr lang="en-US" smtClean="0"/>
              <a:t> 80 holes.</a:t>
            </a:r>
          </a:p>
        </p:txBody>
      </p:sp>
      <p:sp>
        <p:nvSpPr>
          <p:cNvPr id="5" name="Slide Number Placeholder 4"/>
          <p:cNvSpPr>
            <a:spLocks noGrp="1"/>
          </p:cNvSpPr>
          <p:nvPr>
            <p:ph type="sldNum" sz="quarter" idx="12"/>
          </p:nvPr>
        </p:nvSpPr>
        <p:spPr/>
        <p:txBody>
          <a:bodyPr/>
          <a:lstStyle/>
          <a:p>
            <a:pPr>
              <a:defRPr/>
            </a:pPr>
            <a:fld id="{A5B16831-C8E7-4AFF-99C6-E9844628D840}"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fig-01e-e-natural-image-grid5pixel-coloraveraged.tif"/>
          <p:cNvPicPr>
            <a:picLocks noChangeAspect="1"/>
          </p:cNvPicPr>
          <p:nvPr/>
        </p:nvPicPr>
        <p:blipFill>
          <a:blip r:embed="rId2" cstate="print"/>
          <a:srcRect/>
          <a:stretch>
            <a:fillRect/>
          </a:stretch>
        </p:blipFill>
        <p:spPr bwMode="auto">
          <a:xfrm>
            <a:off x="1828800" y="530225"/>
            <a:ext cx="5486400" cy="4389438"/>
          </a:xfrm>
          <a:prstGeom prst="rect">
            <a:avLst/>
          </a:prstGeom>
          <a:noFill/>
          <a:ln w="9525">
            <a:noFill/>
            <a:miter lim="800000"/>
            <a:headEnd/>
            <a:tailEnd/>
          </a:ln>
        </p:spPr>
      </p:pic>
      <p:sp>
        <p:nvSpPr>
          <p:cNvPr id="29699" name="Title 1"/>
          <p:cNvSpPr>
            <a:spLocks noGrp="1"/>
          </p:cNvSpPr>
          <p:nvPr>
            <p:ph type="title"/>
          </p:nvPr>
        </p:nvSpPr>
        <p:spPr/>
        <p:txBody>
          <a:bodyPr/>
          <a:lstStyle/>
          <a:p>
            <a:r>
              <a:rPr lang="en-US" smtClean="0"/>
              <a:t>Again, one color for each peg hole.</a:t>
            </a:r>
          </a:p>
        </p:txBody>
      </p:sp>
      <p:sp>
        <p:nvSpPr>
          <p:cNvPr id="4" name="Slide Number Placeholder 3"/>
          <p:cNvSpPr>
            <a:spLocks noGrp="1"/>
          </p:cNvSpPr>
          <p:nvPr>
            <p:ph type="sldNum" sz="quarter" idx="12"/>
          </p:nvPr>
        </p:nvSpPr>
        <p:spPr/>
        <p:txBody>
          <a:bodyPr/>
          <a:lstStyle/>
          <a:p>
            <a:pPr>
              <a:defRPr/>
            </a:pPr>
            <a:fld id="{E7109421-CB66-4B28-BDB5-444E5DB46403}"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92288" y="4800600"/>
            <a:ext cx="5486400" cy="762000"/>
          </a:xfrm>
        </p:spPr>
        <p:txBody>
          <a:bodyPr/>
          <a:lstStyle/>
          <a:p>
            <a:r>
              <a:rPr lang="en-US" smtClean="0"/>
              <a:t>For 100 </a:t>
            </a:r>
            <a:r>
              <a:rPr lang="en-US" smtClean="0">
                <a:sym typeface="Symbol" pitchFamily="18" charset="2"/>
              </a:rPr>
              <a:t></a:t>
            </a:r>
            <a:r>
              <a:rPr lang="en-US" smtClean="0"/>
              <a:t> 80  sample points, it means you get a digitized image of 100 </a:t>
            </a:r>
            <a:r>
              <a:rPr lang="en-US" smtClean="0">
                <a:sym typeface="Symbol" pitchFamily="18" charset="2"/>
              </a:rPr>
              <a:t></a:t>
            </a:r>
            <a:r>
              <a:rPr lang="en-US" smtClean="0"/>
              <a:t> 80 pixels.</a:t>
            </a:r>
          </a:p>
        </p:txBody>
      </p:sp>
      <p:pic>
        <p:nvPicPr>
          <p:cNvPr id="30723" name="Picture 3" descr="fig-02-f-100x80.tif"/>
          <p:cNvPicPr>
            <a:picLocks noChangeAspect="1"/>
          </p:cNvPicPr>
          <p:nvPr/>
        </p:nvPicPr>
        <p:blipFill>
          <a:blip r:embed="rId2" cstate="print"/>
          <a:srcRect/>
          <a:stretch>
            <a:fillRect/>
          </a:stretch>
        </p:blipFill>
        <p:spPr bwMode="auto">
          <a:xfrm>
            <a:off x="3937000" y="2590800"/>
            <a:ext cx="1270000" cy="1016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1E7D087E-2D25-4BC0-B95E-4A423BF43E73}"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Sampling Rate</a:t>
            </a:r>
          </a:p>
        </p:txBody>
      </p:sp>
      <p:sp>
        <p:nvSpPr>
          <p:cNvPr id="31747" name="Content Placeholder 2"/>
          <p:cNvSpPr>
            <a:spLocks noGrp="1"/>
          </p:cNvSpPr>
          <p:nvPr>
            <p:ph idx="1"/>
          </p:nvPr>
        </p:nvSpPr>
        <p:spPr/>
        <p:txBody>
          <a:bodyPr>
            <a:normAutofit lnSpcReduction="10000"/>
          </a:bodyPr>
          <a:lstStyle/>
          <a:p>
            <a:r>
              <a:rPr lang="en-US" dirty="0" smtClean="0"/>
              <a:t>Refers to how frequent you take a sample</a:t>
            </a:r>
          </a:p>
          <a:p>
            <a:r>
              <a:rPr lang="en-US" dirty="0" smtClean="0"/>
              <a:t>For an image, sampling frequency refers to how close neighboring samples are in a 2-D image plane.</a:t>
            </a:r>
          </a:p>
          <a:p>
            <a:r>
              <a:rPr lang="en-US" dirty="0" smtClean="0"/>
              <a:t>For example, when we change the grid from 25 </a:t>
            </a:r>
            <a:r>
              <a:rPr lang="en-US" dirty="0" smtClean="0">
                <a:sym typeface="Symbol" pitchFamily="18" charset="2"/>
              </a:rPr>
              <a:t></a:t>
            </a:r>
            <a:r>
              <a:rPr lang="en-US" dirty="0" smtClean="0"/>
              <a:t> 20 to 100 </a:t>
            </a:r>
            <a:r>
              <a:rPr lang="en-US" dirty="0" smtClean="0">
                <a:sym typeface="Symbol" pitchFamily="18" charset="2"/>
              </a:rPr>
              <a:t></a:t>
            </a:r>
            <a:r>
              <a:rPr lang="en-US" dirty="0" smtClean="0"/>
              <a:t> 80, we say that we increase the sampling rate.</a:t>
            </a:r>
          </a:p>
          <a:p>
            <a:pPr lvl="1"/>
            <a:r>
              <a:rPr lang="en-US" dirty="0" smtClean="0"/>
              <a:t>You are sampling more frequently within the same spatial distance.</a:t>
            </a:r>
          </a:p>
          <a:p>
            <a:endParaRPr lang="en-US" dirty="0" smtClean="0"/>
          </a:p>
        </p:txBody>
      </p:sp>
      <p:sp>
        <p:nvSpPr>
          <p:cNvPr id="4" name="Slide Number Placeholder 3"/>
          <p:cNvSpPr>
            <a:spLocks noGrp="1"/>
          </p:cNvSpPr>
          <p:nvPr>
            <p:ph type="sldNum" sz="quarter" idx="12"/>
          </p:nvPr>
        </p:nvSpPr>
        <p:spPr/>
        <p:txBody>
          <a:bodyPr/>
          <a:lstStyle/>
          <a:p>
            <a:pPr>
              <a:defRPr/>
            </a:pPr>
            <a:fld id="{E4D63416-F11D-451B-9553-F578B8DF72C2}"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Resolution</a:t>
            </a:r>
          </a:p>
        </p:txBody>
      </p:sp>
      <p:sp>
        <p:nvSpPr>
          <p:cNvPr id="33795" name="Content Placeholder 2"/>
          <p:cNvSpPr>
            <a:spLocks noGrp="1"/>
          </p:cNvSpPr>
          <p:nvPr>
            <p:ph idx="1"/>
          </p:nvPr>
        </p:nvSpPr>
        <p:spPr/>
        <p:txBody>
          <a:bodyPr/>
          <a:lstStyle/>
          <a:p>
            <a:r>
              <a:rPr lang="en-US" smtClean="0"/>
              <a:t>In digital imaging, increasing the sampling rate is equivalent to increasing the image resolution.</a:t>
            </a:r>
          </a:p>
        </p:txBody>
      </p:sp>
      <p:sp>
        <p:nvSpPr>
          <p:cNvPr id="4" name="Slide Number Placeholder 3"/>
          <p:cNvSpPr>
            <a:spLocks noGrp="1"/>
          </p:cNvSpPr>
          <p:nvPr>
            <p:ph type="sldNum" sz="quarter" idx="12"/>
          </p:nvPr>
        </p:nvSpPr>
        <p:spPr/>
        <p:txBody>
          <a:bodyPr/>
          <a:lstStyle/>
          <a:p>
            <a:pPr>
              <a:defRPr/>
            </a:pPr>
            <a:fld id="{BBDDE473-810F-49A3-A736-0C8D7089AB2F}"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Consequences of Higher Resolution</a:t>
            </a:r>
          </a:p>
        </p:txBody>
      </p:sp>
      <p:sp>
        <p:nvSpPr>
          <p:cNvPr id="34819" name="Content Placeholder 2"/>
          <p:cNvSpPr>
            <a:spLocks noGrp="1"/>
          </p:cNvSpPr>
          <p:nvPr>
            <p:ph idx="1"/>
          </p:nvPr>
        </p:nvSpPr>
        <p:spPr/>
        <p:txBody>
          <a:bodyPr/>
          <a:lstStyle/>
          <a:p>
            <a:pPr>
              <a:buFont typeface="Arial" charset="0"/>
              <a:buNone/>
            </a:pPr>
            <a:r>
              <a:rPr lang="en-US" smtClean="0"/>
              <a:t>With higher resolution, </a:t>
            </a:r>
          </a:p>
          <a:p>
            <a:r>
              <a:rPr lang="en-US" smtClean="0"/>
              <a:t>You have more sample points (pixels) to represent the same scene, i.e., the pixel dimensions of the captured image are increased.</a:t>
            </a:r>
          </a:p>
          <a:p>
            <a:r>
              <a:rPr lang="en-US" smtClean="0"/>
              <a:t>The file size of the digitized image is larger.</a:t>
            </a:r>
          </a:p>
          <a:p>
            <a:r>
              <a:rPr lang="en-US" smtClean="0"/>
              <a:t>You gain more detail from the original scene.</a:t>
            </a:r>
          </a:p>
        </p:txBody>
      </p:sp>
      <p:sp>
        <p:nvSpPr>
          <p:cNvPr id="4" name="Slide Number Placeholder 3"/>
          <p:cNvSpPr>
            <a:spLocks noGrp="1"/>
          </p:cNvSpPr>
          <p:nvPr>
            <p:ph type="sldNum" sz="quarter" idx="12"/>
          </p:nvPr>
        </p:nvSpPr>
        <p:spPr/>
        <p:txBody>
          <a:bodyPr/>
          <a:lstStyle/>
          <a:p>
            <a:pPr>
              <a:defRPr/>
            </a:pPr>
            <a:fld id="{7BF516FA-D753-4208-9132-E6D2A91E225E}"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Resolution of Digital Photos</a:t>
            </a:r>
          </a:p>
        </p:txBody>
      </p:sp>
      <p:sp>
        <p:nvSpPr>
          <p:cNvPr id="3" name="Content Placeholder 2"/>
          <p:cNvSpPr>
            <a:spLocks noGrp="1"/>
          </p:cNvSpPr>
          <p:nvPr>
            <p:ph idx="1"/>
          </p:nvPr>
        </p:nvSpPr>
        <p:spPr/>
        <p:txBody>
          <a:bodyPr>
            <a:normAutofit lnSpcReduction="10000"/>
          </a:bodyPr>
          <a:lstStyle/>
          <a:p>
            <a:pPr>
              <a:defRPr/>
            </a:pPr>
            <a:r>
              <a:rPr lang="en-US" smtClean="0"/>
              <a:t>Note that 25 </a:t>
            </a:r>
            <a:r>
              <a:rPr lang="en-US" smtClean="0">
                <a:sym typeface="Symbol"/>
              </a:rPr>
              <a:t></a:t>
            </a:r>
            <a:r>
              <a:rPr lang="en-US" smtClean="0"/>
              <a:t> 20 and 100 </a:t>
            </a:r>
            <a:r>
              <a:rPr lang="en-US" smtClean="0">
                <a:sym typeface="Symbol"/>
              </a:rPr>
              <a:t></a:t>
            </a:r>
            <a:r>
              <a:rPr lang="en-US" smtClean="0"/>
              <a:t> 80 pixels are by no means realistic pixel dimensions in digital photography.</a:t>
            </a:r>
          </a:p>
          <a:p>
            <a:pPr>
              <a:defRPr/>
            </a:pPr>
            <a:endParaRPr lang="en-US" smtClean="0"/>
          </a:p>
          <a:p>
            <a:pPr>
              <a:defRPr/>
            </a:pPr>
            <a:r>
              <a:rPr lang="en-US" smtClean="0"/>
              <a:t>They are only for illustration purposes here. Most digital cameras can capture images in the range of thousand pixels in each dimension—for example, 3000 pixels </a:t>
            </a:r>
            <a:r>
              <a:rPr lang="en-US" smtClean="0">
                <a:sym typeface="Symbol"/>
              </a:rPr>
              <a:t></a:t>
            </a:r>
            <a:r>
              <a:rPr lang="en-US" smtClean="0"/>
              <a:t> 2000 pixels.</a:t>
            </a:r>
            <a:endParaRPr lang="en-US"/>
          </a:p>
        </p:txBody>
      </p:sp>
      <p:sp>
        <p:nvSpPr>
          <p:cNvPr id="4" name="Slide Number Placeholder 3"/>
          <p:cNvSpPr>
            <a:spLocks noGrp="1"/>
          </p:cNvSpPr>
          <p:nvPr>
            <p:ph type="sldNum" sz="quarter" idx="12"/>
          </p:nvPr>
        </p:nvSpPr>
        <p:spPr/>
        <p:txBody>
          <a:bodyPr/>
          <a:lstStyle/>
          <a:p>
            <a:pPr>
              <a:defRPr/>
            </a:pPr>
            <a:fld id="{10ED80B8-194B-4AF3-BE31-80D0426AF325}"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A Pixel is not a Square Block</a:t>
            </a:r>
          </a:p>
        </p:txBody>
      </p:sp>
      <p:sp>
        <p:nvSpPr>
          <p:cNvPr id="37891" name="Content Placeholder 2"/>
          <p:cNvSpPr>
            <a:spLocks noGrp="1"/>
          </p:cNvSpPr>
          <p:nvPr>
            <p:ph idx="1"/>
          </p:nvPr>
        </p:nvSpPr>
        <p:spPr/>
        <p:txBody>
          <a:bodyPr/>
          <a:lstStyle/>
          <a:p>
            <a:r>
              <a:rPr lang="en-US" dirty="0" smtClean="0"/>
              <a:t>A pixel is a sample point.</a:t>
            </a:r>
          </a:p>
          <a:p>
            <a:r>
              <a:rPr lang="en-US" dirty="0" smtClean="0"/>
              <a:t>It does not really have a physical dimension associated with it.</a:t>
            </a:r>
          </a:p>
          <a:p>
            <a:r>
              <a:rPr lang="en-US" dirty="0" smtClean="0"/>
              <a:t>When you zoom in on a digital image in an image editing program, you often see the pixels represented as little square blocks.</a:t>
            </a:r>
          </a:p>
          <a:p>
            <a:r>
              <a:rPr lang="en-US" dirty="0" smtClean="0"/>
              <a:t>This is simply an on-screen representation of a sample point of an digitized image.</a:t>
            </a:r>
          </a:p>
        </p:txBody>
      </p:sp>
      <p:sp>
        <p:nvSpPr>
          <p:cNvPr id="4" name="Slide Number Placeholder 3"/>
          <p:cNvSpPr>
            <a:spLocks noGrp="1"/>
          </p:cNvSpPr>
          <p:nvPr>
            <p:ph type="sldNum" sz="quarter" idx="12"/>
          </p:nvPr>
        </p:nvSpPr>
        <p:spPr/>
        <p:txBody>
          <a:bodyPr/>
          <a:lstStyle/>
          <a:p>
            <a:pPr>
              <a:defRPr/>
            </a:pPr>
            <a:fld id="{E97B10B9-204A-46BD-B3BE-864567E69A99}"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p:txBody>
          <a:bodyPr/>
          <a:lstStyle/>
          <a:p>
            <a:r>
              <a:rPr lang="en-US" smtClean="0"/>
              <a:t>Colors</a:t>
            </a:r>
          </a:p>
        </p:txBody>
      </p:sp>
      <p:sp>
        <p:nvSpPr>
          <p:cNvPr id="3" name="Slide Number Placeholder 2"/>
          <p:cNvSpPr>
            <a:spLocks noGrp="1"/>
          </p:cNvSpPr>
          <p:nvPr>
            <p:ph type="sldNum" sz="quarter" idx="12"/>
          </p:nvPr>
        </p:nvSpPr>
        <p:spPr/>
        <p:txBody>
          <a:bodyPr/>
          <a:lstStyle/>
          <a:p>
            <a:pPr>
              <a:defRPr/>
            </a:pPr>
            <a:fld id="{B2A917C6-9102-4373-AA2E-AC9945969820}"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mtClean="0"/>
              <a:t>In this lecture, you will find answers to these questions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smtClean="0"/>
              <a:t>What does digitizing images mean?</a:t>
            </a:r>
          </a:p>
          <a:p>
            <a:pPr eaLnBrk="1" fontAlgn="auto" hangingPunct="1">
              <a:spcAft>
                <a:spcPts val="0"/>
              </a:spcAft>
              <a:buFont typeface="Arial" pitchFamily="34" charset="0"/>
              <a:buChar char="•"/>
              <a:defRPr/>
            </a:pPr>
            <a:endParaRPr lang="en-US" smtClean="0"/>
          </a:p>
          <a:p>
            <a:pPr eaLnBrk="1" fontAlgn="auto" hangingPunct="1">
              <a:spcAft>
                <a:spcPts val="0"/>
              </a:spcAft>
              <a:buFont typeface="Arial" pitchFamily="34" charset="0"/>
              <a:buChar char="•"/>
              <a:defRPr/>
            </a:pPr>
            <a:r>
              <a:rPr lang="en-US" smtClean="0"/>
              <a:t>How are images sampled and quantized in the digitization process?</a:t>
            </a:r>
          </a:p>
          <a:p>
            <a:pPr eaLnBrk="1" fontAlgn="auto" hangingPunct="1">
              <a:spcAft>
                <a:spcPts val="0"/>
              </a:spcAft>
              <a:buFont typeface="Arial" pitchFamily="34" charset="0"/>
              <a:buChar char="•"/>
              <a:defRPr/>
            </a:pPr>
            <a:endParaRPr lang="en-US" smtClean="0"/>
          </a:p>
          <a:p>
            <a:pPr eaLnBrk="1" fontAlgn="auto" hangingPunct="1">
              <a:spcAft>
                <a:spcPts val="0"/>
              </a:spcAft>
              <a:buFont typeface="Arial" pitchFamily="34" charset="0"/>
              <a:buChar char="•"/>
              <a:defRPr/>
            </a:pPr>
            <a:r>
              <a:rPr lang="en-US" smtClean="0"/>
              <a:t>How are pixels, image resolution, and bit depth related to sampling and quantizing?</a:t>
            </a:r>
          </a:p>
          <a:p>
            <a:pPr eaLnBrk="1" fontAlgn="auto" hangingPunct="1">
              <a:spcAft>
                <a:spcPts val="0"/>
              </a:spcAft>
              <a:buFont typeface="Arial" pitchFamily="34" charset="0"/>
              <a:buChar char="•"/>
              <a:defRPr/>
            </a:pPr>
            <a:endParaRPr lang="en-US" smtClean="0"/>
          </a:p>
          <a:p>
            <a:pPr eaLnBrk="1" fontAlgn="auto" hangingPunct="1">
              <a:spcAft>
                <a:spcPts val="0"/>
              </a:spcAft>
              <a:buFont typeface="Arial" pitchFamily="34" charset="0"/>
              <a:buChar char="•"/>
              <a:defRPr/>
            </a:pPr>
            <a:r>
              <a:rPr lang="en-US" smtClean="0"/>
              <a:t>How do the choices of the sampling rate and bit depth affect the image fidelity and details?</a:t>
            </a:r>
          </a:p>
        </p:txBody>
      </p:sp>
      <p:sp>
        <p:nvSpPr>
          <p:cNvPr id="4" name="Slide Number Placeholder 3"/>
          <p:cNvSpPr>
            <a:spLocks noGrp="1"/>
          </p:cNvSpPr>
          <p:nvPr>
            <p:ph type="sldNum" sz="quarter" idx="12"/>
          </p:nvPr>
        </p:nvSpPr>
        <p:spPr/>
        <p:txBody>
          <a:bodyPr/>
          <a:lstStyle/>
          <a:p>
            <a:pPr>
              <a:defRPr/>
            </a:pPr>
            <a:fld id="{A2C5E57D-629C-43AC-80C0-BF19CE079FF9}"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Problems</a:t>
            </a:r>
          </a:p>
        </p:txBody>
      </p:sp>
      <p:sp>
        <p:nvSpPr>
          <p:cNvPr id="39939" name="Content Placeholder 2"/>
          <p:cNvSpPr>
            <a:spLocks noGrp="1"/>
          </p:cNvSpPr>
          <p:nvPr>
            <p:ph idx="1"/>
          </p:nvPr>
        </p:nvSpPr>
        <p:spPr/>
        <p:txBody>
          <a:bodyPr/>
          <a:lstStyle/>
          <a:p>
            <a:r>
              <a:rPr lang="en-US" smtClean="0"/>
              <a:t>A natural image is colored in continuous tones, and thus it theoretically has an infinite number of colors. </a:t>
            </a:r>
          </a:p>
          <a:p>
            <a:endParaRPr lang="en-US" smtClean="0"/>
          </a:p>
          <a:p>
            <a:r>
              <a:rPr lang="en-US" smtClean="0"/>
              <a:t>The discrete and finite language of the computer restricts the reproduction of an infinite number of colors and shades.</a:t>
            </a:r>
          </a:p>
        </p:txBody>
      </p:sp>
      <p:sp>
        <p:nvSpPr>
          <p:cNvPr id="4" name="Slide Number Placeholder 3"/>
          <p:cNvSpPr>
            <a:spLocks noGrp="1"/>
          </p:cNvSpPr>
          <p:nvPr>
            <p:ph type="sldNum" sz="quarter" idx="12"/>
          </p:nvPr>
        </p:nvSpPr>
        <p:spPr/>
        <p:txBody>
          <a:bodyPr/>
          <a:lstStyle/>
          <a:p>
            <a:pPr>
              <a:defRPr/>
            </a:pPr>
            <a:fld id="{9553FE2C-019B-4E3D-A3E7-3135C911635A}"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Quantization Step</a:t>
            </a:r>
          </a:p>
        </p:txBody>
      </p:sp>
      <p:sp>
        <p:nvSpPr>
          <p:cNvPr id="40963" name="Content Placeholder 2"/>
          <p:cNvSpPr>
            <a:spLocks noGrp="1"/>
          </p:cNvSpPr>
          <p:nvPr>
            <p:ph idx="1"/>
          </p:nvPr>
        </p:nvSpPr>
        <p:spPr/>
        <p:txBody>
          <a:bodyPr>
            <a:normAutofit lnSpcReduction="10000"/>
          </a:bodyPr>
          <a:lstStyle/>
          <a:p>
            <a:r>
              <a:rPr lang="en-US" dirty="0" smtClean="0"/>
              <a:t>To encode an infinite number of colors and shades with a finite list.</a:t>
            </a:r>
          </a:p>
          <a:p>
            <a:r>
              <a:rPr lang="en-US" dirty="0" smtClean="0"/>
              <a:t>Quantizing the sampled image involves mapping the color of each pixel to a discrete and precise value.</a:t>
            </a:r>
          </a:p>
          <a:p>
            <a:r>
              <a:rPr lang="en-US" dirty="0" smtClean="0"/>
              <a:t>First, you need to consider how many possible colors you want to use in the image.</a:t>
            </a:r>
          </a:p>
          <a:p>
            <a:r>
              <a:rPr lang="en-US" dirty="0" smtClean="0"/>
              <a:t>To illustrate this process, let’s return to the example of the 100 </a:t>
            </a:r>
            <a:r>
              <a:rPr lang="en-US" dirty="0" smtClean="0">
                <a:sym typeface="Symbol" pitchFamily="18" charset="2"/>
              </a:rPr>
              <a:t></a:t>
            </a:r>
            <a:r>
              <a:rPr lang="en-US" dirty="0" smtClean="0"/>
              <a:t> 80 sampled image.</a:t>
            </a:r>
          </a:p>
          <a:p>
            <a:endParaRPr lang="en-US" dirty="0" smtClean="0"/>
          </a:p>
        </p:txBody>
      </p:sp>
      <p:sp>
        <p:nvSpPr>
          <p:cNvPr id="4" name="Slide Number Placeholder 3"/>
          <p:cNvSpPr>
            <a:spLocks noGrp="1"/>
          </p:cNvSpPr>
          <p:nvPr>
            <p:ph type="sldNum" sz="quarter" idx="12"/>
          </p:nvPr>
        </p:nvSpPr>
        <p:spPr/>
        <p:txBody>
          <a:bodyPr/>
          <a:lstStyle/>
          <a:p>
            <a:pPr>
              <a:defRPr/>
            </a:pPr>
            <a:fld id="{59FED6B6-0C4A-4687-8824-4A2E261F22BB}"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The sampled 100 </a:t>
            </a:r>
            <a:r>
              <a:rPr lang="en-US" smtClean="0">
                <a:sym typeface="Symbol" pitchFamily="18" charset="2"/>
              </a:rPr>
              <a:t></a:t>
            </a:r>
            <a:r>
              <a:rPr lang="en-US" smtClean="0"/>
              <a:t> 80 image</a:t>
            </a:r>
          </a:p>
        </p:txBody>
      </p:sp>
      <p:pic>
        <p:nvPicPr>
          <p:cNvPr id="43011" name="Picture 2" descr="fig-01e-e-natural-image-grid5pixel-coloraveraged.tif"/>
          <p:cNvPicPr>
            <a:picLocks noChangeAspect="1"/>
          </p:cNvPicPr>
          <p:nvPr/>
        </p:nvPicPr>
        <p:blipFill>
          <a:blip r:embed="rId2" cstate="print"/>
          <a:srcRect/>
          <a:stretch>
            <a:fillRect/>
          </a:stretch>
        </p:blipFill>
        <p:spPr bwMode="auto">
          <a:xfrm>
            <a:off x="1828800" y="1477963"/>
            <a:ext cx="5486400" cy="43894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6DEE344-E56A-47B2-9996-7E526FAF9FB0}"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2011362"/>
          </a:xfrm>
        </p:spPr>
        <p:txBody>
          <a:bodyPr/>
          <a:lstStyle/>
          <a:p>
            <a:r>
              <a:rPr lang="en-US" sz="3200" smtClean="0"/>
              <a:t>Say, we want to map the color of each sample points into one of these four colors:</a:t>
            </a:r>
          </a:p>
        </p:txBody>
      </p:sp>
      <p:pic>
        <p:nvPicPr>
          <p:cNvPr id="44035" name="Picture 3" descr="fig-03a-2-4color.tif"/>
          <p:cNvPicPr>
            <a:picLocks noChangeAspect="1"/>
          </p:cNvPicPr>
          <p:nvPr/>
        </p:nvPicPr>
        <p:blipFill>
          <a:blip r:embed="rId2" cstate="print"/>
          <a:srcRect/>
          <a:stretch>
            <a:fillRect/>
          </a:stretch>
        </p:blipFill>
        <p:spPr bwMode="auto">
          <a:xfrm>
            <a:off x="4038600" y="3346450"/>
            <a:ext cx="1493838" cy="3968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DCF5093-5B57-42F5-ABEB-FEB6DD18A715}"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Quantized with 4 Colors</a:t>
            </a:r>
          </a:p>
        </p:txBody>
      </p:sp>
      <p:pic>
        <p:nvPicPr>
          <p:cNvPr id="45059" name="Picture 2" descr="fig-04a-3-quantized-4color.tif"/>
          <p:cNvPicPr>
            <a:picLocks noChangeAspect="1"/>
          </p:cNvPicPr>
          <p:nvPr/>
        </p:nvPicPr>
        <p:blipFill>
          <a:blip r:embed="rId2" cstate="print"/>
          <a:srcRect/>
          <a:stretch>
            <a:fillRect/>
          </a:stretch>
        </p:blipFill>
        <p:spPr bwMode="auto">
          <a:xfrm>
            <a:off x="1828800" y="1295400"/>
            <a:ext cx="5486400" cy="4389438"/>
          </a:xfrm>
          <a:prstGeom prst="rect">
            <a:avLst/>
          </a:prstGeom>
          <a:noFill/>
          <a:ln w="9525">
            <a:noFill/>
            <a:miter lim="800000"/>
            <a:headEnd/>
            <a:tailEnd/>
          </a:ln>
        </p:spPr>
      </p:pic>
      <p:pic>
        <p:nvPicPr>
          <p:cNvPr id="45060" name="Picture 3" descr="fig-03a-2-4color.tif"/>
          <p:cNvPicPr>
            <a:picLocks noChangeAspect="1"/>
          </p:cNvPicPr>
          <p:nvPr/>
        </p:nvPicPr>
        <p:blipFill>
          <a:blip r:embed="rId3" cstate="print"/>
          <a:srcRect/>
          <a:stretch>
            <a:fillRect/>
          </a:stretch>
        </p:blipFill>
        <p:spPr bwMode="auto">
          <a:xfrm>
            <a:off x="4038600" y="5927725"/>
            <a:ext cx="1493838" cy="3968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502F961-21D6-4725-8B08-3803E7859235}"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fig-04b-3-quantized-8color.tif"/>
          <p:cNvPicPr>
            <a:picLocks noChangeAspect="1"/>
          </p:cNvPicPr>
          <p:nvPr/>
        </p:nvPicPr>
        <p:blipFill>
          <a:blip r:embed="rId2" cstate="print"/>
          <a:srcRect/>
          <a:stretch>
            <a:fillRect/>
          </a:stretch>
        </p:blipFill>
        <p:spPr bwMode="auto">
          <a:xfrm>
            <a:off x="1828800" y="1295400"/>
            <a:ext cx="5486400" cy="4389438"/>
          </a:xfrm>
          <a:prstGeom prst="rect">
            <a:avLst/>
          </a:prstGeom>
          <a:noFill/>
          <a:ln w="9525">
            <a:noFill/>
            <a:miter lim="800000"/>
            <a:headEnd/>
            <a:tailEnd/>
          </a:ln>
        </p:spPr>
      </p:pic>
      <p:sp>
        <p:nvSpPr>
          <p:cNvPr id="46083" name="Title 1"/>
          <p:cNvSpPr>
            <a:spLocks noGrp="1"/>
          </p:cNvSpPr>
          <p:nvPr>
            <p:ph type="title"/>
          </p:nvPr>
        </p:nvSpPr>
        <p:spPr/>
        <p:txBody>
          <a:bodyPr/>
          <a:lstStyle/>
          <a:p>
            <a:r>
              <a:rPr lang="en-US" smtClean="0"/>
              <a:t>Quantized with 8 Colors</a:t>
            </a:r>
          </a:p>
        </p:txBody>
      </p:sp>
      <p:pic>
        <p:nvPicPr>
          <p:cNvPr id="46084" name="Picture 5" descr="fig-03b-2-8color.tif"/>
          <p:cNvPicPr>
            <a:picLocks noChangeAspect="1"/>
          </p:cNvPicPr>
          <p:nvPr/>
        </p:nvPicPr>
        <p:blipFill>
          <a:blip r:embed="rId3" cstate="print"/>
          <a:srcRect/>
          <a:stretch>
            <a:fillRect/>
          </a:stretch>
        </p:blipFill>
        <p:spPr bwMode="auto">
          <a:xfrm>
            <a:off x="3657600" y="5943600"/>
            <a:ext cx="2217738" cy="2968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57C06084-9CB7-4C41-807F-8C1C185B067D}" type="slidenum">
              <a:rPr lang="en-US" smtClean="0"/>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Consequences of Quantization</a:t>
            </a:r>
          </a:p>
        </p:txBody>
      </p:sp>
      <p:sp>
        <p:nvSpPr>
          <p:cNvPr id="3" name="Content Placeholder 2"/>
          <p:cNvSpPr>
            <a:spLocks noGrp="1"/>
          </p:cNvSpPr>
          <p:nvPr>
            <p:ph idx="1"/>
          </p:nvPr>
        </p:nvSpPr>
        <p:spPr/>
        <p:txBody>
          <a:bodyPr>
            <a:normAutofit fontScale="92500" lnSpcReduction="20000"/>
          </a:bodyPr>
          <a:lstStyle/>
          <a:p>
            <a:pPr>
              <a:defRPr/>
            </a:pPr>
            <a:r>
              <a:rPr lang="en-US" smtClean="0"/>
              <a:t>Reduce the number of allowed colors in the image.</a:t>
            </a:r>
          </a:p>
          <a:p>
            <a:pPr>
              <a:defRPr/>
            </a:pPr>
            <a:endParaRPr lang="en-US" smtClean="0"/>
          </a:p>
          <a:p>
            <a:pPr>
              <a:defRPr/>
            </a:pPr>
            <a:r>
              <a:rPr lang="en-US" smtClean="0"/>
              <a:t>When we reduce the colors, different colors from the original may bemapped to the same color on the palette. This causes the loss of the image fidelity and details.</a:t>
            </a:r>
          </a:p>
          <a:p>
            <a:pPr>
              <a:defRPr/>
            </a:pPr>
            <a:endParaRPr lang="en-US" smtClean="0"/>
          </a:p>
          <a:p>
            <a:pPr>
              <a:defRPr/>
            </a:pPr>
            <a:r>
              <a:rPr lang="en-US" smtClean="0"/>
              <a:t>The details that rely on the subtle color differences are lost during quantization.</a:t>
            </a:r>
            <a:endParaRPr lang="en-US"/>
          </a:p>
        </p:txBody>
      </p:sp>
      <p:sp>
        <p:nvSpPr>
          <p:cNvPr id="4" name="Slide Number Placeholder 3"/>
          <p:cNvSpPr>
            <a:spLocks noGrp="1"/>
          </p:cNvSpPr>
          <p:nvPr>
            <p:ph type="sldNum" sz="quarter" idx="12"/>
          </p:nvPr>
        </p:nvSpPr>
        <p:spPr/>
        <p:txBody>
          <a:bodyPr/>
          <a:lstStyle/>
          <a:p>
            <a:pPr>
              <a:defRPr/>
            </a:pPr>
            <a:fld id="{A5848CD3-9587-4C2E-8949-B3BA9BAF4052}"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descr="fig-05-3-compare.tif"/>
          <p:cNvPicPr>
            <a:picLocks noChangeAspect="1"/>
          </p:cNvPicPr>
          <p:nvPr/>
        </p:nvPicPr>
        <p:blipFill>
          <a:blip r:embed="rId2" cstate="print"/>
          <a:srcRect/>
          <a:stretch>
            <a:fillRect/>
          </a:stretch>
        </p:blipFill>
        <p:spPr bwMode="auto">
          <a:xfrm>
            <a:off x="274638" y="1030288"/>
            <a:ext cx="8640762" cy="3290887"/>
          </a:xfrm>
          <a:prstGeom prst="rect">
            <a:avLst/>
          </a:prstGeom>
          <a:noFill/>
          <a:ln w="9525">
            <a:noFill/>
            <a:miter lim="800000"/>
            <a:headEnd/>
            <a:tailEnd/>
          </a:ln>
        </p:spPr>
      </p:pic>
      <p:cxnSp>
        <p:nvCxnSpPr>
          <p:cNvPr id="5" name="Straight Arrow Connector 4"/>
          <p:cNvCxnSpPr/>
          <p:nvPr/>
        </p:nvCxnSpPr>
        <p:spPr>
          <a:xfrm rot="5400000" flipH="1" flipV="1">
            <a:off x="5448300" y="3735388"/>
            <a:ext cx="1905000" cy="60960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8132" name="TextBox 2"/>
          <p:cNvSpPr txBox="1">
            <a:spLocks noChangeArrowheads="1"/>
          </p:cNvSpPr>
          <p:nvPr/>
        </p:nvSpPr>
        <p:spPr bwMode="auto">
          <a:xfrm>
            <a:off x="5181600" y="4992688"/>
            <a:ext cx="3733800" cy="646112"/>
          </a:xfrm>
          <a:prstGeom prst="rect">
            <a:avLst/>
          </a:prstGeom>
          <a:noFill/>
          <a:ln w="9525">
            <a:noFill/>
            <a:miter lim="800000"/>
            <a:headEnd/>
            <a:tailEnd/>
          </a:ln>
        </p:spPr>
        <p:txBody>
          <a:bodyPr>
            <a:spAutoFit/>
          </a:bodyPr>
          <a:lstStyle/>
          <a:p>
            <a:r>
              <a:rPr lang="en-US"/>
              <a:t>The area outlined in red is made up of many different green colors.</a:t>
            </a:r>
          </a:p>
        </p:txBody>
      </p:sp>
      <p:sp>
        <p:nvSpPr>
          <p:cNvPr id="48133" name="TextBox 8"/>
          <p:cNvSpPr txBox="1">
            <a:spLocks noChangeArrowheads="1"/>
          </p:cNvSpPr>
          <p:nvPr/>
        </p:nvSpPr>
        <p:spPr bwMode="auto">
          <a:xfrm>
            <a:off x="609600" y="4992688"/>
            <a:ext cx="3276600" cy="646112"/>
          </a:xfrm>
          <a:prstGeom prst="rect">
            <a:avLst/>
          </a:prstGeom>
          <a:noFill/>
          <a:ln w="9525">
            <a:noFill/>
            <a:miter lim="800000"/>
            <a:headEnd/>
            <a:tailEnd/>
          </a:ln>
        </p:spPr>
        <p:txBody>
          <a:bodyPr>
            <a:spAutoFit/>
          </a:bodyPr>
          <a:lstStyle/>
          <a:p>
            <a:r>
              <a:rPr lang="en-US"/>
              <a:t>The same area in the 4-color image now has only one color.</a:t>
            </a:r>
          </a:p>
        </p:txBody>
      </p:sp>
      <p:cxnSp>
        <p:nvCxnSpPr>
          <p:cNvPr id="11" name="Straight Arrow Connector 10"/>
          <p:cNvCxnSpPr/>
          <p:nvPr/>
        </p:nvCxnSpPr>
        <p:spPr>
          <a:xfrm rot="5400000" flipH="1" flipV="1">
            <a:off x="952500" y="3735388"/>
            <a:ext cx="1905000" cy="60960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pPr>
              <a:defRPr/>
            </a:pPr>
            <a:fld id="{EC0CAD42-53A7-41C0-9DC2-5EF3D72D9035}"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Bit Depth</a:t>
            </a:r>
          </a:p>
        </p:txBody>
      </p:sp>
      <p:sp>
        <p:nvSpPr>
          <p:cNvPr id="3" name="Content Placeholder 2"/>
          <p:cNvSpPr>
            <a:spLocks noGrp="1"/>
          </p:cNvSpPr>
          <p:nvPr>
            <p:ph idx="1"/>
          </p:nvPr>
        </p:nvSpPr>
        <p:spPr/>
        <p:txBody>
          <a:bodyPr>
            <a:normAutofit fontScale="85000" lnSpcReduction="10000"/>
          </a:bodyPr>
          <a:lstStyle/>
          <a:p>
            <a:pPr>
              <a:defRPr/>
            </a:pPr>
            <a:r>
              <a:rPr lang="en-US" smtClean="0"/>
              <a:t>The number of colors used for quantization is related to the </a:t>
            </a:r>
            <a:r>
              <a:rPr lang="en-US" i="1" smtClean="0"/>
              <a:t>color depth </a:t>
            </a:r>
            <a:r>
              <a:rPr lang="en-US" smtClean="0"/>
              <a:t>or </a:t>
            </a:r>
            <a:r>
              <a:rPr lang="en-US" i="1" smtClean="0"/>
              <a:t>bit depth </a:t>
            </a:r>
            <a:r>
              <a:rPr lang="en-US" smtClean="0"/>
              <a:t>of the digital image. </a:t>
            </a:r>
          </a:p>
          <a:p>
            <a:pPr>
              <a:defRPr/>
            </a:pPr>
            <a:endParaRPr lang="en-US" smtClean="0"/>
          </a:p>
          <a:p>
            <a:pPr>
              <a:defRPr/>
            </a:pPr>
            <a:r>
              <a:rPr lang="en-US" smtClean="0"/>
              <a:t>A bit depth of n allows 2</a:t>
            </a:r>
            <a:r>
              <a:rPr lang="en-US" baseline="30000" smtClean="0"/>
              <a:t>n</a:t>
            </a:r>
            <a:r>
              <a:rPr lang="en-US" smtClean="0"/>
              <a:t> different colors. Examples:</a:t>
            </a:r>
          </a:p>
          <a:p>
            <a:pPr lvl="1">
              <a:defRPr/>
            </a:pPr>
            <a:r>
              <a:rPr lang="en-US" smtClean="0"/>
              <a:t>A 2-bit digital image allows 2</a:t>
            </a:r>
            <a:r>
              <a:rPr lang="en-US" baseline="30000" smtClean="0"/>
              <a:t>2</a:t>
            </a:r>
            <a:r>
              <a:rPr lang="en-US" smtClean="0"/>
              <a:t> (i.e., 4) colors in the image.</a:t>
            </a:r>
          </a:p>
          <a:p>
            <a:pPr lvl="1">
              <a:defRPr/>
            </a:pPr>
            <a:r>
              <a:rPr lang="en-US" smtClean="0"/>
              <a:t>An 8-bit digital image allows 2</a:t>
            </a:r>
            <a:r>
              <a:rPr lang="en-US" baseline="30000" smtClean="0"/>
              <a:t>8</a:t>
            </a:r>
            <a:r>
              <a:rPr lang="en-US" smtClean="0"/>
              <a:t> (i.e., 256) colors in the image.</a:t>
            </a:r>
          </a:p>
          <a:p>
            <a:pPr lvl="1">
              <a:defRPr/>
            </a:pPr>
            <a:endParaRPr lang="en-US" smtClean="0"/>
          </a:p>
          <a:p>
            <a:pPr>
              <a:defRPr/>
            </a:pPr>
            <a:r>
              <a:rPr lang="en-US" smtClean="0"/>
              <a:t>The most common bit depth is 24. A 24-bit image allows 2</a:t>
            </a:r>
            <a:r>
              <a:rPr lang="en-US" baseline="30000" smtClean="0"/>
              <a:t>24</a:t>
            </a:r>
            <a:r>
              <a:rPr lang="en-US" smtClean="0"/>
              <a:t> (i.e., 16,777,216) colors.</a:t>
            </a:r>
            <a:endParaRPr lang="en-US" baseline="-25000" smtClean="0"/>
          </a:p>
          <a:p>
            <a:pPr lvl="1">
              <a:defRPr/>
            </a:pPr>
            <a:endParaRPr lang="en-US"/>
          </a:p>
        </p:txBody>
      </p:sp>
      <p:sp>
        <p:nvSpPr>
          <p:cNvPr id="4" name="Slide Number Placeholder 3"/>
          <p:cNvSpPr>
            <a:spLocks noGrp="1"/>
          </p:cNvSpPr>
          <p:nvPr>
            <p:ph type="sldNum" sz="quarter" idx="12"/>
          </p:nvPr>
        </p:nvSpPr>
        <p:spPr/>
        <p:txBody>
          <a:bodyPr/>
          <a:lstStyle/>
          <a:p>
            <a:pPr>
              <a:defRPr/>
            </a:pPr>
            <a:fld id="{B5165923-9350-4A00-A41D-850091BB923E}"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z="3600" smtClean="0"/>
              <a:t>Will increasing the number of colors in the palette improve the image fidelity?</a:t>
            </a:r>
          </a:p>
        </p:txBody>
      </p:sp>
      <p:sp>
        <p:nvSpPr>
          <p:cNvPr id="4" name="Subtitle 3"/>
          <p:cNvSpPr>
            <a:spLocks noGrp="1"/>
          </p:cNvSpPr>
          <p:nvPr>
            <p:ph idx="1"/>
          </p:nvPr>
        </p:nvSpPr>
        <p:spPr/>
        <p:txBody>
          <a:bodyPr>
            <a:normAutofit lnSpcReduction="10000"/>
          </a:bodyPr>
          <a:lstStyle/>
          <a:p>
            <a:pPr>
              <a:defRPr/>
            </a:pPr>
            <a:r>
              <a:rPr lang="en-US" smtClean="0"/>
              <a:t>It depends, and in most cases, can be yes.</a:t>
            </a:r>
          </a:p>
          <a:p>
            <a:pPr>
              <a:defRPr/>
            </a:pPr>
            <a:endParaRPr lang="en-US" smtClean="0"/>
          </a:p>
          <a:p>
            <a:pPr>
              <a:defRPr/>
            </a:pPr>
            <a:r>
              <a:rPr lang="en-US" smtClean="0"/>
              <a:t>The number of colors or the bit depth is not the only determining factor for image fidelity in quantizing an image.</a:t>
            </a:r>
          </a:p>
          <a:p>
            <a:pPr>
              <a:defRPr/>
            </a:pPr>
            <a:endParaRPr lang="en-US" smtClean="0"/>
          </a:p>
          <a:p>
            <a:pPr>
              <a:defRPr/>
            </a:pPr>
            <a:r>
              <a:rPr lang="en-US" smtClean="0"/>
              <a:t>The choice of colors for the quantization also plays an important role in the reproduction of an image.</a:t>
            </a:r>
            <a:endParaRPr lang="en-US"/>
          </a:p>
        </p:txBody>
      </p:sp>
      <p:sp>
        <p:nvSpPr>
          <p:cNvPr id="5" name="Slide Number Placeholder 4"/>
          <p:cNvSpPr>
            <a:spLocks noGrp="1"/>
          </p:cNvSpPr>
          <p:nvPr>
            <p:ph type="sldNum" sz="quarter" idx="12"/>
          </p:nvPr>
        </p:nvSpPr>
        <p:spPr/>
        <p:txBody>
          <a:bodyPr/>
          <a:lstStyle/>
          <a:p>
            <a:pPr>
              <a:defRPr/>
            </a:pPr>
            <a:fld id="{A363BA16-F3D6-48B8-8425-2AE33FC8576E}"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Recall: Digitization</a:t>
            </a:r>
          </a:p>
        </p:txBody>
      </p:sp>
      <p:sp>
        <p:nvSpPr>
          <p:cNvPr id="5123" name="Content Placeholder 2"/>
          <p:cNvSpPr>
            <a:spLocks noGrp="1"/>
          </p:cNvSpPr>
          <p:nvPr>
            <p:ph idx="1"/>
          </p:nvPr>
        </p:nvSpPr>
        <p:spPr/>
        <p:txBody>
          <a:bodyPr/>
          <a:lstStyle/>
          <a:p>
            <a:pPr marL="514350" indent="-514350" eaLnBrk="1" hangingPunct="1"/>
            <a:r>
              <a:rPr lang="en-US" smtClean="0"/>
              <a:t>To convert analog information into digital data that computers can handle</a:t>
            </a:r>
          </a:p>
          <a:p>
            <a:pPr marL="514350" indent="-514350" eaLnBrk="1" hangingPunct="1"/>
            <a:endParaRPr lang="en-US" smtClean="0"/>
          </a:p>
          <a:p>
            <a:pPr marL="514350" indent="-514350" eaLnBrk="1" hangingPunct="1"/>
            <a:r>
              <a:rPr lang="en-US" smtClean="0"/>
              <a:t>2-step process:</a:t>
            </a:r>
          </a:p>
          <a:p>
            <a:pPr marL="914400" lvl="1" indent="-514350" eaLnBrk="1" hangingPunct="1">
              <a:buFont typeface="Calibri" pitchFamily="34" charset="0"/>
              <a:buAutoNum type="arabicPeriod"/>
            </a:pPr>
            <a:r>
              <a:rPr lang="en-US" smtClean="0"/>
              <a:t>sampling</a:t>
            </a:r>
          </a:p>
          <a:p>
            <a:pPr marL="914400" lvl="1" indent="-514350" eaLnBrk="1" hangingPunct="1">
              <a:buFont typeface="Calibri" pitchFamily="34" charset="0"/>
              <a:buAutoNum type="arabicPeriod"/>
            </a:pPr>
            <a:r>
              <a:rPr lang="en-US" smtClean="0"/>
              <a:t>quantization</a:t>
            </a:r>
          </a:p>
        </p:txBody>
      </p:sp>
      <p:sp>
        <p:nvSpPr>
          <p:cNvPr id="4" name="Slide Number Placeholder 3"/>
          <p:cNvSpPr>
            <a:spLocks noGrp="1"/>
          </p:cNvSpPr>
          <p:nvPr>
            <p:ph type="sldNum" sz="quarter" idx="12"/>
          </p:nvPr>
        </p:nvSpPr>
        <p:spPr/>
        <p:txBody>
          <a:bodyPr/>
          <a:lstStyle/>
          <a:p>
            <a:pPr>
              <a:defRPr/>
            </a:pPr>
            <a:fld id="{9CA098AD-0421-42A9-BAB5-A3D38A453BA3}"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7" descr="fig-06a-2-8color2.tif"/>
          <p:cNvPicPr>
            <a:picLocks noChangeAspect="1"/>
          </p:cNvPicPr>
          <p:nvPr/>
        </p:nvPicPr>
        <p:blipFill>
          <a:blip r:embed="rId2" cstate="print"/>
          <a:srcRect/>
          <a:stretch>
            <a:fillRect/>
          </a:stretch>
        </p:blipFill>
        <p:spPr bwMode="auto">
          <a:xfrm>
            <a:off x="3657600" y="5943600"/>
            <a:ext cx="2217738" cy="296863"/>
          </a:xfrm>
          <a:prstGeom prst="rect">
            <a:avLst/>
          </a:prstGeom>
          <a:noFill/>
          <a:ln w="9525">
            <a:noFill/>
            <a:miter lim="800000"/>
            <a:headEnd/>
            <a:tailEnd/>
          </a:ln>
        </p:spPr>
      </p:pic>
      <p:pic>
        <p:nvPicPr>
          <p:cNvPr id="51203" name="Picture 6" descr="fig-06b-2-quantized8color2.tif"/>
          <p:cNvPicPr>
            <a:picLocks noChangeAspect="1"/>
          </p:cNvPicPr>
          <p:nvPr/>
        </p:nvPicPr>
        <p:blipFill>
          <a:blip r:embed="rId3" cstate="print"/>
          <a:srcRect/>
          <a:stretch>
            <a:fillRect/>
          </a:stretch>
        </p:blipFill>
        <p:spPr bwMode="auto">
          <a:xfrm>
            <a:off x="1828800" y="1295400"/>
            <a:ext cx="5486400" cy="4389438"/>
          </a:xfrm>
          <a:prstGeom prst="rect">
            <a:avLst/>
          </a:prstGeom>
          <a:noFill/>
          <a:ln w="9525">
            <a:noFill/>
            <a:miter lim="800000"/>
            <a:headEnd/>
            <a:tailEnd/>
          </a:ln>
        </p:spPr>
      </p:pic>
      <p:sp>
        <p:nvSpPr>
          <p:cNvPr id="51204" name="Title 1"/>
          <p:cNvSpPr>
            <a:spLocks noGrp="1"/>
          </p:cNvSpPr>
          <p:nvPr>
            <p:ph type="title"/>
          </p:nvPr>
        </p:nvSpPr>
        <p:spPr/>
        <p:txBody>
          <a:bodyPr/>
          <a:lstStyle/>
          <a:p>
            <a:r>
              <a:rPr lang="en-US" smtClean="0"/>
              <a:t>Quantized with 8 Different Colors</a:t>
            </a:r>
          </a:p>
        </p:txBody>
      </p:sp>
      <p:sp>
        <p:nvSpPr>
          <p:cNvPr id="5" name="Slide Number Placeholder 4"/>
          <p:cNvSpPr>
            <a:spLocks noGrp="1"/>
          </p:cNvSpPr>
          <p:nvPr>
            <p:ph type="sldNum" sz="quarter" idx="12"/>
          </p:nvPr>
        </p:nvSpPr>
        <p:spPr/>
        <p:txBody>
          <a:bodyPr/>
          <a:lstStyle/>
          <a:p>
            <a:pPr>
              <a:defRPr/>
            </a:pPr>
            <a:fld id="{F28D13B6-6AFD-4F82-8588-91ADA2DC1B97}"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Effect of Bit Depth on File Size</a:t>
            </a:r>
          </a:p>
        </p:txBody>
      </p:sp>
      <p:sp>
        <p:nvSpPr>
          <p:cNvPr id="52227" name="Content Placeholder 2"/>
          <p:cNvSpPr>
            <a:spLocks noGrp="1"/>
          </p:cNvSpPr>
          <p:nvPr>
            <p:ph idx="1"/>
          </p:nvPr>
        </p:nvSpPr>
        <p:spPr/>
        <p:txBody>
          <a:bodyPr/>
          <a:lstStyle/>
          <a:p>
            <a:r>
              <a:rPr lang="en-US" smtClean="0"/>
              <a:t>Higher bit depth means more bits to represent a color.</a:t>
            </a:r>
          </a:p>
          <a:p>
            <a:endParaRPr lang="en-US" smtClean="0"/>
          </a:p>
          <a:p>
            <a:r>
              <a:rPr lang="en-US" smtClean="0"/>
              <a:t>Thus, an image with a higher bit depth has a larger file size than the same image with a lower bit depth.</a:t>
            </a:r>
          </a:p>
        </p:txBody>
      </p:sp>
      <p:sp>
        <p:nvSpPr>
          <p:cNvPr id="4" name="Slide Number Placeholder 3"/>
          <p:cNvSpPr>
            <a:spLocks noGrp="1"/>
          </p:cNvSpPr>
          <p:nvPr>
            <p:ph type="sldNum" sz="quarter" idx="12"/>
          </p:nvPr>
        </p:nvSpPr>
        <p:spPr/>
        <p:txBody>
          <a:bodyPr/>
          <a:lstStyle/>
          <a:p>
            <a:pPr>
              <a:defRPr/>
            </a:pPr>
            <a:fld id="{9E28DB8F-E2F1-4578-9DC4-6D55F6D4337C}"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C32A4D11-FE14-4E96-ABFF-7E42F44ECCA4}" type="slidenum">
              <a:rPr lang="en-US"/>
              <a:pPr>
                <a:defRPr/>
              </a:pPr>
              <a:t>32</a:t>
            </a:fld>
            <a:endParaRPr lang="en-US"/>
          </a:p>
        </p:txBody>
      </p:sp>
      <p:sp>
        <p:nvSpPr>
          <p:cNvPr id="7171" name="Rectangle 2"/>
          <p:cNvSpPr>
            <a:spLocks noGrp="1" noChangeArrowheads="1"/>
          </p:cNvSpPr>
          <p:nvPr>
            <p:ph type="title"/>
          </p:nvPr>
        </p:nvSpPr>
        <p:spPr/>
        <p:txBody>
          <a:bodyPr/>
          <a:lstStyle/>
          <a:p>
            <a:r>
              <a:rPr lang="en-US" sz="4000" smtClean="0"/>
              <a:t>Bitmapped images</a:t>
            </a:r>
          </a:p>
        </p:txBody>
      </p:sp>
      <p:sp>
        <p:nvSpPr>
          <p:cNvPr id="7172" name="Rectangle 3"/>
          <p:cNvSpPr>
            <a:spLocks noGrp="1" noChangeArrowheads="1"/>
          </p:cNvSpPr>
          <p:nvPr>
            <p:ph type="body" sz="half" idx="1"/>
          </p:nvPr>
        </p:nvSpPr>
        <p:spPr>
          <a:xfrm>
            <a:off x="457200" y="1600200"/>
            <a:ext cx="8153400" cy="4525963"/>
          </a:xfrm>
        </p:spPr>
        <p:txBody>
          <a:bodyPr/>
          <a:lstStyle/>
          <a:p>
            <a:pPr>
              <a:buFont typeface="Arial" charset="0"/>
              <a:buNone/>
            </a:pPr>
            <a:r>
              <a:rPr lang="en-US" sz="2800" smtClean="0"/>
              <a:t>Examples:</a:t>
            </a:r>
          </a:p>
          <a:p>
            <a:r>
              <a:rPr lang="en-US" sz="2800" smtClean="0"/>
              <a:t>Web images, e.g. JPEG, PNG, GIF</a:t>
            </a:r>
          </a:p>
          <a:p>
            <a:r>
              <a:rPr lang="en-US" sz="2800" smtClean="0"/>
              <a:t>Adobe Photoshop images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pPr>
              <a:defRPr/>
            </a:pPr>
            <a:fld id="{8658E502-9DC4-47F6-8D20-570CF2BCBFCE}" type="slidenum">
              <a:rPr lang="en-US"/>
              <a:pPr>
                <a:defRPr/>
              </a:pPr>
              <a:t>33</a:t>
            </a:fld>
            <a:endParaRPr lang="en-US"/>
          </a:p>
        </p:txBody>
      </p:sp>
      <p:sp>
        <p:nvSpPr>
          <p:cNvPr id="8195" name="Rectangle 2"/>
          <p:cNvSpPr>
            <a:spLocks noGrp="1" noChangeArrowheads="1"/>
          </p:cNvSpPr>
          <p:nvPr>
            <p:ph type="title"/>
          </p:nvPr>
        </p:nvSpPr>
        <p:spPr/>
        <p:txBody>
          <a:bodyPr/>
          <a:lstStyle/>
          <a:p>
            <a:r>
              <a:rPr lang="en-US" sz="4000" smtClean="0"/>
              <a:t>Bitmapped images</a:t>
            </a:r>
            <a:br>
              <a:rPr lang="en-US" sz="4000" smtClean="0"/>
            </a:br>
            <a:r>
              <a:rPr lang="en-US" sz="4000" smtClean="0"/>
              <a:t>Characteristics</a:t>
            </a:r>
          </a:p>
        </p:txBody>
      </p:sp>
      <p:sp>
        <p:nvSpPr>
          <p:cNvPr id="91139" name="Rectangle 3"/>
          <p:cNvSpPr>
            <a:spLocks noGrp="1" noChangeArrowheads="1"/>
          </p:cNvSpPr>
          <p:nvPr>
            <p:ph type="body" sz="half" idx="1"/>
          </p:nvPr>
        </p:nvSpPr>
        <p:spPr>
          <a:xfrm>
            <a:off x="457200" y="1600200"/>
            <a:ext cx="8077200" cy="2438400"/>
          </a:xfrm>
        </p:spPr>
        <p:txBody>
          <a:bodyPr/>
          <a:lstStyle/>
          <a:p>
            <a:pPr>
              <a:lnSpc>
                <a:spcPct val="80000"/>
              </a:lnSpc>
            </a:pPr>
            <a:r>
              <a:rPr lang="en-US" sz="1600" smtClean="0"/>
              <a:t>the image is divided in a grid (think of it as a pegboard)</a:t>
            </a:r>
          </a:p>
          <a:p>
            <a:pPr>
              <a:lnSpc>
                <a:spcPct val="80000"/>
              </a:lnSpc>
            </a:pPr>
            <a:r>
              <a:rPr lang="en-US" sz="1600" smtClean="0"/>
              <a:t>each cell (think of it as a peghole) in the grid stores only one color value (think of it as a peg)</a:t>
            </a:r>
          </a:p>
          <a:p>
            <a:pPr>
              <a:lnSpc>
                <a:spcPct val="80000"/>
              </a:lnSpc>
            </a:pPr>
            <a:r>
              <a:rPr lang="en-US" sz="1600" smtClean="0"/>
              <a:t>each cell is called a pixel—</a:t>
            </a:r>
            <a:r>
              <a:rPr lang="en-US" sz="1600" u="sng" smtClean="0"/>
              <a:t>pic</a:t>
            </a:r>
            <a:r>
              <a:rPr lang="en-US" sz="1600" smtClean="0"/>
              <a:t>ture </a:t>
            </a:r>
            <a:r>
              <a:rPr lang="en-US" sz="1600" u="sng" smtClean="0"/>
              <a:t>el</a:t>
            </a:r>
            <a:r>
              <a:rPr lang="en-US" sz="1600" smtClean="0"/>
              <a:t>ement</a:t>
            </a:r>
          </a:p>
          <a:p>
            <a:pPr>
              <a:lnSpc>
                <a:spcPct val="80000"/>
              </a:lnSpc>
            </a:pPr>
            <a:r>
              <a:rPr lang="en-US" sz="1600" smtClean="0"/>
              <a:t>bitmap images are </a:t>
            </a:r>
            <a:r>
              <a:rPr lang="en-US" sz="1600" u="sng" smtClean="0"/>
              <a:t>resolution dependent</a:t>
            </a:r>
            <a:r>
              <a:rPr lang="en-US" sz="1600" smtClean="0"/>
              <a:t>; each image has a fixed resolution</a:t>
            </a:r>
          </a:p>
          <a:p>
            <a:pPr>
              <a:lnSpc>
                <a:spcPct val="80000"/>
              </a:lnSpc>
            </a:pPr>
            <a:r>
              <a:rPr lang="en-US" sz="1600" smtClean="0"/>
              <a:t>the level of details the image can represent depends on the number these cells, or pixels.</a:t>
            </a:r>
            <a:br>
              <a:rPr lang="en-US" sz="1600" smtClean="0"/>
            </a:br>
            <a:r>
              <a:rPr lang="en-US" sz="1600" smtClean="0"/>
              <a:t>A pegboard with more holes lets you create a picture with finer details.</a:t>
            </a:r>
          </a:p>
        </p:txBody>
      </p:sp>
      <p:pic>
        <p:nvPicPr>
          <p:cNvPr id="8197" name="Picture 4" descr="bitmap"/>
          <p:cNvPicPr>
            <a:picLocks noGrp="1" noChangeAspect="1" noChangeArrowheads="1"/>
          </p:cNvPicPr>
          <p:nvPr>
            <p:ph sz="half" idx="2"/>
          </p:nvPr>
        </p:nvPicPr>
        <p:blipFill>
          <a:blip r:embed="rId2" cstate="print"/>
          <a:srcRect/>
          <a:stretch>
            <a:fillRect/>
          </a:stretch>
        </p:blipFill>
        <p:spPr>
          <a:xfrm>
            <a:off x="3124200" y="4510088"/>
            <a:ext cx="4425950" cy="1960562"/>
          </a:xfrm>
          <a:noFill/>
        </p:spPr>
      </p:pic>
      <p:sp>
        <p:nvSpPr>
          <p:cNvPr id="8198" name="Rectangle 5"/>
          <p:cNvSpPr>
            <a:spLocks noChangeArrowheads="1"/>
          </p:cNvSpPr>
          <p:nvPr/>
        </p:nvSpPr>
        <p:spPr bwMode="auto">
          <a:xfrm>
            <a:off x="5181600" y="4419600"/>
            <a:ext cx="2514600" cy="2133600"/>
          </a:xfrm>
          <a:prstGeom prst="rect">
            <a:avLst/>
          </a:prstGeom>
          <a:solidFill>
            <a:schemeClr val="bg1"/>
          </a:solidFill>
          <a:ln w="9525">
            <a:noFill/>
            <a:miter lim="800000"/>
            <a:headEnd/>
            <a:tailEnd/>
          </a:ln>
        </p:spPr>
        <p:txBody>
          <a:bodyPr wrap="none" anchor="ctr"/>
          <a:lstStyle/>
          <a:p>
            <a:endParaRPr lang="en-US"/>
          </a:p>
        </p:txBody>
      </p:sp>
      <p:sp>
        <p:nvSpPr>
          <p:cNvPr id="8199" name="Line 6"/>
          <p:cNvSpPr>
            <a:spLocks noChangeShapeType="1"/>
          </p:cNvSpPr>
          <p:nvPr/>
        </p:nvSpPr>
        <p:spPr bwMode="auto">
          <a:xfrm>
            <a:off x="2971800" y="4343400"/>
            <a:ext cx="304800" cy="304800"/>
          </a:xfrm>
          <a:prstGeom prst="line">
            <a:avLst/>
          </a:prstGeom>
          <a:noFill/>
          <a:ln w="9525">
            <a:solidFill>
              <a:schemeClr val="tx1"/>
            </a:solidFill>
            <a:round/>
            <a:headEnd/>
            <a:tailEnd type="triangle" w="med" len="med"/>
          </a:ln>
        </p:spPr>
        <p:txBody>
          <a:bodyPr/>
          <a:lstStyle/>
          <a:p>
            <a:endParaRPr lang="en-US"/>
          </a:p>
        </p:txBody>
      </p:sp>
      <p:sp>
        <p:nvSpPr>
          <p:cNvPr id="8200" name="Line 7"/>
          <p:cNvSpPr>
            <a:spLocks noChangeShapeType="1"/>
          </p:cNvSpPr>
          <p:nvPr/>
        </p:nvSpPr>
        <p:spPr bwMode="auto">
          <a:xfrm>
            <a:off x="2971800" y="4343400"/>
            <a:ext cx="533400" cy="304800"/>
          </a:xfrm>
          <a:prstGeom prst="line">
            <a:avLst/>
          </a:prstGeom>
          <a:noFill/>
          <a:ln w="9525">
            <a:solidFill>
              <a:schemeClr val="tx1"/>
            </a:solidFill>
            <a:round/>
            <a:headEnd/>
            <a:tailEnd type="triangle" w="med" len="med"/>
          </a:ln>
        </p:spPr>
        <p:txBody>
          <a:bodyPr/>
          <a:lstStyle/>
          <a:p>
            <a:endParaRPr lang="en-US"/>
          </a:p>
        </p:txBody>
      </p:sp>
      <p:sp>
        <p:nvSpPr>
          <p:cNvPr id="8201" name="Text Box 8"/>
          <p:cNvSpPr txBox="1">
            <a:spLocks noChangeArrowheads="1"/>
          </p:cNvSpPr>
          <p:nvPr/>
        </p:nvSpPr>
        <p:spPr bwMode="auto">
          <a:xfrm>
            <a:off x="2362200" y="4114800"/>
            <a:ext cx="641350" cy="366713"/>
          </a:xfrm>
          <a:prstGeom prst="rect">
            <a:avLst/>
          </a:prstGeom>
          <a:noFill/>
          <a:ln w="9525">
            <a:noFill/>
            <a:miter lim="800000"/>
            <a:headEnd/>
            <a:tailEnd/>
          </a:ln>
        </p:spPr>
        <p:txBody>
          <a:bodyPr wrap="none">
            <a:spAutoFit/>
          </a:bodyPr>
          <a:lstStyle/>
          <a:p>
            <a:r>
              <a:rPr lang="en-US"/>
              <a:t>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2C54866-03A5-4933-A8F2-668AAFAC4D30}" type="slidenum">
              <a:rPr lang="en-US"/>
              <a:pPr>
                <a:defRPr/>
              </a:pPr>
              <a:t>34</a:t>
            </a:fld>
            <a:endParaRPr lang="en-US"/>
          </a:p>
        </p:txBody>
      </p:sp>
      <p:sp>
        <p:nvSpPr>
          <p:cNvPr id="9219" name="Rectangle 2"/>
          <p:cNvSpPr>
            <a:spLocks noGrp="1" noChangeArrowheads="1"/>
          </p:cNvSpPr>
          <p:nvPr>
            <p:ph type="title"/>
          </p:nvPr>
        </p:nvSpPr>
        <p:spPr/>
        <p:txBody>
          <a:bodyPr/>
          <a:lstStyle/>
          <a:p>
            <a:r>
              <a:rPr lang="en-US" smtClean="0"/>
              <a:t>Bitmapped images</a:t>
            </a:r>
          </a:p>
        </p:txBody>
      </p:sp>
      <p:sp>
        <p:nvSpPr>
          <p:cNvPr id="79875" name="Rectangle 3"/>
          <p:cNvSpPr>
            <a:spLocks noGrp="1" noChangeArrowheads="1"/>
          </p:cNvSpPr>
          <p:nvPr>
            <p:ph type="body" idx="1"/>
          </p:nvPr>
        </p:nvSpPr>
        <p:spPr>
          <a:xfrm>
            <a:off x="533400" y="1600200"/>
            <a:ext cx="8153400" cy="2133600"/>
          </a:xfrm>
        </p:spPr>
        <p:txBody>
          <a:bodyPr/>
          <a:lstStyle/>
          <a:p>
            <a:pPr marL="0" indent="0">
              <a:lnSpc>
                <a:spcPct val="80000"/>
              </a:lnSpc>
              <a:buFontTx/>
              <a:buNone/>
            </a:pPr>
            <a:r>
              <a:rPr lang="en-US" sz="1800" smtClean="0"/>
              <a:t>If I specify "1" to represent yellow and "0" to represent purple,</a:t>
            </a:r>
          </a:p>
          <a:p>
            <a:pPr marL="0" indent="0">
              <a:lnSpc>
                <a:spcPct val="80000"/>
              </a:lnSpc>
              <a:buFontTx/>
              <a:buNone/>
            </a:pPr>
            <a:r>
              <a:rPr lang="en-US" sz="1800" smtClean="0"/>
              <a:t>the data to describe this image is:</a:t>
            </a:r>
          </a:p>
          <a:p>
            <a:pPr marL="0" indent="0">
              <a:lnSpc>
                <a:spcPct val="80000"/>
              </a:lnSpc>
              <a:buFontTx/>
              <a:buNone/>
            </a:pPr>
            <a:r>
              <a:rPr lang="en-US" sz="1800" smtClean="0">
                <a:solidFill>
                  <a:srgbClr val="FF6600"/>
                </a:solidFill>
                <a:latin typeface="Courier New" pitchFamily="49" charset="0"/>
              </a:rPr>
              <a:t>11111111</a:t>
            </a:r>
            <a:r>
              <a:rPr lang="en-US" sz="1800" smtClean="0">
                <a:solidFill>
                  <a:srgbClr val="3399FF"/>
                </a:solidFill>
                <a:latin typeface="Courier New" pitchFamily="49" charset="0"/>
              </a:rPr>
              <a:t>11111111</a:t>
            </a:r>
            <a:r>
              <a:rPr lang="en-US" sz="1800" smtClean="0">
                <a:solidFill>
                  <a:srgbClr val="FF6600"/>
                </a:solidFill>
                <a:latin typeface="Courier New" pitchFamily="49" charset="0"/>
              </a:rPr>
              <a:t>11111101</a:t>
            </a:r>
            <a:r>
              <a:rPr lang="en-US" sz="1800" smtClean="0">
                <a:solidFill>
                  <a:srgbClr val="3399FF"/>
                </a:solidFill>
                <a:latin typeface="Courier New" pitchFamily="49" charset="0"/>
              </a:rPr>
              <a:t>11111011</a:t>
            </a:r>
            <a:r>
              <a:rPr lang="en-US" sz="1800" smtClean="0">
                <a:solidFill>
                  <a:srgbClr val="FF6600"/>
                </a:solidFill>
                <a:latin typeface="Courier New" pitchFamily="49" charset="0"/>
              </a:rPr>
              <a:t>11110111</a:t>
            </a:r>
            <a:r>
              <a:rPr lang="en-US" sz="1800" smtClean="0">
                <a:solidFill>
                  <a:srgbClr val="3399FF"/>
                </a:solidFill>
                <a:latin typeface="Courier New" pitchFamily="49" charset="0"/>
              </a:rPr>
              <a:t>11101111</a:t>
            </a:r>
            <a:r>
              <a:rPr lang="en-US" sz="1800" smtClean="0">
                <a:solidFill>
                  <a:srgbClr val="FF6600"/>
                </a:solidFill>
                <a:latin typeface="Courier New" pitchFamily="49" charset="0"/>
              </a:rPr>
              <a:t>11011111</a:t>
            </a:r>
            <a:r>
              <a:rPr lang="en-US" sz="1800" smtClean="0">
                <a:solidFill>
                  <a:srgbClr val="3399FF"/>
                </a:solidFill>
                <a:latin typeface="Courier New" pitchFamily="49" charset="0"/>
              </a:rPr>
              <a:t>11111111</a:t>
            </a:r>
          </a:p>
          <a:p>
            <a:pPr marL="0" indent="0">
              <a:lnSpc>
                <a:spcPct val="80000"/>
              </a:lnSpc>
              <a:buFontTx/>
              <a:buNone/>
            </a:pPr>
            <a:endParaRPr lang="en-US" sz="1800" smtClean="0">
              <a:solidFill>
                <a:srgbClr val="FF6600"/>
              </a:solidFill>
              <a:latin typeface="Courier New" pitchFamily="49" charset="0"/>
            </a:endParaRPr>
          </a:p>
          <a:p>
            <a:pPr marL="0" indent="0">
              <a:lnSpc>
                <a:spcPct val="80000"/>
              </a:lnSpc>
              <a:buFontTx/>
              <a:buNone/>
            </a:pPr>
            <a:r>
              <a:rPr lang="en-US" sz="1800" smtClean="0"/>
              <a:t>The size of the data (the file size) in this example—an 8x8-pixel image is not too bad, but what about we have a 3000x2000-pixel—an image from a 6-megapixel digital camera?</a:t>
            </a:r>
          </a:p>
        </p:txBody>
      </p:sp>
      <p:pic>
        <p:nvPicPr>
          <p:cNvPr id="9221" name="Picture 8" descr="bitmap"/>
          <p:cNvPicPr>
            <a:picLocks noChangeAspect="1" noChangeArrowheads="1"/>
          </p:cNvPicPr>
          <p:nvPr/>
        </p:nvPicPr>
        <p:blipFill>
          <a:blip r:embed="rId2" cstate="print"/>
          <a:srcRect/>
          <a:stretch>
            <a:fillRect/>
          </a:stretch>
        </p:blipFill>
        <p:spPr bwMode="auto">
          <a:xfrm>
            <a:off x="3124200" y="4510088"/>
            <a:ext cx="4425950" cy="1960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AB6EEBAE-A849-4867-898B-8D44690AB494}" type="slidenum">
              <a:rPr lang="en-US"/>
              <a:pPr>
                <a:defRPr/>
              </a:pPr>
              <a:t>35</a:t>
            </a:fld>
            <a:endParaRPr lang="en-US"/>
          </a:p>
        </p:txBody>
      </p:sp>
      <p:sp>
        <p:nvSpPr>
          <p:cNvPr id="10243" name="Rectangle 2"/>
          <p:cNvSpPr>
            <a:spLocks noGrp="1" noChangeArrowheads="1"/>
          </p:cNvSpPr>
          <p:nvPr>
            <p:ph type="title"/>
          </p:nvPr>
        </p:nvSpPr>
        <p:spPr/>
        <p:txBody>
          <a:bodyPr/>
          <a:lstStyle/>
          <a:p>
            <a:r>
              <a:rPr lang="en-US" sz="4000" smtClean="0"/>
              <a:t>Bitmap vs. Pixmap</a:t>
            </a:r>
          </a:p>
        </p:txBody>
      </p:sp>
      <p:sp>
        <p:nvSpPr>
          <p:cNvPr id="10244" name="Rectangle 3"/>
          <p:cNvSpPr>
            <a:spLocks noGrp="1" noChangeArrowheads="1"/>
          </p:cNvSpPr>
          <p:nvPr>
            <p:ph type="body" sz="half" idx="1"/>
          </p:nvPr>
        </p:nvSpPr>
        <p:spPr>
          <a:xfrm>
            <a:off x="457200" y="1600200"/>
            <a:ext cx="8153400" cy="4525963"/>
          </a:xfrm>
        </p:spPr>
        <p:txBody>
          <a:bodyPr/>
          <a:lstStyle/>
          <a:p>
            <a:r>
              <a:rPr lang="en-US" sz="2800" smtClean="0"/>
              <a:t>Bitmap: In certain contexts, it refers to images with 1 bit per pixel, i.e., each pixel has a value either 0 or 1.</a:t>
            </a:r>
          </a:p>
          <a:p>
            <a:endParaRPr lang="en-US" sz="2800" smtClean="0"/>
          </a:p>
          <a:p>
            <a:r>
              <a:rPr lang="en-US" sz="2800" smtClean="0"/>
              <a:t>Pixmap: If each pixel has a color value that uses more than 1 bit.</a:t>
            </a:r>
          </a:p>
          <a:p>
            <a:endParaRPr lang="en-US" sz="2800" smtClean="0"/>
          </a:p>
          <a:p>
            <a:r>
              <a:rPr lang="en-US" sz="2800" smtClean="0"/>
              <a:t>Here we are using the term bitmap or bitmapped images to refer to all pixel-based images.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6703B81-3B41-47A3-91A3-870EE3EE97D0}" type="slidenum">
              <a:rPr lang="en-US"/>
              <a:pPr>
                <a:defRPr/>
              </a:pPr>
              <a:t>36</a:t>
            </a:fld>
            <a:endParaRPr lang="en-US"/>
          </a:p>
        </p:txBody>
      </p:sp>
      <p:sp>
        <p:nvSpPr>
          <p:cNvPr id="11267" name="Rectangle 2"/>
          <p:cNvSpPr>
            <a:spLocks noGrp="1" noChangeArrowheads="1"/>
          </p:cNvSpPr>
          <p:nvPr>
            <p:ph type="title"/>
          </p:nvPr>
        </p:nvSpPr>
        <p:spPr/>
        <p:txBody>
          <a:bodyPr/>
          <a:lstStyle/>
          <a:p>
            <a:r>
              <a:rPr lang="en-US" smtClean="0"/>
              <a:t>Vector Graphics</a:t>
            </a:r>
          </a:p>
        </p:txBody>
      </p:sp>
      <p:sp>
        <p:nvSpPr>
          <p:cNvPr id="11268" name="Rectangle 3"/>
          <p:cNvSpPr>
            <a:spLocks noGrp="1" noChangeArrowheads="1"/>
          </p:cNvSpPr>
          <p:nvPr>
            <p:ph type="body" idx="1"/>
          </p:nvPr>
        </p:nvSpPr>
        <p:spPr/>
        <p:txBody>
          <a:bodyPr/>
          <a:lstStyle/>
          <a:p>
            <a:r>
              <a:rPr lang="en-US" smtClean="0"/>
              <a:t>Examples: graphics created in</a:t>
            </a:r>
          </a:p>
          <a:p>
            <a:pPr lvl="1"/>
            <a:r>
              <a:rPr lang="en-US" smtClean="0"/>
              <a:t>Adobe Flash</a:t>
            </a:r>
          </a:p>
          <a:p>
            <a:pPr lvl="1"/>
            <a:r>
              <a:rPr lang="en-US" smtClean="0"/>
              <a:t>Adobe Illustrator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5C8051A2-FF3E-462B-B712-1782D189847E}" type="slidenum">
              <a:rPr lang="en-US"/>
              <a:pPr>
                <a:defRPr/>
              </a:pPr>
              <a:t>37</a:t>
            </a:fld>
            <a:endParaRPr lang="en-US"/>
          </a:p>
        </p:txBody>
      </p:sp>
      <p:sp>
        <p:nvSpPr>
          <p:cNvPr id="89090" name="Rectangle 2"/>
          <p:cNvSpPr>
            <a:spLocks noGrp="1" noChangeArrowheads="1"/>
          </p:cNvSpPr>
          <p:nvPr>
            <p:ph type="title"/>
          </p:nvPr>
        </p:nvSpPr>
        <p:spPr/>
        <p:txBody>
          <a:bodyPr>
            <a:normAutofit fontScale="90000"/>
          </a:bodyPr>
          <a:lstStyle/>
          <a:p>
            <a:pPr>
              <a:defRPr/>
            </a:pPr>
            <a:r>
              <a:rPr lang="en-US" smtClean="0"/>
              <a:t>Bitmap Images vs.</a:t>
            </a:r>
            <a:br>
              <a:rPr lang="en-US" smtClean="0"/>
            </a:br>
            <a:r>
              <a:rPr lang="en-US" smtClean="0"/>
              <a:t>Vector Graphics</a:t>
            </a:r>
            <a:endParaRPr lang="en-US"/>
          </a:p>
        </p:txBody>
      </p:sp>
      <p:sp>
        <p:nvSpPr>
          <p:cNvPr id="17412" name="Rectangle 3"/>
          <p:cNvSpPr>
            <a:spLocks noGrp="1" noChangeArrowheads="1"/>
          </p:cNvSpPr>
          <p:nvPr>
            <p:ph type="body" idx="1"/>
          </p:nvPr>
        </p:nvSpPr>
        <p:spPr>
          <a:xfrm>
            <a:off x="533400" y="1600200"/>
            <a:ext cx="8153400" cy="1219200"/>
          </a:xfrm>
        </p:spPr>
        <p:txBody>
          <a:bodyPr/>
          <a:lstStyle/>
          <a:p>
            <a:pPr marL="0" indent="0">
              <a:buFontTx/>
              <a:buNone/>
            </a:pPr>
            <a:r>
              <a:rPr lang="en-US" smtClean="0">
                <a:solidFill>
                  <a:srgbClr val="FF6600"/>
                </a:solidFill>
                <a:latin typeface="Courier New" pitchFamily="49" charset="0"/>
              </a:rPr>
              <a:t>11111111</a:t>
            </a:r>
            <a:r>
              <a:rPr lang="en-US" smtClean="0">
                <a:solidFill>
                  <a:srgbClr val="3399FF"/>
                </a:solidFill>
                <a:latin typeface="Courier New" pitchFamily="49" charset="0"/>
              </a:rPr>
              <a:t>11111111</a:t>
            </a:r>
            <a:r>
              <a:rPr lang="en-US" smtClean="0">
                <a:solidFill>
                  <a:srgbClr val="FF6600"/>
                </a:solidFill>
                <a:latin typeface="Courier New" pitchFamily="49" charset="0"/>
              </a:rPr>
              <a:t>11111101</a:t>
            </a:r>
            <a:r>
              <a:rPr lang="en-US" smtClean="0">
                <a:solidFill>
                  <a:srgbClr val="3399FF"/>
                </a:solidFill>
                <a:latin typeface="Courier New" pitchFamily="49" charset="0"/>
              </a:rPr>
              <a:t>11111011</a:t>
            </a:r>
            <a:r>
              <a:rPr lang="en-US" smtClean="0">
                <a:solidFill>
                  <a:srgbClr val="FF6600"/>
                </a:solidFill>
                <a:latin typeface="Courier New" pitchFamily="49" charset="0"/>
              </a:rPr>
              <a:t>11110111</a:t>
            </a:r>
            <a:r>
              <a:rPr lang="en-US" smtClean="0">
                <a:solidFill>
                  <a:srgbClr val="3399FF"/>
                </a:solidFill>
                <a:latin typeface="Courier New" pitchFamily="49" charset="0"/>
              </a:rPr>
              <a:t>11101111</a:t>
            </a:r>
            <a:r>
              <a:rPr lang="en-US" smtClean="0">
                <a:solidFill>
                  <a:srgbClr val="FF6600"/>
                </a:solidFill>
                <a:latin typeface="Courier New" pitchFamily="49" charset="0"/>
              </a:rPr>
              <a:t>11011111</a:t>
            </a:r>
            <a:r>
              <a:rPr lang="en-US" smtClean="0">
                <a:solidFill>
                  <a:srgbClr val="3399FF"/>
                </a:solidFill>
                <a:latin typeface="Courier New" pitchFamily="49" charset="0"/>
              </a:rPr>
              <a:t>11111111</a:t>
            </a:r>
            <a:endParaRPr lang="en-US" smtClean="0">
              <a:solidFill>
                <a:srgbClr val="FF6600"/>
              </a:solidFill>
              <a:latin typeface="Courier New" pitchFamily="49" charset="0"/>
            </a:endParaRPr>
          </a:p>
        </p:txBody>
      </p:sp>
      <p:pic>
        <p:nvPicPr>
          <p:cNvPr id="17413" name="Picture 4" descr="bitmap"/>
          <p:cNvPicPr>
            <a:picLocks noChangeAspect="1" noChangeArrowheads="1"/>
          </p:cNvPicPr>
          <p:nvPr/>
        </p:nvPicPr>
        <p:blipFill>
          <a:blip r:embed="rId2" cstate="print"/>
          <a:srcRect/>
          <a:stretch>
            <a:fillRect/>
          </a:stretch>
        </p:blipFill>
        <p:spPr bwMode="auto">
          <a:xfrm>
            <a:off x="4114800" y="3810000"/>
            <a:ext cx="4425950" cy="1960563"/>
          </a:xfrm>
          <a:prstGeom prst="rect">
            <a:avLst/>
          </a:prstGeom>
          <a:noFill/>
          <a:ln w="9525">
            <a:noFill/>
            <a:miter lim="800000"/>
            <a:headEnd/>
            <a:tailEnd/>
          </a:ln>
        </p:spPr>
      </p:pic>
      <p:sp>
        <p:nvSpPr>
          <p:cNvPr id="17414" name="Rectangle 5"/>
          <p:cNvSpPr>
            <a:spLocks noChangeArrowheads="1"/>
          </p:cNvSpPr>
          <p:nvPr/>
        </p:nvSpPr>
        <p:spPr bwMode="auto">
          <a:xfrm>
            <a:off x="1447800" y="3810000"/>
            <a:ext cx="1981200" cy="1981200"/>
          </a:xfrm>
          <a:prstGeom prst="rect">
            <a:avLst/>
          </a:prstGeom>
          <a:noFill/>
          <a:ln w="9525">
            <a:solidFill>
              <a:schemeClr val="tx1"/>
            </a:solidFill>
            <a:miter lim="800000"/>
            <a:headEnd/>
            <a:tailEnd/>
          </a:ln>
        </p:spPr>
        <p:txBody>
          <a:bodyPr wrap="none" anchor="ctr"/>
          <a:lstStyle/>
          <a:p>
            <a:endParaRPr lang="en-US"/>
          </a:p>
        </p:txBody>
      </p:sp>
      <p:sp>
        <p:nvSpPr>
          <p:cNvPr id="17415" name="Line 6"/>
          <p:cNvSpPr>
            <a:spLocks noChangeShapeType="1"/>
          </p:cNvSpPr>
          <p:nvPr/>
        </p:nvSpPr>
        <p:spPr bwMode="auto">
          <a:xfrm flipV="1">
            <a:off x="1981200" y="4495800"/>
            <a:ext cx="990600" cy="990600"/>
          </a:xfrm>
          <a:prstGeom prst="line">
            <a:avLst/>
          </a:prstGeom>
          <a:noFill/>
          <a:ln w="9525">
            <a:solidFill>
              <a:schemeClr val="tx1"/>
            </a:solidFill>
            <a:round/>
            <a:headEnd/>
            <a:tailEnd/>
          </a:ln>
        </p:spPr>
        <p:txBody>
          <a:bodyPr/>
          <a:lstStyle/>
          <a:p>
            <a:endParaRPr lang="en-US"/>
          </a:p>
        </p:txBody>
      </p:sp>
      <p:sp>
        <p:nvSpPr>
          <p:cNvPr id="17416" name="Text Box 7"/>
          <p:cNvSpPr txBox="1">
            <a:spLocks noChangeArrowheads="1"/>
          </p:cNvSpPr>
          <p:nvPr/>
        </p:nvSpPr>
        <p:spPr bwMode="auto">
          <a:xfrm>
            <a:off x="82550" y="3467100"/>
            <a:ext cx="1406525" cy="1558925"/>
          </a:xfrm>
          <a:prstGeom prst="rect">
            <a:avLst/>
          </a:prstGeom>
          <a:noFill/>
          <a:ln w="9525">
            <a:noFill/>
            <a:miter lim="800000"/>
            <a:headEnd/>
            <a:tailEnd/>
          </a:ln>
        </p:spPr>
        <p:txBody>
          <a:bodyPr wrap="none">
            <a:spAutoFit/>
          </a:bodyPr>
          <a:lstStyle/>
          <a:p>
            <a:pPr lvl="1"/>
            <a:r>
              <a:rPr lang="en-US" sz="1600">
                <a:latin typeface="Courier New" pitchFamily="49" charset="0"/>
              </a:rPr>
              <a:t>%!</a:t>
            </a:r>
          </a:p>
          <a:p>
            <a:pPr lvl="1"/>
            <a:r>
              <a:rPr lang="en-US" sz="1600">
                <a:latin typeface="Courier New" pitchFamily="49" charset="0"/>
              </a:rPr>
              <a:t>newpath</a:t>
            </a:r>
          </a:p>
          <a:p>
            <a:pPr lvl="1"/>
            <a:r>
              <a:rPr lang="en-US" sz="1600">
                <a:latin typeface="Courier New" pitchFamily="49" charset="0"/>
              </a:rPr>
              <a:t>2 1 moveto</a:t>
            </a:r>
          </a:p>
          <a:p>
            <a:pPr lvl="1"/>
            <a:r>
              <a:rPr lang="en-US" sz="1600">
                <a:latin typeface="Courier New" pitchFamily="49" charset="0"/>
              </a:rPr>
              <a:t>6 5 lineto</a:t>
            </a:r>
          </a:p>
          <a:p>
            <a:pPr lvl="1"/>
            <a:r>
              <a:rPr lang="en-US" sz="1600">
                <a:latin typeface="Courier New" pitchFamily="49" charset="0"/>
              </a:rPr>
              <a:t>stroke</a:t>
            </a:r>
          </a:p>
          <a:p>
            <a:pPr lvl="1"/>
            <a:r>
              <a:rPr lang="en-US" sz="1600">
                <a:latin typeface="Courier New" pitchFamily="49" charset="0"/>
              </a:rPr>
              <a:t>showpage</a:t>
            </a:r>
          </a:p>
        </p:txBody>
      </p:sp>
      <p:sp>
        <p:nvSpPr>
          <p:cNvPr id="17417" name="Text Box 8"/>
          <p:cNvSpPr txBox="1">
            <a:spLocks noChangeArrowheads="1"/>
          </p:cNvSpPr>
          <p:nvPr/>
        </p:nvSpPr>
        <p:spPr bwMode="auto">
          <a:xfrm>
            <a:off x="1431925" y="5980113"/>
            <a:ext cx="1619250" cy="366712"/>
          </a:xfrm>
          <a:prstGeom prst="rect">
            <a:avLst/>
          </a:prstGeom>
          <a:noFill/>
          <a:ln w="9525">
            <a:noFill/>
            <a:miter lim="800000"/>
            <a:headEnd/>
            <a:tailEnd/>
          </a:ln>
        </p:spPr>
        <p:txBody>
          <a:bodyPr wrap="none">
            <a:spAutoFit/>
          </a:bodyPr>
          <a:lstStyle/>
          <a:p>
            <a:r>
              <a:rPr lang="en-US"/>
              <a:t>vector graphic</a:t>
            </a:r>
          </a:p>
        </p:txBody>
      </p:sp>
      <p:sp>
        <p:nvSpPr>
          <p:cNvPr id="17418" name="Text Box 9"/>
          <p:cNvSpPr txBox="1">
            <a:spLocks noChangeArrowheads="1"/>
          </p:cNvSpPr>
          <p:nvPr/>
        </p:nvSpPr>
        <p:spPr bwMode="auto">
          <a:xfrm>
            <a:off x="4343400" y="5943600"/>
            <a:ext cx="1555750" cy="366713"/>
          </a:xfrm>
          <a:prstGeom prst="rect">
            <a:avLst/>
          </a:prstGeom>
          <a:noFill/>
          <a:ln w="9525">
            <a:noFill/>
            <a:miter lim="800000"/>
            <a:headEnd/>
            <a:tailEnd/>
          </a:ln>
        </p:spPr>
        <p:txBody>
          <a:bodyPr wrap="none">
            <a:spAutoFit/>
          </a:bodyPr>
          <a:lstStyle/>
          <a:p>
            <a:r>
              <a:rPr lang="en-US"/>
              <a:t>bitmap image</a:t>
            </a:r>
          </a:p>
        </p:txBody>
      </p:sp>
      <p:sp>
        <p:nvSpPr>
          <p:cNvPr id="17419" name="Line 11"/>
          <p:cNvSpPr>
            <a:spLocks noChangeShapeType="1"/>
          </p:cNvSpPr>
          <p:nvPr/>
        </p:nvSpPr>
        <p:spPr bwMode="auto">
          <a:xfrm flipH="1" flipV="1">
            <a:off x="5638800" y="2819400"/>
            <a:ext cx="533400" cy="914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fld id="{504066DB-B42C-4EEE-BB92-1FD895DD3577}" type="slidenum">
              <a:rPr lang="en-US"/>
              <a:pPr>
                <a:defRPr/>
              </a:pPr>
              <a:t>38</a:t>
            </a:fld>
            <a:endParaRPr lang="en-US"/>
          </a:p>
        </p:txBody>
      </p:sp>
      <p:sp>
        <p:nvSpPr>
          <p:cNvPr id="18435" name="Rectangle 2"/>
          <p:cNvSpPr>
            <a:spLocks noGrp="1" noChangeArrowheads="1"/>
          </p:cNvSpPr>
          <p:nvPr>
            <p:ph type="title"/>
          </p:nvPr>
        </p:nvSpPr>
        <p:spPr/>
        <p:txBody>
          <a:bodyPr/>
          <a:lstStyle/>
          <a:p>
            <a:r>
              <a:rPr lang="en-US" smtClean="0"/>
              <a:t>Vector Graphics</a:t>
            </a:r>
          </a:p>
        </p:txBody>
      </p:sp>
      <p:sp>
        <p:nvSpPr>
          <p:cNvPr id="18436" name="Rectangle 5"/>
          <p:cNvSpPr>
            <a:spLocks noChangeArrowheads="1"/>
          </p:cNvSpPr>
          <p:nvPr/>
        </p:nvSpPr>
        <p:spPr bwMode="auto">
          <a:xfrm>
            <a:off x="1447800" y="3810000"/>
            <a:ext cx="1981200" cy="1981200"/>
          </a:xfrm>
          <a:prstGeom prst="rect">
            <a:avLst/>
          </a:prstGeom>
          <a:noFill/>
          <a:ln w="9525">
            <a:solidFill>
              <a:schemeClr val="tx1"/>
            </a:solidFill>
            <a:miter lim="800000"/>
            <a:headEnd/>
            <a:tailEnd/>
          </a:ln>
        </p:spPr>
        <p:txBody>
          <a:bodyPr wrap="none" anchor="ctr"/>
          <a:lstStyle/>
          <a:p>
            <a:endParaRPr lang="en-US"/>
          </a:p>
        </p:txBody>
      </p:sp>
      <p:sp>
        <p:nvSpPr>
          <p:cNvPr id="18437" name="Line 6"/>
          <p:cNvSpPr>
            <a:spLocks noChangeShapeType="1"/>
          </p:cNvSpPr>
          <p:nvPr/>
        </p:nvSpPr>
        <p:spPr bwMode="auto">
          <a:xfrm flipV="1">
            <a:off x="1981200" y="4495800"/>
            <a:ext cx="990600" cy="990600"/>
          </a:xfrm>
          <a:prstGeom prst="line">
            <a:avLst/>
          </a:prstGeom>
          <a:noFill/>
          <a:ln w="9525">
            <a:solidFill>
              <a:schemeClr val="tx1"/>
            </a:solidFill>
            <a:round/>
            <a:headEnd/>
            <a:tailEnd/>
          </a:ln>
        </p:spPr>
        <p:txBody>
          <a:bodyPr/>
          <a:lstStyle/>
          <a:p>
            <a:endParaRPr lang="en-US"/>
          </a:p>
        </p:txBody>
      </p:sp>
      <p:sp>
        <p:nvSpPr>
          <p:cNvPr id="18438" name="Text Box 7"/>
          <p:cNvSpPr txBox="1">
            <a:spLocks noChangeArrowheads="1"/>
          </p:cNvSpPr>
          <p:nvPr/>
        </p:nvSpPr>
        <p:spPr bwMode="auto">
          <a:xfrm>
            <a:off x="82550" y="3467100"/>
            <a:ext cx="1863725" cy="1558925"/>
          </a:xfrm>
          <a:prstGeom prst="rect">
            <a:avLst/>
          </a:prstGeom>
          <a:noFill/>
          <a:ln w="9525">
            <a:noFill/>
            <a:miter lim="800000"/>
            <a:headEnd/>
            <a:tailEnd/>
          </a:ln>
        </p:spPr>
        <p:txBody>
          <a:bodyPr wrap="none">
            <a:spAutoFit/>
          </a:bodyPr>
          <a:lstStyle/>
          <a:p>
            <a:pPr lvl="1"/>
            <a:r>
              <a:rPr lang="en-US" sz="1600">
                <a:latin typeface="Courier New" pitchFamily="49" charset="0"/>
              </a:rPr>
              <a:t>%!</a:t>
            </a:r>
          </a:p>
          <a:p>
            <a:pPr lvl="1"/>
            <a:r>
              <a:rPr lang="en-US" sz="1600">
                <a:latin typeface="Courier New" pitchFamily="49" charset="0"/>
              </a:rPr>
              <a:t>newpath</a:t>
            </a:r>
          </a:p>
          <a:p>
            <a:pPr lvl="1"/>
            <a:r>
              <a:rPr lang="en-US" sz="1600">
                <a:solidFill>
                  <a:srgbClr val="FF6600"/>
                </a:solidFill>
                <a:latin typeface="Courier New" pitchFamily="49" charset="0"/>
              </a:rPr>
              <a:t>2 1</a:t>
            </a:r>
            <a:r>
              <a:rPr lang="en-US" sz="1600">
                <a:latin typeface="Courier New" pitchFamily="49" charset="0"/>
              </a:rPr>
              <a:t> moveto</a:t>
            </a:r>
          </a:p>
          <a:p>
            <a:pPr lvl="1"/>
            <a:r>
              <a:rPr lang="en-US" sz="1600">
                <a:solidFill>
                  <a:srgbClr val="FF6600"/>
                </a:solidFill>
                <a:latin typeface="Courier New" pitchFamily="49" charset="0"/>
              </a:rPr>
              <a:t>6 5</a:t>
            </a:r>
            <a:r>
              <a:rPr lang="en-US" sz="1600">
                <a:latin typeface="Courier New" pitchFamily="49" charset="0"/>
              </a:rPr>
              <a:t> lineto</a:t>
            </a:r>
          </a:p>
          <a:p>
            <a:pPr lvl="1"/>
            <a:r>
              <a:rPr lang="en-US" sz="1600">
                <a:latin typeface="Courier New" pitchFamily="49" charset="0"/>
              </a:rPr>
              <a:t>stroke</a:t>
            </a:r>
          </a:p>
          <a:p>
            <a:pPr lvl="1"/>
            <a:r>
              <a:rPr lang="en-US" sz="1600">
                <a:latin typeface="Courier New" pitchFamily="49" charset="0"/>
              </a:rPr>
              <a:t>showpage</a:t>
            </a:r>
          </a:p>
        </p:txBody>
      </p:sp>
      <p:sp>
        <p:nvSpPr>
          <p:cNvPr id="18439" name="Text Box 8"/>
          <p:cNvSpPr txBox="1">
            <a:spLocks noChangeArrowheads="1"/>
          </p:cNvSpPr>
          <p:nvPr/>
        </p:nvSpPr>
        <p:spPr bwMode="auto">
          <a:xfrm>
            <a:off x="1431925" y="5980113"/>
            <a:ext cx="1619250" cy="366712"/>
          </a:xfrm>
          <a:prstGeom prst="rect">
            <a:avLst/>
          </a:prstGeom>
          <a:noFill/>
          <a:ln w="9525">
            <a:noFill/>
            <a:miter lim="800000"/>
            <a:headEnd/>
            <a:tailEnd/>
          </a:ln>
        </p:spPr>
        <p:txBody>
          <a:bodyPr wrap="none">
            <a:spAutoFit/>
          </a:bodyPr>
          <a:lstStyle/>
          <a:p>
            <a:r>
              <a:rPr lang="en-US"/>
              <a:t>vector graphic</a:t>
            </a:r>
          </a:p>
        </p:txBody>
      </p:sp>
      <p:sp>
        <p:nvSpPr>
          <p:cNvPr id="18440" name="Rectangle 11"/>
          <p:cNvSpPr>
            <a:spLocks noChangeArrowheads="1"/>
          </p:cNvSpPr>
          <p:nvPr/>
        </p:nvSpPr>
        <p:spPr bwMode="auto">
          <a:xfrm>
            <a:off x="533400" y="4038600"/>
            <a:ext cx="533400" cy="457200"/>
          </a:xfrm>
          <a:prstGeom prst="rect">
            <a:avLst/>
          </a:prstGeom>
          <a:noFill/>
          <a:ln w="9525">
            <a:solidFill>
              <a:srgbClr val="FF6600"/>
            </a:solidFill>
            <a:miter lim="800000"/>
            <a:headEnd/>
            <a:tailEnd/>
          </a:ln>
        </p:spPr>
        <p:txBody>
          <a:bodyPr wrap="none" anchor="ctr"/>
          <a:lstStyle/>
          <a:p>
            <a:endParaRPr lang="en-US"/>
          </a:p>
        </p:txBody>
      </p:sp>
      <p:sp>
        <p:nvSpPr>
          <p:cNvPr id="18441" name="Line 12"/>
          <p:cNvSpPr>
            <a:spLocks noChangeShapeType="1"/>
          </p:cNvSpPr>
          <p:nvPr/>
        </p:nvSpPr>
        <p:spPr bwMode="auto">
          <a:xfrm flipV="1">
            <a:off x="990600" y="2362200"/>
            <a:ext cx="2438400" cy="1752600"/>
          </a:xfrm>
          <a:prstGeom prst="line">
            <a:avLst/>
          </a:prstGeom>
          <a:noFill/>
          <a:ln w="9525">
            <a:solidFill>
              <a:schemeClr val="tx1"/>
            </a:solidFill>
            <a:round/>
            <a:headEnd/>
            <a:tailEnd type="triangle" w="med" len="med"/>
          </a:ln>
        </p:spPr>
        <p:txBody>
          <a:bodyPr/>
          <a:lstStyle/>
          <a:p>
            <a:endParaRPr lang="en-US"/>
          </a:p>
        </p:txBody>
      </p:sp>
      <p:sp>
        <p:nvSpPr>
          <p:cNvPr id="18442" name="Text Box 13"/>
          <p:cNvSpPr txBox="1">
            <a:spLocks noChangeArrowheads="1"/>
          </p:cNvSpPr>
          <p:nvPr/>
        </p:nvSpPr>
        <p:spPr bwMode="auto">
          <a:xfrm>
            <a:off x="3641725" y="2170113"/>
            <a:ext cx="4968875" cy="1739900"/>
          </a:xfrm>
          <a:prstGeom prst="rect">
            <a:avLst/>
          </a:prstGeom>
          <a:noFill/>
          <a:ln w="9525">
            <a:noFill/>
            <a:miter lim="800000"/>
            <a:headEnd/>
            <a:tailEnd/>
          </a:ln>
        </p:spPr>
        <p:txBody>
          <a:bodyPr>
            <a:spAutoFit/>
          </a:bodyPr>
          <a:lstStyle/>
          <a:p>
            <a:r>
              <a:rPr lang="en-US"/>
              <a:t>The unit is arbituary, i.e. when you print out an image, you may set one unit as an inch or a foot.</a:t>
            </a:r>
          </a:p>
          <a:p>
            <a:endParaRPr lang="en-US"/>
          </a:p>
          <a:p>
            <a:r>
              <a:rPr lang="en-US"/>
              <a:t>This means vector graphic is resolution independent.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B4D9FB0D-871C-40D9-BA92-9015E80CDF08}" type="slidenum">
              <a:rPr lang="en-US"/>
              <a:pPr>
                <a:defRPr/>
              </a:pPr>
              <a:t>39</a:t>
            </a:fld>
            <a:endParaRPr lang="en-US"/>
          </a:p>
        </p:txBody>
      </p:sp>
      <p:sp>
        <p:nvSpPr>
          <p:cNvPr id="19459" name="Rectangle 2"/>
          <p:cNvSpPr>
            <a:spLocks noGrp="1" noChangeArrowheads="1"/>
          </p:cNvSpPr>
          <p:nvPr>
            <p:ph type="title"/>
          </p:nvPr>
        </p:nvSpPr>
        <p:spPr/>
        <p:txBody>
          <a:bodyPr/>
          <a:lstStyle/>
          <a:p>
            <a:r>
              <a:rPr lang="en-US" smtClean="0"/>
              <a:t>Printing Bitmap Images</a:t>
            </a:r>
          </a:p>
        </p:txBody>
      </p:sp>
      <p:pic>
        <p:nvPicPr>
          <p:cNvPr id="19460" name="Picture 4" descr="bitmap"/>
          <p:cNvPicPr>
            <a:picLocks noChangeAspect="1" noChangeArrowheads="1"/>
          </p:cNvPicPr>
          <p:nvPr/>
        </p:nvPicPr>
        <p:blipFill>
          <a:blip r:embed="rId2" cstate="print"/>
          <a:srcRect/>
          <a:stretch>
            <a:fillRect/>
          </a:stretch>
        </p:blipFill>
        <p:spPr bwMode="auto">
          <a:xfrm>
            <a:off x="4114800" y="3810000"/>
            <a:ext cx="4425950" cy="1960563"/>
          </a:xfrm>
          <a:prstGeom prst="rect">
            <a:avLst/>
          </a:prstGeom>
          <a:noFill/>
          <a:ln w="9525">
            <a:noFill/>
            <a:miter lim="800000"/>
            <a:headEnd/>
            <a:tailEnd/>
          </a:ln>
        </p:spPr>
      </p:pic>
      <p:sp>
        <p:nvSpPr>
          <p:cNvPr id="19461" name="Text Box 9"/>
          <p:cNvSpPr txBox="1">
            <a:spLocks noChangeArrowheads="1"/>
          </p:cNvSpPr>
          <p:nvPr/>
        </p:nvSpPr>
        <p:spPr bwMode="auto">
          <a:xfrm>
            <a:off x="4343400" y="5943600"/>
            <a:ext cx="1555750" cy="366713"/>
          </a:xfrm>
          <a:prstGeom prst="rect">
            <a:avLst/>
          </a:prstGeom>
          <a:noFill/>
          <a:ln w="9525">
            <a:noFill/>
            <a:miter lim="800000"/>
            <a:headEnd/>
            <a:tailEnd/>
          </a:ln>
        </p:spPr>
        <p:txBody>
          <a:bodyPr wrap="none">
            <a:spAutoFit/>
          </a:bodyPr>
          <a:lstStyle/>
          <a:p>
            <a:r>
              <a:rPr lang="en-US"/>
              <a:t>bitmap image</a:t>
            </a:r>
          </a:p>
        </p:txBody>
      </p:sp>
      <p:pic>
        <p:nvPicPr>
          <p:cNvPr id="19462" name="Picture 11" descr="bitmap"/>
          <p:cNvPicPr>
            <a:picLocks noChangeAspect="1" noChangeArrowheads="1"/>
          </p:cNvPicPr>
          <p:nvPr/>
        </p:nvPicPr>
        <p:blipFill>
          <a:blip r:embed="rId2" cstate="print"/>
          <a:srcRect r="55237"/>
          <a:stretch>
            <a:fillRect/>
          </a:stretch>
        </p:blipFill>
        <p:spPr bwMode="auto">
          <a:xfrm>
            <a:off x="152400" y="1143000"/>
            <a:ext cx="3657600" cy="3619500"/>
          </a:xfrm>
          <a:prstGeom prst="rect">
            <a:avLst/>
          </a:prstGeom>
          <a:noFill/>
          <a:ln w="9525">
            <a:noFill/>
            <a:miter lim="800000"/>
            <a:headEnd/>
            <a:tailEnd/>
          </a:ln>
        </p:spPr>
      </p:pic>
      <p:pic>
        <p:nvPicPr>
          <p:cNvPr id="19463" name="Picture 12" descr="bitmap"/>
          <p:cNvPicPr>
            <a:picLocks noChangeAspect="1" noChangeArrowheads="1"/>
          </p:cNvPicPr>
          <p:nvPr/>
        </p:nvPicPr>
        <p:blipFill>
          <a:blip r:embed="rId2" cstate="print"/>
          <a:srcRect r="55237"/>
          <a:stretch>
            <a:fillRect/>
          </a:stretch>
        </p:blipFill>
        <p:spPr bwMode="auto">
          <a:xfrm>
            <a:off x="6248400" y="2211388"/>
            <a:ext cx="228600" cy="227012"/>
          </a:xfrm>
          <a:prstGeom prst="rect">
            <a:avLst/>
          </a:prstGeom>
          <a:noFill/>
          <a:ln w="9525">
            <a:noFill/>
            <a:miter lim="800000"/>
            <a:headEnd/>
            <a:tailEnd/>
          </a:ln>
        </p:spPr>
      </p:pic>
      <p:sp>
        <p:nvSpPr>
          <p:cNvPr id="19464" name="Line 13"/>
          <p:cNvSpPr>
            <a:spLocks noChangeShapeType="1"/>
          </p:cNvSpPr>
          <p:nvPr/>
        </p:nvSpPr>
        <p:spPr bwMode="auto">
          <a:xfrm flipV="1">
            <a:off x="5181600" y="2667000"/>
            <a:ext cx="1066800" cy="1066800"/>
          </a:xfrm>
          <a:prstGeom prst="line">
            <a:avLst/>
          </a:prstGeom>
          <a:noFill/>
          <a:ln w="9525">
            <a:solidFill>
              <a:schemeClr val="tx1"/>
            </a:solidFill>
            <a:round/>
            <a:headEnd/>
            <a:tailEnd type="triangle" w="med" len="med"/>
          </a:ln>
        </p:spPr>
        <p:txBody>
          <a:bodyPr/>
          <a:lstStyle/>
          <a:p>
            <a:endParaRPr lang="en-US"/>
          </a:p>
        </p:txBody>
      </p:sp>
      <p:sp>
        <p:nvSpPr>
          <p:cNvPr id="19465" name="Line 14"/>
          <p:cNvSpPr>
            <a:spLocks noChangeShapeType="1"/>
          </p:cNvSpPr>
          <p:nvPr/>
        </p:nvSpPr>
        <p:spPr bwMode="auto">
          <a:xfrm flipH="1" flipV="1">
            <a:off x="3962400" y="3124200"/>
            <a:ext cx="1143000" cy="609600"/>
          </a:xfrm>
          <a:prstGeom prst="line">
            <a:avLst/>
          </a:prstGeom>
          <a:noFill/>
          <a:ln w="9525">
            <a:solidFill>
              <a:schemeClr val="tx1"/>
            </a:solidFill>
            <a:round/>
            <a:headEnd/>
            <a:tailEnd type="triangle" w="med" len="med"/>
          </a:ln>
        </p:spPr>
        <p:txBody>
          <a:bodyPr/>
          <a:lstStyle/>
          <a:p>
            <a:endParaRPr lang="en-US"/>
          </a:p>
        </p:txBody>
      </p:sp>
      <p:sp>
        <p:nvSpPr>
          <p:cNvPr id="19466" name="Text Box 15"/>
          <p:cNvSpPr txBox="1">
            <a:spLocks noChangeArrowheads="1"/>
          </p:cNvSpPr>
          <p:nvPr/>
        </p:nvSpPr>
        <p:spPr bwMode="auto">
          <a:xfrm>
            <a:off x="3810000" y="2743200"/>
            <a:ext cx="1327150" cy="366713"/>
          </a:xfrm>
          <a:prstGeom prst="rect">
            <a:avLst/>
          </a:prstGeom>
          <a:noFill/>
          <a:ln w="9525">
            <a:noFill/>
            <a:miter lim="800000"/>
            <a:headEnd/>
            <a:tailEnd/>
          </a:ln>
        </p:spPr>
        <p:txBody>
          <a:bodyPr wrap="none">
            <a:spAutoFit/>
          </a:bodyPr>
          <a:lstStyle/>
          <a:p>
            <a:r>
              <a:rPr lang="en-US"/>
              <a:t>print bigger</a:t>
            </a:r>
          </a:p>
        </p:txBody>
      </p:sp>
      <p:sp>
        <p:nvSpPr>
          <p:cNvPr id="19467" name="Text Box 17"/>
          <p:cNvSpPr txBox="1">
            <a:spLocks noChangeArrowheads="1"/>
          </p:cNvSpPr>
          <p:nvPr/>
        </p:nvSpPr>
        <p:spPr bwMode="auto">
          <a:xfrm>
            <a:off x="5867400" y="2819400"/>
            <a:ext cx="1428750" cy="366713"/>
          </a:xfrm>
          <a:prstGeom prst="rect">
            <a:avLst/>
          </a:prstGeom>
          <a:noFill/>
          <a:ln w="9525">
            <a:noFill/>
            <a:miter lim="800000"/>
            <a:headEnd/>
            <a:tailEnd/>
          </a:ln>
        </p:spPr>
        <p:txBody>
          <a:bodyPr wrap="none">
            <a:spAutoFit/>
          </a:bodyPr>
          <a:lstStyle/>
          <a:p>
            <a:r>
              <a:rPr lang="en-US"/>
              <a:t>print smaller</a:t>
            </a:r>
          </a:p>
        </p:txBody>
      </p:sp>
      <p:sp>
        <p:nvSpPr>
          <p:cNvPr id="19468" name="Line 18"/>
          <p:cNvSpPr>
            <a:spLocks noChangeShapeType="1"/>
          </p:cNvSpPr>
          <p:nvPr/>
        </p:nvSpPr>
        <p:spPr bwMode="auto">
          <a:xfrm flipV="1">
            <a:off x="3886200" y="1371600"/>
            <a:ext cx="3124200" cy="533400"/>
          </a:xfrm>
          <a:prstGeom prst="line">
            <a:avLst/>
          </a:prstGeom>
          <a:noFill/>
          <a:ln w="9525">
            <a:solidFill>
              <a:schemeClr val="tx1"/>
            </a:solidFill>
            <a:round/>
            <a:headEnd/>
            <a:tailEnd/>
          </a:ln>
        </p:spPr>
        <p:txBody>
          <a:bodyPr/>
          <a:lstStyle/>
          <a:p>
            <a:endParaRPr lang="en-US"/>
          </a:p>
        </p:txBody>
      </p:sp>
      <p:sp>
        <p:nvSpPr>
          <p:cNvPr id="19469" name="Line 19"/>
          <p:cNvSpPr>
            <a:spLocks noChangeShapeType="1"/>
          </p:cNvSpPr>
          <p:nvPr/>
        </p:nvSpPr>
        <p:spPr bwMode="auto">
          <a:xfrm flipV="1">
            <a:off x="6553200" y="1371600"/>
            <a:ext cx="457200" cy="685800"/>
          </a:xfrm>
          <a:prstGeom prst="line">
            <a:avLst/>
          </a:prstGeom>
          <a:noFill/>
          <a:ln w="9525">
            <a:solidFill>
              <a:schemeClr val="tx1"/>
            </a:solidFill>
            <a:round/>
            <a:headEnd/>
            <a:tailEnd/>
          </a:ln>
        </p:spPr>
        <p:txBody>
          <a:bodyPr/>
          <a:lstStyle/>
          <a:p>
            <a:endParaRPr lang="en-US"/>
          </a:p>
        </p:txBody>
      </p:sp>
      <p:sp>
        <p:nvSpPr>
          <p:cNvPr id="19470" name="Text Box 20"/>
          <p:cNvSpPr txBox="1">
            <a:spLocks noChangeArrowheads="1"/>
          </p:cNvSpPr>
          <p:nvPr/>
        </p:nvSpPr>
        <p:spPr bwMode="auto">
          <a:xfrm>
            <a:off x="7086600" y="1027113"/>
            <a:ext cx="2057400" cy="1190625"/>
          </a:xfrm>
          <a:prstGeom prst="rect">
            <a:avLst/>
          </a:prstGeom>
          <a:noFill/>
          <a:ln w="9525">
            <a:noFill/>
            <a:miter lim="800000"/>
            <a:headEnd/>
            <a:tailEnd/>
          </a:ln>
        </p:spPr>
        <p:txBody>
          <a:bodyPr>
            <a:spAutoFit/>
          </a:bodyPr>
          <a:lstStyle/>
          <a:p>
            <a:r>
              <a:rPr lang="en-US"/>
              <a:t>have the same amount of data, i.e. same level of details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defRPr/>
            </a:pPr>
            <a:r>
              <a:rPr lang="en-US" smtClean="0"/>
              <a:t>Let's look at the sampling step of digitizing a natural scene as if we are taking a digital photo of a natural scene.</a:t>
            </a:r>
            <a:endParaRPr lang="en-US"/>
          </a:p>
        </p:txBody>
      </p:sp>
      <p:sp>
        <p:nvSpPr>
          <p:cNvPr id="3" name="Slide Number Placeholder 2"/>
          <p:cNvSpPr>
            <a:spLocks noGrp="1"/>
          </p:cNvSpPr>
          <p:nvPr>
            <p:ph type="sldNum" sz="quarter" idx="12"/>
          </p:nvPr>
        </p:nvSpPr>
        <p:spPr/>
        <p:txBody>
          <a:bodyPr/>
          <a:lstStyle/>
          <a:p>
            <a:pPr>
              <a:defRPr/>
            </a:pPr>
            <a:fld id="{845B08B2-D140-40AD-B7A0-7ED166170869}"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27BA77FC-F6B9-4590-86D5-DA5F238211B1}" type="slidenum">
              <a:rPr lang="en-US"/>
              <a:pPr>
                <a:defRPr/>
              </a:pPr>
              <a:t>40</a:t>
            </a:fld>
            <a:endParaRPr lang="en-US"/>
          </a:p>
        </p:txBody>
      </p:sp>
      <p:sp>
        <p:nvSpPr>
          <p:cNvPr id="20483" name="Rectangle 2"/>
          <p:cNvSpPr>
            <a:spLocks noGrp="1" noChangeArrowheads="1"/>
          </p:cNvSpPr>
          <p:nvPr>
            <p:ph type="title"/>
          </p:nvPr>
        </p:nvSpPr>
        <p:spPr/>
        <p:txBody>
          <a:bodyPr/>
          <a:lstStyle/>
          <a:p>
            <a:r>
              <a:rPr lang="en-US" smtClean="0"/>
              <a:t>Printing Vector Graphics</a:t>
            </a:r>
          </a:p>
        </p:txBody>
      </p:sp>
      <p:sp>
        <p:nvSpPr>
          <p:cNvPr id="20484" name="Text Box 4"/>
          <p:cNvSpPr txBox="1">
            <a:spLocks noChangeArrowheads="1"/>
          </p:cNvSpPr>
          <p:nvPr/>
        </p:nvSpPr>
        <p:spPr bwMode="auto">
          <a:xfrm>
            <a:off x="4343400" y="5943600"/>
            <a:ext cx="1733550" cy="366713"/>
          </a:xfrm>
          <a:prstGeom prst="rect">
            <a:avLst/>
          </a:prstGeom>
          <a:noFill/>
          <a:ln w="9525">
            <a:noFill/>
            <a:miter lim="800000"/>
            <a:headEnd/>
            <a:tailEnd/>
          </a:ln>
        </p:spPr>
        <p:txBody>
          <a:bodyPr wrap="none">
            <a:spAutoFit/>
          </a:bodyPr>
          <a:lstStyle/>
          <a:p>
            <a:r>
              <a:rPr lang="en-US"/>
              <a:t>vector graphics</a:t>
            </a:r>
          </a:p>
        </p:txBody>
      </p:sp>
      <p:sp>
        <p:nvSpPr>
          <p:cNvPr id="20485" name="Line 7"/>
          <p:cNvSpPr>
            <a:spLocks noChangeShapeType="1"/>
          </p:cNvSpPr>
          <p:nvPr/>
        </p:nvSpPr>
        <p:spPr bwMode="auto">
          <a:xfrm flipV="1">
            <a:off x="5181600" y="2667000"/>
            <a:ext cx="1066800" cy="1066800"/>
          </a:xfrm>
          <a:prstGeom prst="line">
            <a:avLst/>
          </a:prstGeom>
          <a:noFill/>
          <a:ln w="9525">
            <a:solidFill>
              <a:schemeClr val="tx1"/>
            </a:solidFill>
            <a:round/>
            <a:headEnd/>
            <a:tailEnd type="triangle" w="med" len="med"/>
          </a:ln>
        </p:spPr>
        <p:txBody>
          <a:bodyPr/>
          <a:lstStyle/>
          <a:p>
            <a:endParaRPr lang="en-US"/>
          </a:p>
        </p:txBody>
      </p:sp>
      <p:sp>
        <p:nvSpPr>
          <p:cNvPr id="20486" name="Line 8"/>
          <p:cNvSpPr>
            <a:spLocks noChangeShapeType="1"/>
          </p:cNvSpPr>
          <p:nvPr/>
        </p:nvSpPr>
        <p:spPr bwMode="auto">
          <a:xfrm flipH="1" flipV="1">
            <a:off x="3962400" y="3124200"/>
            <a:ext cx="1143000" cy="609600"/>
          </a:xfrm>
          <a:prstGeom prst="line">
            <a:avLst/>
          </a:prstGeom>
          <a:noFill/>
          <a:ln w="9525">
            <a:solidFill>
              <a:schemeClr val="tx1"/>
            </a:solidFill>
            <a:round/>
            <a:headEnd/>
            <a:tailEnd type="triangle" w="med" len="med"/>
          </a:ln>
        </p:spPr>
        <p:txBody>
          <a:bodyPr/>
          <a:lstStyle/>
          <a:p>
            <a:endParaRPr lang="en-US"/>
          </a:p>
        </p:txBody>
      </p:sp>
      <p:sp>
        <p:nvSpPr>
          <p:cNvPr id="20487" name="Text Box 9"/>
          <p:cNvSpPr txBox="1">
            <a:spLocks noChangeArrowheads="1"/>
          </p:cNvSpPr>
          <p:nvPr/>
        </p:nvSpPr>
        <p:spPr bwMode="auto">
          <a:xfrm>
            <a:off x="3810000" y="2743200"/>
            <a:ext cx="1327150" cy="366713"/>
          </a:xfrm>
          <a:prstGeom prst="rect">
            <a:avLst/>
          </a:prstGeom>
          <a:noFill/>
          <a:ln w="9525">
            <a:noFill/>
            <a:miter lim="800000"/>
            <a:headEnd/>
            <a:tailEnd/>
          </a:ln>
        </p:spPr>
        <p:txBody>
          <a:bodyPr wrap="none">
            <a:spAutoFit/>
          </a:bodyPr>
          <a:lstStyle/>
          <a:p>
            <a:r>
              <a:rPr lang="en-US"/>
              <a:t>print bigger</a:t>
            </a:r>
          </a:p>
        </p:txBody>
      </p:sp>
      <p:sp>
        <p:nvSpPr>
          <p:cNvPr id="20488" name="Text Box 10"/>
          <p:cNvSpPr txBox="1">
            <a:spLocks noChangeArrowheads="1"/>
          </p:cNvSpPr>
          <p:nvPr/>
        </p:nvSpPr>
        <p:spPr bwMode="auto">
          <a:xfrm>
            <a:off x="5867400" y="2819400"/>
            <a:ext cx="1428750" cy="366713"/>
          </a:xfrm>
          <a:prstGeom prst="rect">
            <a:avLst/>
          </a:prstGeom>
          <a:noFill/>
          <a:ln w="9525">
            <a:noFill/>
            <a:miter lim="800000"/>
            <a:headEnd/>
            <a:tailEnd/>
          </a:ln>
        </p:spPr>
        <p:txBody>
          <a:bodyPr wrap="none">
            <a:spAutoFit/>
          </a:bodyPr>
          <a:lstStyle/>
          <a:p>
            <a:r>
              <a:rPr lang="en-US"/>
              <a:t>print smaller</a:t>
            </a:r>
          </a:p>
        </p:txBody>
      </p:sp>
      <p:sp>
        <p:nvSpPr>
          <p:cNvPr id="20489" name="Rectangle 14"/>
          <p:cNvSpPr>
            <a:spLocks noChangeArrowheads="1"/>
          </p:cNvSpPr>
          <p:nvPr/>
        </p:nvSpPr>
        <p:spPr bwMode="auto">
          <a:xfrm>
            <a:off x="4114800" y="3810000"/>
            <a:ext cx="1981200" cy="1981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490" name="Line 15"/>
          <p:cNvSpPr>
            <a:spLocks noChangeShapeType="1"/>
          </p:cNvSpPr>
          <p:nvPr/>
        </p:nvSpPr>
        <p:spPr bwMode="auto">
          <a:xfrm flipV="1">
            <a:off x="4648200" y="4495800"/>
            <a:ext cx="990600" cy="990600"/>
          </a:xfrm>
          <a:prstGeom prst="line">
            <a:avLst/>
          </a:prstGeom>
          <a:noFill/>
          <a:ln w="9525">
            <a:solidFill>
              <a:schemeClr val="tx1"/>
            </a:solidFill>
            <a:round/>
            <a:headEnd/>
            <a:tailEnd/>
          </a:ln>
        </p:spPr>
        <p:txBody>
          <a:bodyPr/>
          <a:lstStyle/>
          <a:p>
            <a:endParaRPr lang="en-US"/>
          </a:p>
        </p:txBody>
      </p:sp>
      <p:sp>
        <p:nvSpPr>
          <p:cNvPr id="20491" name="Rectangle 16"/>
          <p:cNvSpPr>
            <a:spLocks noChangeArrowheads="1"/>
          </p:cNvSpPr>
          <p:nvPr/>
        </p:nvSpPr>
        <p:spPr bwMode="auto">
          <a:xfrm>
            <a:off x="152400" y="1143000"/>
            <a:ext cx="3581400" cy="3581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492" name="Line 17"/>
          <p:cNvSpPr>
            <a:spLocks noChangeShapeType="1"/>
          </p:cNvSpPr>
          <p:nvPr/>
        </p:nvSpPr>
        <p:spPr bwMode="auto">
          <a:xfrm flipV="1">
            <a:off x="1066800" y="2514600"/>
            <a:ext cx="1790700" cy="1790700"/>
          </a:xfrm>
          <a:prstGeom prst="line">
            <a:avLst/>
          </a:prstGeom>
          <a:noFill/>
          <a:ln w="19050">
            <a:solidFill>
              <a:schemeClr val="tx1"/>
            </a:solidFill>
            <a:round/>
            <a:headEnd/>
            <a:tailEnd/>
          </a:ln>
        </p:spPr>
        <p:txBody>
          <a:bodyPr/>
          <a:lstStyle/>
          <a:p>
            <a:endParaRPr lang="en-US"/>
          </a:p>
        </p:txBody>
      </p:sp>
      <p:sp>
        <p:nvSpPr>
          <p:cNvPr id="20493" name="Rectangle 18"/>
          <p:cNvSpPr>
            <a:spLocks noChangeArrowheads="1"/>
          </p:cNvSpPr>
          <p:nvPr/>
        </p:nvSpPr>
        <p:spPr bwMode="auto">
          <a:xfrm>
            <a:off x="6248400" y="2209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494" name="Line 19"/>
          <p:cNvSpPr>
            <a:spLocks noChangeShapeType="1"/>
          </p:cNvSpPr>
          <p:nvPr/>
        </p:nvSpPr>
        <p:spPr bwMode="auto">
          <a:xfrm flipV="1">
            <a:off x="6324600" y="2286000"/>
            <a:ext cx="114300" cy="114300"/>
          </a:xfrm>
          <a:prstGeom prst="line">
            <a:avLst/>
          </a:prstGeom>
          <a:noFill/>
          <a:ln w="317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0C7E644-21FB-45E0-9E08-2AAE4C6FE65C}" type="slidenum">
              <a:rPr lang="en-US"/>
              <a:pPr>
                <a:defRPr/>
              </a:pPr>
              <a:t>41</a:t>
            </a:fld>
            <a:endParaRPr lang="en-US"/>
          </a:p>
        </p:txBody>
      </p:sp>
      <p:sp>
        <p:nvSpPr>
          <p:cNvPr id="71682" name="Rectangle 2"/>
          <p:cNvSpPr>
            <a:spLocks noGrp="1" noChangeArrowheads="1"/>
          </p:cNvSpPr>
          <p:nvPr>
            <p:ph type="title"/>
          </p:nvPr>
        </p:nvSpPr>
        <p:spPr/>
        <p:txBody>
          <a:bodyPr>
            <a:normAutofit fontScale="90000"/>
          </a:bodyPr>
          <a:lstStyle/>
          <a:p>
            <a:pPr>
              <a:defRPr/>
            </a:pPr>
            <a:r>
              <a:rPr lang="en-US" sz="4000" smtClean="0"/>
              <a:t>Bitmap </a:t>
            </a:r>
            <a:r>
              <a:rPr lang="en-US" sz="4000"/>
              <a:t>Images vs. Vector </a:t>
            </a:r>
            <a:r>
              <a:rPr lang="en-US" sz="4000" smtClean="0"/>
              <a:t>Graphics</a:t>
            </a:r>
            <a:br>
              <a:rPr lang="en-US" sz="4000" smtClean="0"/>
            </a:br>
            <a:r>
              <a:rPr lang="en-US" sz="4000" smtClean="0"/>
              <a:t> Example</a:t>
            </a:r>
            <a:endParaRPr lang="en-US" sz="4000"/>
          </a:p>
        </p:txBody>
      </p:sp>
      <p:pic>
        <p:nvPicPr>
          <p:cNvPr id="21508" name="Picture 3" descr="line-bitmap-vs-vectorgraphic"/>
          <p:cNvPicPr>
            <a:picLocks noGrp="1" noChangeAspect="1" noChangeArrowheads="1"/>
          </p:cNvPicPr>
          <p:nvPr>
            <p:ph idx="1"/>
          </p:nvPr>
        </p:nvPicPr>
        <p:blipFill>
          <a:blip r:embed="rId2" cstate="print"/>
          <a:srcRect/>
          <a:stretch>
            <a:fillRect/>
          </a:stretch>
        </p:blipFill>
        <p:spPr>
          <a:xfrm>
            <a:off x="3733800" y="1676400"/>
            <a:ext cx="5257800" cy="4381500"/>
          </a:xfrm>
          <a:noFill/>
        </p:spPr>
      </p:pic>
      <p:sp>
        <p:nvSpPr>
          <p:cNvPr id="21509" name="Text Box 4"/>
          <p:cNvSpPr txBox="1">
            <a:spLocks noChangeArrowheads="1"/>
          </p:cNvSpPr>
          <p:nvPr/>
        </p:nvSpPr>
        <p:spPr bwMode="auto">
          <a:xfrm>
            <a:off x="517525" y="2170113"/>
            <a:ext cx="3140075" cy="3743325"/>
          </a:xfrm>
          <a:prstGeom prst="rect">
            <a:avLst/>
          </a:prstGeom>
          <a:noFill/>
          <a:ln w="9525">
            <a:noFill/>
            <a:miter lim="800000"/>
            <a:headEnd/>
            <a:tailEnd/>
          </a:ln>
        </p:spPr>
        <p:txBody>
          <a:bodyPr>
            <a:spAutoFit/>
          </a:bodyPr>
          <a:lstStyle/>
          <a:p>
            <a:pPr marL="342900" indent="-342900">
              <a:buFontTx/>
              <a:buAutoNum type="alphaLcParenBoth"/>
            </a:pPr>
            <a:r>
              <a:rPr lang="en-US" sz="2400"/>
              <a:t> Vector graphics:A line defined by two end points.</a:t>
            </a:r>
          </a:p>
          <a:p>
            <a:pPr marL="342900" indent="-342900">
              <a:buFontTx/>
              <a:buAutoNum type="alphaLcParenBoth"/>
            </a:pPr>
            <a:r>
              <a:rPr lang="en-US" sz="2400"/>
              <a:t> Vector graphics: The same line is stroked with a certain width.</a:t>
            </a:r>
          </a:p>
          <a:p>
            <a:pPr marL="342900" indent="-342900">
              <a:buFontTx/>
              <a:buAutoNum type="alphaLcParenBoth"/>
            </a:pPr>
            <a:r>
              <a:rPr lang="en-US" sz="2400"/>
              <a:t> &amp; (d) The line is converted to a bitmap.</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p>
            <a:pPr>
              <a:defRPr/>
            </a:pPr>
            <a:fld id="{808D1008-E191-42BB-8B2F-8E02A42565F6}" type="slidenum">
              <a:rPr lang="en-US"/>
              <a:pPr>
                <a:defRPr/>
              </a:pPr>
              <a:t>42</a:t>
            </a:fld>
            <a:endParaRPr lang="en-US"/>
          </a:p>
        </p:txBody>
      </p:sp>
      <p:sp>
        <p:nvSpPr>
          <p:cNvPr id="74754" name="Rectangle 2"/>
          <p:cNvSpPr>
            <a:spLocks noGrp="1" noChangeArrowheads="1"/>
          </p:cNvSpPr>
          <p:nvPr>
            <p:ph type="title"/>
          </p:nvPr>
        </p:nvSpPr>
        <p:spPr/>
        <p:txBody>
          <a:bodyPr>
            <a:normAutofit fontScale="90000"/>
          </a:bodyPr>
          <a:lstStyle/>
          <a:p>
            <a:pPr>
              <a:defRPr/>
            </a:pPr>
            <a:r>
              <a:rPr lang="en-US" sz="4000"/>
              <a:t>Curve Drawing in Vector Graphics Programs</a:t>
            </a:r>
          </a:p>
        </p:txBody>
      </p:sp>
      <p:sp>
        <p:nvSpPr>
          <p:cNvPr id="1029" name="Rectangle 3"/>
          <p:cNvSpPr>
            <a:spLocks noGrp="1" noChangeArrowheads="1"/>
          </p:cNvSpPr>
          <p:nvPr>
            <p:ph type="body" sz="half" idx="1"/>
          </p:nvPr>
        </p:nvSpPr>
        <p:spPr/>
        <p:txBody>
          <a:bodyPr/>
          <a:lstStyle/>
          <a:p>
            <a:r>
              <a:rPr lang="en-US" sz="2400" smtClean="0"/>
              <a:t>defined by a set of points;</a:t>
            </a:r>
            <a:br>
              <a:rPr lang="en-US" sz="2400" smtClean="0"/>
            </a:br>
            <a:r>
              <a:rPr lang="en-US" sz="2400" smtClean="0"/>
              <a:t>we call them </a:t>
            </a:r>
            <a:r>
              <a:rPr lang="en-US" sz="2400" u="sng" smtClean="0"/>
              <a:t>anchor points</a:t>
            </a:r>
          </a:p>
          <a:p>
            <a:endParaRPr lang="en-US" sz="2400" u="sng" smtClean="0"/>
          </a:p>
          <a:p>
            <a:r>
              <a:rPr lang="en-US" sz="2400" smtClean="0"/>
              <a:t>the </a:t>
            </a:r>
            <a:r>
              <a:rPr lang="en-US" sz="2400" u="sng" smtClean="0"/>
              <a:t>direction handles</a:t>
            </a:r>
            <a:r>
              <a:rPr lang="en-US" sz="2400" smtClean="0"/>
              <a:t> or </a:t>
            </a:r>
            <a:r>
              <a:rPr lang="en-US" sz="2400" u="sng" smtClean="0"/>
              <a:t>tangent handles</a:t>
            </a:r>
            <a:r>
              <a:rPr lang="en-US" sz="2400" smtClean="0"/>
              <a:t> of a point controls the tangent at that point on the curve</a:t>
            </a:r>
          </a:p>
        </p:txBody>
      </p:sp>
      <p:graphicFrame>
        <p:nvGraphicFramePr>
          <p:cNvPr id="1026" name="Object 2"/>
          <p:cNvGraphicFramePr>
            <a:graphicFrameLocks noGrp="1" noChangeAspect="1"/>
          </p:cNvGraphicFramePr>
          <p:nvPr>
            <p:ph sz="half" idx="2"/>
          </p:nvPr>
        </p:nvGraphicFramePr>
        <p:xfrm>
          <a:off x="4648200" y="2393950"/>
          <a:ext cx="4038600" cy="2938463"/>
        </p:xfrm>
        <a:graphic>
          <a:graphicData uri="http://schemas.openxmlformats.org/presentationml/2006/ole">
            <mc:AlternateContent xmlns:mc="http://schemas.openxmlformats.org/markup-compatibility/2006">
              <mc:Choice xmlns:v="urn:schemas-microsoft-com:vml" Requires="v">
                <p:oleObj spid="_x0000_s1029" name="Image" r:id="rId3" imgW="6984127" imgH="5079365" progId="">
                  <p:embed/>
                </p:oleObj>
              </mc:Choice>
              <mc:Fallback>
                <p:oleObj name="Image" r:id="rId3" imgW="6984127" imgH="5079365"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393950"/>
                        <a:ext cx="4038600" cy="293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Line 9"/>
          <p:cNvSpPr>
            <a:spLocks noChangeShapeType="1"/>
          </p:cNvSpPr>
          <p:nvPr/>
        </p:nvSpPr>
        <p:spPr bwMode="auto">
          <a:xfrm>
            <a:off x="4343400" y="2362200"/>
            <a:ext cx="1143000" cy="1066800"/>
          </a:xfrm>
          <a:prstGeom prst="line">
            <a:avLst/>
          </a:prstGeom>
          <a:noFill/>
          <a:ln w="9525">
            <a:solidFill>
              <a:schemeClr val="accent2"/>
            </a:solidFill>
            <a:round/>
            <a:headEnd/>
            <a:tailEnd type="triangle" w="med" len="med"/>
          </a:ln>
        </p:spPr>
        <p:txBody>
          <a:bodyPr/>
          <a:lstStyle/>
          <a:p>
            <a:endParaRPr lang="en-US"/>
          </a:p>
        </p:txBody>
      </p:sp>
      <p:sp>
        <p:nvSpPr>
          <p:cNvPr id="74764" name="Line 12"/>
          <p:cNvSpPr>
            <a:spLocks noChangeShapeType="1"/>
          </p:cNvSpPr>
          <p:nvPr/>
        </p:nvSpPr>
        <p:spPr bwMode="auto">
          <a:xfrm>
            <a:off x="3505200" y="3276600"/>
            <a:ext cx="1676400" cy="381000"/>
          </a:xfrm>
          <a:prstGeom prst="line">
            <a:avLst/>
          </a:prstGeom>
          <a:noFill/>
          <a:ln w="9525">
            <a:solidFill>
              <a:schemeClr val="tx2">
                <a:lumMod val="60000"/>
                <a:lumOff val="40000"/>
              </a:schemeClr>
            </a:solidFill>
            <a:round/>
            <a:headEnd/>
            <a:tailEnd type="triangle" w="med" len="med"/>
          </a:ln>
          <a:effectLst/>
        </p:spPr>
        <p:txBody>
          <a:bodyPr/>
          <a:lstStyle/>
          <a:p>
            <a:pPr>
              <a:defRPr/>
            </a:pPr>
            <a:endParaRPr lang="en-US"/>
          </a:p>
        </p:txBody>
      </p:sp>
      <p:sp>
        <p:nvSpPr>
          <p:cNvPr id="1032" name="Line 13"/>
          <p:cNvSpPr>
            <a:spLocks noChangeShapeType="1"/>
          </p:cNvSpPr>
          <p:nvPr/>
        </p:nvSpPr>
        <p:spPr bwMode="auto">
          <a:xfrm flipV="1">
            <a:off x="6324600" y="3581400"/>
            <a:ext cx="76200" cy="304800"/>
          </a:xfrm>
          <a:prstGeom prst="line">
            <a:avLst/>
          </a:prstGeom>
          <a:noFill/>
          <a:ln w="9525">
            <a:solidFill>
              <a:schemeClr val="accent2"/>
            </a:solidFill>
            <a:round/>
            <a:headEnd/>
            <a:tailEnd type="triangle" w="med" len="med"/>
          </a:ln>
        </p:spPr>
        <p:txBody>
          <a:bodyPr/>
          <a:lstStyle/>
          <a:p>
            <a:endParaRPr lang="en-US"/>
          </a:p>
        </p:txBody>
      </p:sp>
      <p:sp>
        <p:nvSpPr>
          <p:cNvPr id="1033" name="Line 14"/>
          <p:cNvSpPr>
            <a:spLocks noChangeShapeType="1"/>
          </p:cNvSpPr>
          <p:nvPr/>
        </p:nvSpPr>
        <p:spPr bwMode="auto">
          <a:xfrm flipV="1">
            <a:off x="4953000" y="4191000"/>
            <a:ext cx="0" cy="304800"/>
          </a:xfrm>
          <a:prstGeom prst="line">
            <a:avLst/>
          </a:prstGeom>
          <a:noFill/>
          <a:ln w="9525">
            <a:solidFill>
              <a:schemeClr val="accent2"/>
            </a:solidFill>
            <a:round/>
            <a:headEnd/>
            <a:tailEnd type="triangle" w="med" len="med"/>
          </a:ln>
        </p:spPr>
        <p:txBody>
          <a:bodyPr/>
          <a:lstStyle/>
          <a:p>
            <a:endParaRPr lang="en-US"/>
          </a:p>
        </p:txBody>
      </p:sp>
      <p:sp>
        <p:nvSpPr>
          <p:cNvPr id="1034" name="Line 15"/>
          <p:cNvSpPr>
            <a:spLocks noChangeShapeType="1"/>
          </p:cNvSpPr>
          <p:nvPr/>
        </p:nvSpPr>
        <p:spPr bwMode="auto">
          <a:xfrm flipH="1">
            <a:off x="7772400" y="3581400"/>
            <a:ext cx="228600" cy="228600"/>
          </a:xfrm>
          <a:prstGeom prst="line">
            <a:avLst/>
          </a:prstGeom>
          <a:noFill/>
          <a:ln w="9525">
            <a:solidFill>
              <a:schemeClr val="accent2"/>
            </a:solidFill>
            <a:round/>
            <a:headEnd/>
            <a:tailEnd type="triangle" w="med" len="med"/>
          </a:ln>
        </p:spPr>
        <p:txBody>
          <a:bodyPr/>
          <a:lstStyle/>
          <a:p>
            <a:endParaRPr lang="en-US"/>
          </a:p>
        </p:txBody>
      </p:sp>
      <p:sp>
        <p:nvSpPr>
          <p:cNvPr id="1035" name="Line 16"/>
          <p:cNvSpPr>
            <a:spLocks noChangeShapeType="1"/>
          </p:cNvSpPr>
          <p:nvPr/>
        </p:nvSpPr>
        <p:spPr bwMode="auto">
          <a:xfrm>
            <a:off x="4495800" y="2362200"/>
            <a:ext cx="2438400" cy="762000"/>
          </a:xfrm>
          <a:prstGeom prst="line">
            <a:avLst/>
          </a:prstGeom>
          <a:noFill/>
          <a:ln w="9525">
            <a:solidFill>
              <a:schemeClr val="accent2"/>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Rastering Vector Graphics</a:t>
            </a:r>
          </a:p>
        </p:txBody>
      </p:sp>
      <p:sp>
        <p:nvSpPr>
          <p:cNvPr id="22531" name="Content Placeholder 2"/>
          <p:cNvSpPr>
            <a:spLocks noGrp="1"/>
          </p:cNvSpPr>
          <p:nvPr>
            <p:ph idx="1"/>
          </p:nvPr>
        </p:nvSpPr>
        <p:spPr/>
        <p:txBody>
          <a:bodyPr/>
          <a:lstStyle/>
          <a:p>
            <a:r>
              <a:rPr lang="en-US" smtClean="0"/>
              <a:t>Raster means convert vector graphics into pixel-based images.</a:t>
            </a:r>
          </a:p>
          <a:p>
            <a:endParaRPr lang="en-US" smtClean="0"/>
          </a:p>
          <a:p>
            <a:r>
              <a:rPr lang="en-US" smtClean="0"/>
              <a:t>Most vector graphics programs let you rasterize vector graphics.</a:t>
            </a:r>
          </a:p>
          <a:p>
            <a:endParaRPr lang="en-US" smtClean="0"/>
          </a:p>
          <a:p>
            <a:r>
              <a:rPr lang="en-US" smtClean="0"/>
              <a:t>Need to specify a resolution for rasterizing, that is, how coarse or how fine the sampling.</a:t>
            </a:r>
          </a:p>
        </p:txBody>
      </p:sp>
      <p:sp>
        <p:nvSpPr>
          <p:cNvPr id="4" name="Slide Number Placeholder 3"/>
          <p:cNvSpPr>
            <a:spLocks noGrp="1"/>
          </p:cNvSpPr>
          <p:nvPr>
            <p:ph type="sldNum" sz="quarter" idx="12"/>
          </p:nvPr>
        </p:nvSpPr>
        <p:spPr/>
        <p:txBody>
          <a:bodyPr/>
          <a:lstStyle/>
          <a:p>
            <a:pPr>
              <a:defRPr/>
            </a:pPr>
            <a:fld id="{3CA3428F-7625-4134-B074-7D927507DC12}"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Aliasing</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defRPr/>
            </a:pPr>
            <a:r>
              <a:rPr lang="en-US" smtClean="0"/>
              <a:t>The rasterized image will appear jagged. </a:t>
            </a:r>
          </a:p>
          <a:p>
            <a:pPr>
              <a:defRPr/>
            </a:pPr>
            <a:endParaRPr lang="en-US" smtClean="0"/>
          </a:p>
          <a:p>
            <a:pPr>
              <a:defRPr/>
            </a:pPr>
            <a:endParaRPr lang="en-US" smtClean="0"/>
          </a:p>
          <a:p>
            <a:pPr>
              <a:defRPr/>
            </a:pPr>
            <a:endParaRPr lang="en-US" smtClean="0"/>
          </a:p>
          <a:p>
            <a:pPr>
              <a:defRPr/>
            </a:pPr>
            <a:endParaRPr lang="en-US" smtClean="0"/>
          </a:p>
          <a:p>
            <a:pPr>
              <a:defRPr/>
            </a:pPr>
            <a:endParaRPr lang="en-US" smtClean="0"/>
          </a:p>
          <a:p>
            <a:pPr>
              <a:defRPr/>
            </a:pPr>
            <a:r>
              <a:rPr lang="en-US" smtClean="0"/>
              <a:t>This jagged effect is a form of </a:t>
            </a:r>
            <a:r>
              <a:rPr lang="en-US" i="1" smtClean="0"/>
              <a:t>aliasing</a:t>
            </a:r>
            <a:r>
              <a:rPr lang="en-US" smtClean="0"/>
              <a:t> caused by undersampling (which means insufficient sampling rate.) Recall the musical note on a pegboard example.</a:t>
            </a:r>
          </a:p>
        </p:txBody>
      </p:sp>
      <p:pic>
        <p:nvPicPr>
          <p:cNvPr id="23556" name="Picture 3" descr="fig-09-bitmap-vs-vectorgraphic-with-and-without-antialias.tif"/>
          <p:cNvPicPr>
            <a:picLocks noChangeAspect="1"/>
          </p:cNvPicPr>
          <p:nvPr/>
        </p:nvPicPr>
        <p:blipFill>
          <a:blip r:embed="rId2" cstate="print"/>
          <a:srcRect b="36955"/>
          <a:stretch>
            <a:fillRect/>
          </a:stretch>
        </p:blipFill>
        <p:spPr bwMode="auto">
          <a:xfrm>
            <a:off x="4495800" y="2133600"/>
            <a:ext cx="3505200" cy="2209800"/>
          </a:xfrm>
          <a:prstGeom prst="rect">
            <a:avLst/>
          </a:prstGeom>
          <a:noFill/>
          <a:ln w="9525">
            <a:noFill/>
            <a:miter lim="800000"/>
            <a:headEnd/>
            <a:tailEnd/>
          </a:ln>
        </p:spPr>
      </p:pic>
      <p:sp>
        <p:nvSpPr>
          <p:cNvPr id="23557" name="TextBox 4"/>
          <p:cNvSpPr txBox="1">
            <a:spLocks noChangeArrowheads="1"/>
          </p:cNvSpPr>
          <p:nvPr/>
        </p:nvSpPr>
        <p:spPr bwMode="auto">
          <a:xfrm>
            <a:off x="1833563" y="2554288"/>
            <a:ext cx="2608262" cy="369887"/>
          </a:xfrm>
          <a:prstGeom prst="rect">
            <a:avLst/>
          </a:prstGeom>
          <a:noFill/>
          <a:ln w="9525">
            <a:noFill/>
            <a:miter lim="800000"/>
            <a:headEnd/>
            <a:tailEnd/>
          </a:ln>
        </p:spPr>
        <p:txBody>
          <a:bodyPr wrap="none">
            <a:spAutoFit/>
          </a:bodyPr>
          <a:lstStyle/>
          <a:p>
            <a:pPr algn="r"/>
            <a:r>
              <a:rPr lang="en-US"/>
              <a:t>Original vector graphics</a:t>
            </a:r>
          </a:p>
        </p:txBody>
      </p:sp>
      <p:sp>
        <p:nvSpPr>
          <p:cNvPr id="23558" name="TextBox 5"/>
          <p:cNvSpPr txBox="1">
            <a:spLocks noChangeArrowheads="1"/>
          </p:cNvSpPr>
          <p:nvPr/>
        </p:nvSpPr>
        <p:spPr bwMode="auto">
          <a:xfrm>
            <a:off x="762000" y="3621088"/>
            <a:ext cx="3695700" cy="646112"/>
          </a:xfrm>
          <a:prstGeom prst="rect">
            <a:avLst/>
          </a:prstGeom>
          <a:noFill/>
          <a:ln w="9525">
            <a:noFill/>
            <a:miter lim="800000"/>
            <a:headEnd/>
            <a:tailEnd/>
          </a:ln>
        </p:spPr>
        <p:txBody>
          <a:bodyPr>
            <a:spAutoFit/>
          </a:bodyPr>
          <a:lstStyle/>
          <a:p>
            <a:pPr algn="r"/>
            <a:r>
              <a:rPr lang="en-US"/>
              <a:t>Rastered vector graphics without anti-aliasing</a:t>
            </a:r>
          </a:p>
        </p:txBody>
      </p:sp>
      <p:sp>
        <p:nvSpPr>
          <p:cNvPr id="7" name="Slide Number Placeholder 6"/>
          <p:cNvSpPr>
            <a:spLocks noGrp="1"/>
          </p:cNvSpPr>
          <p:nvPr>
            <p:ph type="sldNum" sz="quarter" idx="12"/>
          </p:nvPr>
        </p:nvSpPr>
        <p:spPr/>
        <p:txBody>
          <a:bodyPr/>
          <a:lstStyle/>
          <a:p>
            <a:pPr>
              <a:defRPr/>
            </a:pPr>
            <a:fld id="{340A1E7D-79FB-4957-839B-FF4B4D636239}"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Anti-aliasing Techniques</a:t>
            </a:r>
          </a:p>
        </p:txBody>
      </p:sp>
      <p:sp>
        <p:nvSpPr>
          <p:cNvPr id="3" name="Content Placeholder 2"/>
          <p:cNvSpPr>
            <a:spLocks noGrp="1"/>
          </p:cNvSpPr>
          <p:nvPr>
            <p:ph idx="1"/>
          </p:nvPr>
        </p:nvSpPr>
        <p:spPr>
          <a:xfrm>
            <a:off x="457200" y="1600200"/>
            <a:ext cx="8229600" cy="1371600"/>
          </a:xfrm>
        </p:spPr>
        <p:txBody>
          <a:bodyPr>
            <a:normAutofit fontScale="92500" lnSpcReduction="10000"/>
          </a:bodyPr>
          <a:lstStyle/>
          <a:p>
            <a:pPr>
              <a:defRPr/>
            </a:pPr>
            <a:r>
              <a:rPr lang="en-US" smtClean="0"/>
              <a:t>To soften the jaggedness by coloring the pixels with intermediary shades in the areas where the sharp color changes occur.</a:t>
            </a:r>
          </a:p>
          <a:p>
            <a:pPr>
              <a:defRPr/>
            </a:pPr>
            <a:endParaRPr lang="en-US"/>
          </a:p>
        </p:txBody>
      </p:sp>
      <p:pic>
        <p:nvPicPr>
          <p:cNvPr id="24580" name="Picture 3" descr="fig-09-bitmap-vs-vectorgraphic-with-and-without-antialias.tif"/>
          <p:cNvPicPr>
            <a:picLocks noChangeAspect="1"/>
          </p:cNvPicPr>
          <p:nvPr/>
        </p:nvPicPr>
        <p:blipFill>
          <a:blip r:embed="rId2" cstate="print"/>
          <a:srcRect/>
          <a:stretch>
            <a:fillRect/>
          </a:stretch>
        </p:blipFill>
        <p:spPr bwMode="auto">
          <a:xfrm>
            <a:off x="4724400" y="2971800"/>
            <a:ext cx="3505200" cy="3505200"/>
          </a:xfrm>
          <a:prstGeom prst="rect">
            <a:avLst/>
          </a:prstGeom>
          <a:noFill/>
          <a:ln w="9525">
            <a:noFill/>
            <a:miter lim="800000"/>
            <a:headEnd/>
            <a:tailEnd/>
          </a:ln>
        </p:spPr>
      </p:pic>
      <p:sp>
        <p:nvSpPr>
          <p:cNvPr id="24581" name="TextBox 4"/>
          <p:cNvSpPr txBox="1">
            <a:spLocks noChangeArrowheads="1"/>
          </p:cNvSpPr>
          <p:nvPr/>
        </p:nvSpPr>
        <p:spPr bwMode="auto">
          <a:xfrm>
            <a:off x="1833563" y="3429000"/>
            <a:ext cx="2608262" cy="369888"/>
          </a:xfrm>
          <a:prstGeom prst="rect">
            <a:avLst/>
          </a:prstGeom>
          <a:noFill/>
          <a:ln w="9525">
            <a:noFill/>
            <a:miter lim="800000"/>
            <a:headEnd/>
            <a:tailEnd/>
          </a:ln>
        </p:spPr>
        <p:txBody>
          <a:bodyPr wrap="none">
            <a:spAutoFit/>
          </a:bodyPr>
          <a:lstStyle/>
          <a:p>
            <a:pPr algn="r"/>
            <a:r>
              <a:rPr lang="en-US"/>
              <a:t>Original vector graphics</a:t>
            </a:r>
          </a:p>
        </p:txBody>
      </p:sp>
      <p:sp>
        <p:nvSpPr>
          <p:cNvPr id="24582" name="TextBox 5"/>
          <p:cNvSpPr txBox="1">
            <a:spLocks noChangeArrowheads="1"/>
          </p:cNvSpPr>
          <p:nvPr/>
        </p:nvSpPr>
        <p:spPr bwMode="auto">
          <a:xfrm>
            <a:off x="762000" y="4495800"/>
            <a:ext cx="3695700" cy="646113"/>
          </a:xfrm>
          <a:prstGeom prst="rect">
            <a:avLst/>
          </a:prstGeom>
          <a:noFill/>
          <a:ln w="9525">
            <a:noFill/>
            <a:miter lim="800000"/>
            <a:headEnd/>
            <a:tailEnd/>
          </a:ln>
        </p:spPr>
        <p:txBody>
          <a:bodyPr>
            <a:spAutoFit/>
          </a:bodyPr>
          <a:lstStyle/>
          <a:p>
            <a:pPr algn="r"/>
            <a:r>
              <a:rPr lang="en-US"/>
              <a:t>Rastered vector graphics </a:t>
            </a:r>
            <a:r>
              <a:rPr lang="en-US" u="sng"/>
              <a:t>without</a:t>
            </a:r>
            <a:r>
              <a:rPr lang="en-US"/>
              <a:t> anti-aliasing</a:t>
            </a:r>
          </a:p>
        </p:txBody>
      </p:sp>
      <p:sp>
        <p:nvSpPr>
          <p:cNvPr id="24583" name="TextBox 6"/>
          <p:cNvSpPr txBox="1">
            <a:spLocks noChangeArrowheads="1"/>
          </p:cNvSpPr>
          <p:nvPr/>
        </p:nvSpPr>
        <p:spPr bwMode="auto">
          <a:xfrm>
            <a:off x="762000" y="5638800"/>
            <a:ext cx="3695700" cy="646113"/>
          </a:xfrm>
          <a:prstGeom prst="rect">
            <a:avLst/>
          </a:prstGeom>
          <a:noFill/>
          <a:ln w="9525">
            <a:noFill/>
            <a:miter lim="800000"/>
            <a:headEnd/>
            <a:tailEnd/>
          </a:ln>
        </p:spPr>
        <p:txBody>
          <a:bodyPr>
            <a:spAutoFit/>
          </a:bodyPr>
          <a:lstStyle/>
          <a:p>
            <a:pPr algn="r"/>
            <a:r>
              <a:rPr lang="en-US"/>
              <a:t>Rastered vector graphics </a:t>
            </a:r>
            <a:r>
              <a:rPr lang="en-US" u="sng"/>
              <a:t>with</a:t>
            </a:r>
            <a:r>
              <a:rPr lang="en-US"/>
              <a:t> anti-aliasing</a:t>
            </a:r>
          </a:p>
        </p:txBody>
      </p:sp>
      <p:sp>
        <p:nvSpPr>
          <p:cNvPr id="8" name="Slide Number Placeholder 7"/>
          <p:cNvSpPr>
            <a:spLocks noGrp="1"/>
          </p:cNvSpPr>
          <p:nvPr>
            <p:ph type="sldNum" sz="quarter" idx="12"/>
          </p:nvPr>
        </p:nvSpPr>
        <p:spPr/>
        <p:txBody>
          <a:bodyPr/>
          <a:lstStyle/>
          <a:p>
            <a:pPr>
              <a:defRPr/>
            </a:pPr>
            <a:fld id="{08C762EA-A179-4893-987D-35121607713B}"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Why Compression?</a:t>
            </a:r>
          </a:p>
        </p:txBody>
      </p:sp>
      <p:sp>
        <p:nvSpPr>
          <p:cNvPr id="5123" name="Content Placeholder 2"/>
          <p:cNvSpPr>
            <a:spLocks noGrp="1"/>
          </p:cNvSpPr>
          <p:nvPr>
            <p:ph idx="1"/>
          </p:nvPr>
        </p:nvSpPr>
        <p:spPr/>
        <p:txBody>
          <a:bodyPr/>
          <a:lstStyle/>
          <a:p>
            <a:r>
              <a:rPr lang="en-US" smtClean="0"/>
              <a:t>higher resolution or higher bit depth </a:t>
            </a:r>
            <a:r>
              <a:rPr lang="en-US" smtClean="0">
                <a:sym typeface="Symbol" pitchFamily="18" charset="2"/>
              </a:rPr>
              <a:t> </a:t>
            </a:r>
            <a:r>
              <a:rPr lang="en-US" smtClean="0"/>
              <a:t>larger file size</a:t>
            </a:r>
          </a:p>
          <a:p>
            <a:endParaRPr lang="en-US" smtClean="0"/>
          </a:p>
          <a:p>
            <a:r>
              <a:rPr lang="en-US" smtClean="0"/>
              <a:t>Without compression, image files would take up an unreasonable amount of disk space.</a:t>
            </a:r>
          </a:p>
          <a:p>
            <a:endParaRPr lang="en-US" smtClean="0"/>
          </a:p>
          <a:p>
            <a:r>
              <a:rPr lang="en-US" smtClean="0"/>
              <a:t>Larger files take longer time to transfer over the network.</a:t>
            </a:r>
          </a:p>
        </p:txBody>
      </p:sp>
      <p:sp>
        <p:nvSpPr>
          <p:cNvPr id="4" name="Slide Number Placeholder 3"/>
          <p:cNvSpPr>
            <a:spLocks noGrp="1"/>
          </p:cNvSpPr>
          <p:nvPr>
            <p:ph type="sldNum" sz="quarter" idx="12"/>
          </p:nvPr>
        </p:nvSpPr>
        <p:spPr/>
        <p:txBody>
          <a:bodyPr/>
          <a:lstStyle/>
          <a:p>
            <a:pPr>
              <a:defRPr/>
            </a:pPr>
            <a:fld id="{E4044AC7-0C8B-49D5-B8DD-BF05413E8E85}"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r>
              <a:rPr lang="en-US" smtClean="0"/>
              <a:t>How many bits?</a:t>
            </a:r>
          </a:p>
        </p:txBody>
      </p:sp>
      <p:sp>
        <p:nvSpPr>
          <p:cNvPr id="3" name="Content Placeholder 2"/>
          <p:cNvSpPr>
            <a:spLocks noGrp="1"/>
          </p:cNvSpPr>
          <p:nvPr>
            <p:ph type="subTitle" idx="1"/>
          </p:nvPr>
        </p:nvSpPr>
        <p:spPr/>
        <p:txBody>
          <a:bodyPr/>
          <a:lstStyle/>
          <a:p>
            <a:pPr>
              <a:defRPr/>
            </a:pPr>
            <a:r>
              <a:rPr lang="en-US" smtClean="0"/>
              <a:t>Let’s look at the size of a typical high resolution image file without compression. </a:t>
            </a:r>
          </a:p>
        </p:txBody>
      </p:sp>
      <p:sp>
        <p:nvSpPr>
          <p:cNvPr id="4" name="Slide Number Placeholder 3"/>
          <p:cNvSpPr>
            <a:spLocks noGrp="1"/>
          </p:cNvSpPr>
          <p:nvPr>
            <p:ph type="sldNum" sz="quarter" idx="12"/>
          </p:nvPr>
        </p:nvSpPr>
        <p:spPr/>
        <p:txBody>
          <a:bodyPr/>
          <a:lstStyle/>
          <a:p>
            <a:pPr>
              <a:defRPr/>
            </a:pPr>
            <a:fld id="{D03B7369-0186-4430-B058-032651A3D52B}"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How many bits?</a:t>
            </a:r>
          </a:p>
        </p:txBody>
      </p:sp>
      <p:sp>
        <p:nvSpPr>
          <p:cNvPr id="3" name="Content Placeholder 2"/>
          <p:cNvSpPr>
            <a:spLocks noGrp="1"/>
          </p:cNvSpPr>
          <p:nvPr>
            <p:ph idx="1"/>
          </p:nvPr>
        </p:nvSpPr>
        <p:spPr/>
        <p:txBody>
          <a:bodyPr>
            <a:normAutofit fontScale="77500" lnSpcReduction="20000"/>
          </a:bodyPr>
          <a:lstStyle/>
          <a:p>
            <a:pPr>
              <a:defRPr/>
            </a:pPr>
            <a:r>
              <a:rPr lang="en-US" smtClean="0"/>
              <a:t>Suppose 6-megapixel digital camera may produce digital images of 3000 </a:t>
            </a:r>
            <a:r>
              <a:rPr lang="en-US" smtClean="0">
                <a:sym typeface="Symbol"/>
              </a:rPr>
              <a:t></a:t>
            </a:r>
            <a:r>
              <a:rPr lang="en-US" smtClean="0"/>
              <a:t> 2000 pixels in 24-bit color depth.</a:t>
            </a:r>
          </a:p>
          <a:p>
            <a:pPr>
              <a:defRPr/>
            </a:pPr>
            <a:endParaRPr lang="en-US" smtClean="0"/>
          </a:p>
          <a:p>
            <a:pPr>
              <a:defRPr/>
            </a:pPr>
            <a:r>
              <a:rPr lang="de-DE" smtClean="0"/>
              <a:t>Total pixels: </a:t>
            </a:r>
            <a:br>
              <a:rPr lang="de-DE" smtClean="0"/>
            </a:br>
            <a:r>
              <a:rPr lang="de-DE" smtClean="0"/>
              <a:t>3000 </a:t>
            </a:r>
            <a:r>
              <a:rPr lang="de-DE" smtClean="0">
                <a:sym typeface="Symbol"/>
              </a:rPr>
              <a:t></a:t>
            </a:r>
            <a:r>
              <a:rPr lang="de-DE" smtClean="0"/>
              <a:t> 2000 pixels = 6,000,000 pixels</a:t>
            </a:r>
          </a:p>
          <a:p>
            <a:pPr>
              <a:defRPr/>
            </a:pPr>
            <a:endParaRPr lang="de-DE" smtClean="0"/>
          </a:p>
          <a:p>
            <a:pPr>
              <a:defRPr/>
            </a:pPr>
            <a:r>
              <a:rPr lang="de-DE" smtClean="0"/>
              <a:t>File size in bits: </a:t>
            </a:r>
            <a:br>
              <a:rPr lang="de-DE" smtClean="0"/>
            </a:br>
            <a:r>
              <a:rPr lang="de-DE" smtClean="0"/>
              <a:t>6,000,000 pixels </a:t>
            </a:r>
            <a:r>
              <a:rPr lang="de-DE" smtClean="0">
                <a:sym typeface="Symbol"/>
              </a:rPr>
              <a:t></a:t>
            </a:r>
            <a:r>
              <a:rPr lang="de-DE" smtClean="0"/>
              <a:t> 24 bits/pixel = 144,000,000 bits</a:t>
            </a:r>
          </a:p>
          <a:p>
            <a:pPr>
              <a:defRPr/>
            </a:pPr>
            <a:endParaRPr lang="de-DE" smtClean="0"/>
          </a:p>
          <a:p>
            <a:pPr>
              <a:defRPr/>
            </a:pPr>
            <a:r>
              <a:rPr lang="en-US" smtClean="0"/>
              <a:t>File size in bytes: </a:t>
            </a:r>
            <a:br>
              <a:rPr lang="en-US" smtClean="0"/>
            </a:br>
            <a:r>
              <a:rPr lang="en-US" smtClean="0"/>
              <a:t>144,000,000 bits / (8 bits/byte) = 18,000,000 bytes </a:t>
            </a:r>
            <a:r>
              <a:rPr lang="en-US" smtClean="0">
                <a:sym typeface="Symbol"/>
              </a:rPr>
              <a:t> 17 MB</a:t>
            </a:r>
            <a:endParaRPr lang="en-US"/>
          </a:p>
        </p:txBody>
      </p:sp>
      <p:sp>
        <p:nvSpPr>
          <p:cNvPr id="4" name="Slide Number Placeholder 3"/>
          <p:cNvSpPr>
            <a:spLocks noGrp="1"/>
          </p:cNvSpPr>
          <p:nvPr>
            <p:ph type="sldNum" sz="quarter" idx="12"/>
          </p:nvPr>
        </p:nvSpPr>
        <p:spPr/>
        <p:txBody>
          <a:bodyPr/>
          <a:lstStyle/>
          <a:p>
            <a:pPr>
              <a:defRPr/>
            </a:pPr>
            <a:fld id="{F7BD4603-091A-4C82-8161-0EE8F3E7CE12}"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Strategies To Reduce File Sizes</a:t>
            </a:r>
          </a:p>
        </p:txBody>
      </p:sp>
      <p:sp>
        <p:nvSpPr>
          <p:cNvPr id="8195" name="Content Placeholder 2"/>
          <p:cNvSpPr>
            <a:spLocks noGrp="1"/>
          </p:cNvSpPr>
          <p:nvPr>
            <p:ph idx="1"/>
          </p:nvPr>
        </p:nvSpPr>
        <p:spPr/>
        <p:txBody>
          <a:bodyPr/>
          <a:lstStyle/>
          <a:p>
            <a:r>
              <a:rPr lang="en-US" smtClean="0"/>
              <a:t>Reducing the pixel dimensions</a:t>
            </a:r>
          </a:p>
          <a:p>
            <a:r>
              <a:rPr lang="en-US" smtClean="0"/>
              <a:t>Lowering the bit depth (color depth)</a:t>
            </a:r>
          </a:p>
          <a:p>
            <a:r>
              <a:rPr lang="en-US" smtClean="0"/>
              <a:t>Compress the file</a:t>
            </a:r>
          </a:p>
        </p:txBody>
      </p:sp>
      <p:sp>
        <p:nvSpPr>
          <p:cNvPr id="4" name="Slide Number Placeholder 3"/>
          <p:cNvSpPr>
            <a:spLocks noGrp="1"/>
          </p:cNvSpPr>
          <p:nvPr>
            <p:ph type="sldNum" sz="quarter" idx="12"/>
          </p:nvPr>
        </p:nvSpPr>
        <p:spPr/>
        <p:txBody>
          <a:bodyPr/>
          <a:lstStyle/>
          <a:p>
            <a:pPr>
              <a:defRPr/>
            </a:pPr>
            <a:fld id="{2944A8BF-55CD-4A20-85C4-CB03B1C099DB}"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A natural scene</a:t>
            </a:r>
          </a:p>
        </p:txBody>
      </p:sp>
      <p:sp>
        <p:nvSpPr>
          <p:cNvPr id="22531" name="Text Placeholder 3"/>
          <p:cNvSpPr>
            <a:spLocks noGrp="1"/>
          </p:cNvSpPr>
          <p:nvPr>
            <p:ph type="body" sz="half" idx="2"/>
          </p:nvPr>
        </p:nvSpPr>
        <p:spPr/>
        <p:txBody>
          <a:bodyPr/>
          <a:lstStyle/>
          <a:p>
            <a:r>
              <a:rPr lang="en-US" smtClean="0"/>
              <a:t>Look up and let your eyes fall on the scene in front of you. Draw an</a:t>
            </a:r>
          </a:p>
          <a:p>
            <a:r>
              <a:rPr lang="en-US" smtClean="0"/>
              <a:t>imaginary rectangle around what you see. This is your “viewfinder.”</a:t>
            </a:r>
          </a:p>
          <a:p>
            <a:r>
              <a:rPr lang="en-US" smtClean="0"/>
              <a:t>Imagine that you are going to capture this view on a pegboard.</a:t>
            </a:r>
          </a:p>
        </p:txBody>
      </p:sp>
      <p:pic>
        <p:nvPicPr>
          <p:cNvPr id="22532" name="Picture 7" descr="fig-01a-a-natural-image.tif"/>
          <p:cNvPicPr>
            <a:picLocks noChangeAspect="1"/>
          </p:cNvPicPr>
          <p:nvPr/>
        </p:nvPicPr>
        <p:blipFill>
          <a:blip r:embed="rId2" cstate="print"/>
          <a:srcRect/>
          <a:stretch>
            <a:fillRect/>
          </a:stretch>
        </p:blipFill>
        <p:spPr bwMode="auto">
          <a:xfrm>
            <a:off x="1828800" y="530225"/>
            <a:ext cx="5486400" cy="43894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8253663E-0C41-4450-8122-3FF68B3711CC}"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Reducing Pixel Dimensions</a:t>
            </a:r>
          </a:p>
        </p:txBody>
      </p:sp>
      <p:sp>
        <p:nvSpPr>
          <p:cNvPr id="9219" name="Content Placeholder 2"/>
          <p:cNvSpPr>
            <a:spLocks noGrp="1"/>
          </p:cNvSpPr>
          <p:nvPr>
            <p:ph idx="1"/>
          </p:nvPr>
        </p:nvSpPr>
        <p:spPr/>
        <p:txBody>
          <a:bodyPr>
            <a:normAutofit lnSpcReduction="10000"/>
          </a:bodyPr>
          <a:lstStyle/>
          <a:p>
            <a:r>
              <a:rPr lang="en-US" dirty="0" smtClean="0"/>
              <a:t>Capture the image at a lower resolution in the first place</a:t>
            </a:r>
          </a:p>
          <a:p>
            <a:r>
              <a:rPr lang="en-US" dirty="0" smtClean="0"/>
              <a:t>Resample (resize) the existing image to a lower pixel dimensions</a:t>
            </a:r>
          </a:p>
          <a:p>
            <a:r>
              <a:rPr lang="en-US" dirty="0" smtClean="0"/>
              <a:t>Returning to our calculation of the file size of an image of 3000 </a:t>
            </a:r>
            <a:r>
              <a:rPr lang="en-US" dirty="0" smtClean="0">
                <a:sym typeface="Symbol" pitchFamily="18" charset="2"/>
              </a:rPr>
              <a:t></a:t>
            </a:r>
            <a:r>
              <a:rPr lang="en-US" dirty="0" smtClean="0"/>
              <a:t> 2000 pixels in 24-bit color depth.</a:t>
            </a:r>
          </a:p>
          <a:p>
            <a:r>
              <a:rPr lang="en-US" dirty="0" smtClean="0"/>
              <a:t>Let's calculate the file size of an image of 1500 </a:t>
            </a:r>
            <a:r>
              <a:rPr lang="en-US" dirty="0" smtClean="0">
                <a:sym typeface="Symbol" pitchFamily="18" charset="2"/>
              </a:rPr>
              <a:t></a:t>
            </a:r>
            <a:r>
              <a:rPr lang="en-US" dirty="0" smtClean="0"/>
              <a:t> 1000 pixels in 24-bit color depth.</a:t>
            </a:r>
          </a:p>
          <a:p>
            <a:endParaRPr lang="en-US" dirty="0" smtClean="0"/>
          </a:p>
        </p:txBody>
      </p:sp>
      <p:sp>
        <p:nvSpPr>
          <p:cNvPr id="4" name="Slide Number Placeholder 3"/>
          <p:cNvSpPr>
            <a:spLocks noGrp="1"/>
          </p:cNvSpPr>
          <p:nvPr>
            <p:ph type="sldNum" sz="quarter" idx="12"/>
          </p:nvPr>
        </p:nvSpPr>
        <p:spPr/>
        <p:txBody>
          <a:bodyPr/>
          <a:lstStyle/>
          <a:p>
            <a:pPr>
              <a:defRPr/>
            </a:pPr>
            <a:fld id="{4BF3CEF3-FB1B-4FBB-8933-8BCF25A88504}"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How many bits if </a:t>
            </a:r>
            <a:r>
              <a:rPr lang="en-US" u="sng" smtClean="0"/>
              <a:t>half</a:t>
            </a:r>
            <a:r>
              <a:rPr lang="en-US" smtClean="0"/>
              <a:t> the size in each pixel dimension?</a:t>
            </a:r>
            <a:endParaRPr lang="en-US"/>
          </a:p>
        </p:txBody>
      </p:sp>
      <p:sp>
        <p:nvSpPr>
          <p:cNvPr id="3" name="Content Placeholder 2"/>
          <p:cNvSpPr>
            <a:spLocks noGrp="1"/>
          </p:cNvSpPr>
          <p:nvPr>
            <p:ph idx="1"/>
          </p:nvPr>
        </p:nvSpPr>
        <p:spPr/>
        <p:txBody>
          <a:bodyPr>
            <a:normAutofit fontScale="85000" lnSpcReduction="20000"/>
          </a:bodyPr>
          <a:lstStyle/>
          <a:p>
            <a:pPr>
              <a:defRPr/>
            </a:pPr>
            <a:r>
              <a:rPr lang="de-DE" smtClean="0"/>
              <a:t>Total pixels: </a:t>
            </a:r>
            <a:br>
              <a:rPr lang="de-DE" smtClean="0"/>
            </a:br>
            <a:r>
              <a:rPr lang="de-DE" smtClean="0"/>
              <a:t>1500</a:t>
            </a:r>
            <a:r>
              <a:rPr lang="de-DE" smtClean="0">
                <a:sym typeface="Symbol"/>
              </a:rPr>
              <a:t></a:t>
            </a:r>
            <a:r>
              <a:rPr lang="de-DE" smtClean="0"/>
              <a:t> 1000 pixels = 1,500,000 pixels</a:t>
            </a:r>
          </a:p>
          <a:p>
            <a:pPr>
              <a:defRPr/>
            </a:pPr>
            <a:endParaRPr lang="de-DE" smtClean="0"/>
          </a:p>
          <a:p>
            <a:pPr>
              <a:defRPr/>
            </a:pPr>
            <a:r>
              <a:rPr lang="de-DE" smtClean="0"/>
              <a:t>File size in bits: </a:t>
            </a:r>
            <a:br>
              <a:rPr lang="de-DE" smtClean="0"/>
            </a:br>
            <a:r>
              <a:rPr lang="de-DE" smtClean="0"/>
              <a:t> 1,500,000 pixels </a:t>
            </a:r>
            <a:r>
              <a:rPr lang="de-DE" smtClean="0">
                <a:sym typeface="Symbol"/>
              </a:rPr>
              <a:t></a:t>
            </a:r>
            <a:r>
              <a:rPr lang="de-DE" smtClean="0"/>
              <a:t> 24 bits/pixel = 36,000,000 bits</a:t>
            </a:r>
          </a:p>
          <a:p>
            <a:pPr>
              <a:defRPr/>
            </a:pPr>
            <a:endParaRPr lang="de-DE" smtClean="0"/>
          </a:p>
          <a:p>
            <a:pPr>
              <a:defRPr/>
            </a:pPr>
            <a:r>
              <a:rPr lang="en-US" smtClean="0"/>
              <a:t>File size in bytes: </a:t>
            </a:r>
            <a:br>
              <a:rPr lang="en-US" smtClean="0"/>
            </a:br>
            <a:r>
              <a:rPr lang="de-DE" smtClean="0"/>
              <a:t> 36,000,000 </a:t>
            </a:r>
            <a:r>
              <a:rPr lang="en-US" smtClean="0"/>
              <a:t>bits / (8 bits/byte) = 4,500,000 bytes </a:t>
            </a:r>
            <a:r>
              <a:rPr lang="en-US" smtClean="0">
                <a:sym typeface="Symbol"/>
              </a:rPr>
              <a:t> 4.3 MB</a:t>
            </a:r>
          </a:p>
          <a:p>
            <a:pPr>
              <a:defRPr/>
            </a:pPr>
            <a:endParaRPr lang="en-US" smtClean="0">
              <a:sym typeface="Symbol"/>
            </a:endParaRPr>
          </a:p>
          <a:p>
            <a:pPr>
              <a:defRPr/>
            </a:pPr>
            <a:r>
              <a:rPr lang="en-US" smtClean="0">
                <a:sym typeface="Symbol"/>
              </a:rPr>
              <a:t>It's 1/4</a:t>
            </a:r>
            <a:r>
              <a:rPr lang="en-US" baseline="30000" smtClean="0">
                <a:sym typeface="Symbol"/>
              </a:rPr>
              <a:t>th</a:t>
            </a:r>
            <a:r>
              <a:rPr lang="en-US" smtClean="0">
                <a:sym typeface="Symbol"/>
              </a:rPr>
              <a:t> of the file size.</a:t>
            </a:r>
            <a:endParaRPr lang="en-US" smtClean="0"/>
          </a:p>
          <a:p>
            <a:pPr>
              <a:defRPr/>
            </a:pPr>
            <a:endParaRPr lang="en-US"/>
          </a:p>
        </p:txBody>
      </p:sp>
      <p:sp>
        <p:nvSpPr>
          <p:cNvPr id="4" name="Slide Number Placeholder 3"/>
          <p:cNvSpPr>
            <a:spLocks noGrp="1"/>
          </p:cNvSpPr>
          <p:nvPr>
            <p:ph type="sldNum" sz="quarter" idx="12"/>
          </p:nvPr>
        </p:nvSpPr>
        <p:spPr/>
        <p:txBody>
          <a:bodyPr/>
          <a:lstStyle/>
          <a:p>
            <a:pPr>
              <a:defRPr/>
            </a:pPr>
            <a:fld id="{C80EE1DE-73C8-433E-81B3-61462E4AA6F1}"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Lowering the Bit Depth</a:t>
            </a:r>
          </a:p>
        </p:txBody>
      </p:sp>
      <p:sp>
        <p:nvSpPr>
          <p:cNvPr id="12291" name="Content Placeholder 2"/>
          <p:cNvSpPr>
            <a:spLocks noGrp="1"/>
          </p:cNvSpPr>
          <p:nvPr>
            <p:ph idx="1"/>
          </p:nvPr>
        </p:nvSpPr>
        <p:spPr/>
        <p:txBody>
          <a:bodyPr/>
          <a:lstStyle/>
          <a:p>
            <a:r>
              <a:rPr lang="en-US" smtClean="0"/>
              <a:t>Returning to our calculation of the file size of an image of 3000 </a:t>
            </a:r>
            <a:r>
              <a:rPr lang="en-US" smtClean="0">
                <a:sym typeface="Symbol" pitchFamily="18" charset="2"/>
              </a:rPr>
              <a:t></a:t>
            </a:r>
            <a:r>
              <a:rPr lang="en-US" smtClean="0"/>
              <a:t> 2000 pixels in 24-bit color depth.</a:t>
            </a:r>
          </a:p>
          <a:p>
            <a:endParaRPr lang="en-US" smtClean="0"/>
          </a:p>
          <a:p>
            <a:r>
              <a:rPr lang="en-US" smtClean="0"/>
              <a:t>Let's calculate the file size of an image if we reduce the bit depth to 8-bit.</a:t>
            </a:r>
          </a:p>
        </p:txBody>
      </p:sp>
      <p:sp>
        <p:nvSpPr>
          <p:cNvPr id="4" name="Slide Number Placeholder 3"/>
          <p:cNvSpPr>
            <a:spLocks noGrp="1"/>
          </p:cNvSpPr>
          <p:nvPr>
            <p:ph type="sldNum" sz="quarter" idx="12"/>
          </p:nvPr>
        </p:nvSpPr>
        <p:spPr/>
        <p:txBody>
          <a:bodyPr/>
          <a:lstStyle/>
          <a:p>
            <a:pPr>
              <a:defRPr/>
            </a:pPr>
            <a:fld id="{A2FE2B31-DCA4-4306-938A-28C00D83ABE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How many bits if reduced to 8-bit?</a:t>
            </a:r>
          </a:p>
        </p:txBody>
      </p:sp>
      <p:sp>
        <p:nvSpPr>
          <p:cNvPr id="3" name="Content Placeholder 2"/>
          <p:cNvSpPr>
            <a:spLocks noGrp="1"/>
          </p:cNvSpPr>
          <p:nvPr>
            <p:ph idx="1"/>
          </p:nvPr>
        </p:nvSpPr>
        <p:spPr/>
        <p:txBody>
          <a:bodyPr>
            <a:normAutofit fontScale="85000" lnSpcReduction="20000"/>
          </a:bodyPr>
          <a:lstStyle/>
          <a:p>
            <a:pPr>
              <a:defRPr/>
            </a:pPr>
            <a:r>
              <a:rPr lang="de-DE" smtClean="0"/>
              <a:t>Total pixels: </a:t>
            </a:r>
            <a:br>
              <a:rPr lang="de-DE" smtClean="0"/>
            </a:br>
            <a:r>
              <a:rPr lang="de-DE" smtClean="0"/>
              <a:t>3000 </a:t>
            </a:r>
            <a:r>
              <a:rPr lang="de-DE" smtClean="0">
                <a:sym typeface="Symbol"/>
              </a:rPr>
              <a:t></a:t>
            </a:r>
            <a:r>
              <a:rPr lang="de-DE" smtClean="0"/>
              <a:t> 2000 pixels = 6,000,000 pixels</a:t>
            </a:r>
          </a:p>
          <a:p>
            <a:pPr>
              <a:defRPr/>
            </a:pPr>
            <a:endParaRPr lang="de-DE" smtClean="0"/>
          </a:p>
          <a:p>
            <a:pPr>
              <a:defRPr/>
            </a:pPr>
            <a:r>
              <a:rPr lang="de-DE" smtClean="0"/>
              <a:t>File size in bits: </a:t>
            </a:r>
            <a:br>
              <a:rPr lang="de-DE" smtClean="0"/>
            </a:br>
            <a:r>
              <a:rPr lang="de-DE" smtClean="0"/>
              <a:t>6,000,000 pixels </a:t>
            </a:r>
            <a:r>
              <a:rPr lang="de-DE" smtClean="0">
                <a:sym typeface="Symbol"/>
              </a:rPr>
              <a:t></a:t>
            </a:r>
            <a:r>
              <a:rPr lang="de-DE" smtClean="0"/>
              <a:t> </a:t>
            </a:r>
            <a:r>
              <a:rPr lang="de-DE" smtClean="0">
                <a:solidFill>
                  <a:srgbClr val="FF0000"/>
                </a:solidFill>
              </a:rPr>
              <a:t>8</a:t>
            </a:r>
            <a:r>
              <a:rPr lang="de-DE" smtClean="0"/>
              <a:t> bits/pixel = 48,000,000 bits</a:t>
            </a:r>
          </a:p>
          <a:p>
            <a:pPr>
              <a:defRPr/>
            </a:pPr>
            <a:endParaRPr lang="de-DE" smtClean="0"/>
          </a:p>
          <a:p>
            <a:pPr>
              <a:defRPr/>
            </a:pPr>
            <a:r>
              <a:rPr lang="en-US" smtClean="0"/>
              <a:t>File size in bytes: </a:t>
            </a:r>
            <a:br>
              <a:rPr lang="en-US" smtClean="0"/>
            </a:br>
            <a:r>
              <a:rPr lang="en-US" smtClean="0"/>
              <a:t>48,000,000 bits / (8 bits/byte) = 6,000,000 bytes </a:t>
            </a:r>
            <a:r>
              <a:rPr lang="en-US" smtClean="0">
                <a:sym typeface="Symbol"/>
              </a:rPr>
              <a:t> 5.7 MB</a:t>
            </a:r>
            <a:endParaRPr lang="en-US" smtClean="0"/>
          </a:p>
          <a:p>
            <a:pPr>
              <a:defRPr/>
            </a:pPr>
            <a:endParaRPr lang="en-US" smtClean="0">
              <a:sym typeface="Symbol"/>
            </a:endParaRPr>
          </a:p>
          <a:p>
            <a:pPr>
              <a:defRPr/>
            </a:pPr>
            <a:r>
              <a:rPr lang="en-US" smtClean="0">
                <a:sym typeface="Symbol"/>
              </a:rPr>
              <a:t>It's 1/3</a:t>
            </a:r>
            <a:r>
              <a:rPr lang="en-US" baseline="30000" smtClean="0">
                <a:sym typeface="Symbol"/>
              </a:rPr>
              <a:t>rd</a:t>
            </a:r>
            <a:r>
              <a:rPr lang="en-US" smtClean="0">
                <a:sym typeface="Symbol"/>
              </a:rPr>
              <a:t> of the file size.</a:t>
            </a:r>
            <a:endParaRPr lang="en-US" smtClean="0"/>
          </a:p>
          <a:p>
            <a:pPr>
              <a:defRPr/>
            </a:pPr>
            <a:endParaRPr lang="en-US"/>
          </a:p>
        </p:txBody>
      </p:sp>
      <p:sp>
        <p:nvSpPr>
          <p:cNvPr id="4" name="Slide Number Placeholder 3"/>
          <p:cNvSpPr>
            <a:spLocks noGrp="1"/>
          </p:cNvSpPr>
          <p:nvPr>
            <p:ph type="sldNum" sz="quarter" idx="12"/>
          </p:nvPr>
        </p:nvSpPr>
        <p:spPr/>
        <p:txBody>
          <a:bodyPr/>
          <a:lstStyle/>
          <a:p>
            <a:pPr>
              <a:defRPr/>
            </a:pPr>
            <a:fld id="{3DFFFC81-18EC-44AD-8CA1-01DB2D948089}"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24-bit vs. 8-bit</a:t>
            </a:r>
          </a:p>
        </p:txBody>
      </p:sp>
      <p:sp>
        <p:nvSpPr>
          <p:cNvPr id="14339" name="Content Placeholder 2"/>
          <p:cNvSpPr>
            <a:spLocks noGrp="1"/>
          </p:cNvSpPr>
          <p:nvPr>
            <p:ph idx="1"/>
          </p:nvPr>
        </p:nvSpPr>
        <p:spPr/>
        <p:txBody>
          <a:bodyPr>
            <a:normAutofit lnSpcReduction="10000"/>
          </a:bodyPr>
          <a:lstStyle/>
          <a:p>
            <a:r>
              <a:rPr lang="en-US" dirty="0" smtClean="0"/>
              <a:t>24-bit: </a:t>
            </a:r>
            <a:br>
              <a:rPr lang="en-US" dirty="0" smtClean="0"/>
            </a:br>
            <a:r>
              <a:rPr lang="en-US" dirty="0" smtClean="0"/>
              <a:t>2</a:t>
            </a:r>
            <a:r>
              <a:rPr lang="en-US" baseline="30000" dirty="0" smtClean="0"/>
              <a:t>24 </a:t>
            </a:r>
            <a:r>
              <a:rPr lang="en-US" dirty="0" smtClean="0"/>
              <a:t>(about 16 million) colors</a:t>
            </a:r>
          </a:p>
          <a:p>
            <a:r>
              <a:rPr lang="en-US" dirty="0" smtClean="0"/>
              <a:t>8-bit: </a:t>
            </a:r>
            <a:br>
              <a:rPr lang="en-US" dirty="0" smtClean="0"/>
            </a:br>
            <a:r>
              <a:rPr lang="en-US" dirty="0" smtClean="0"/>
              <a:t>2</a:t>
            </a:r>
            <a:r>
              <a:rPr lang="en-US" baseline="30000" dirty="0" smtClean="0"/>
              <a:t>8 </a:t>
            </a:r>
            <a:r>
              <a:rPr lang="en-US" dirty="0" smtClean="0"/>
              <a:t>(about 256) colors</a:t>
            </a:r>
          </a:p>
          <a:p>
            <a:r>
              <a:rPr lang="en-US" dirty="0" smtClean="0"/>
              <a:t>24-bit </a:t>
            </a:r>
            <a:r>
              <a:rPr lang="en-US" dirty="0" smtClean="0">
                <a:sym typeface="Symbol" pitchFamily="18" charset="2"/>
              </a:rPr>
              <a:t> 8-bit:</a:t>
            </a:r>
          </a:p>
          <a:p>
            <a:pPr lvl="1"/>
            <a:r>
              <a:rPr lang="en-US" dirty="0" smtClean="0">
                <a:sym typeface="Symbol" pitchFamily="18" charset="2"/>
              </a:rPr>
              <a:t>You lose about 16 million colors!</a:t>
            </a:r>
          </a:p>
          <a:p>
            <a:pPr lvl="1"/>
            <a:r>
              <a:rPr lang="en-US" dirty="0" smtClean="0">
                <a:sym typeface="Symbol" pitchFamily="18" charset="2"/>
              </a:rPr>
              <a:t>May cause image quality degradation.</a:t>
            </a:r>
            <a:endParaRPr lang="en-US" dirty="0" smtClean="0"/>
          </a:p>
          <a:p>
            <a:r>
              <a:rPr lang="en-US" dirty="0" smtClean="0"/>
              <a:t>But 8-bit will work well if your image does not need more than 256 colors.</a:t>
            </a:r>
          </a:p>
          <a:p>
            <a:endParaRPr lang="en-US" dirty="0" smtClean="0"/>
          </a:p>
        </p:txBody>
      </p:sp>
      <p:sp>
        <p:nvSpPr>
          <p:cNvPr id="4" name="Slide Number Placeholder 3"/>
          <p:cNvSpPr>
            <a:spLocks noGrp="1"/>
          </p:cNvSpPr>
          <p:nvPr>
            <p:ph type="sldNum" sz="quarter" idx="12"/>
          </p:nvPr>
        </p:nvSpPr>
        <p:spPr/>
        <p:txBody>
          <a:bodyPr/>
          <a:lstStyle/>
          <a:p>
            <a:pPr>
              <a:defRPr/>
            </a:pPr>
            <a:fld id="{0DA94702-FB9E-4982-BC35-DEE9D34C6F25}"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24-bit </a:t>
            </a:r>
            <a:r>
              <a:rPr lang="en-US" smtClean="0">
                <a:sym typeface="Symbol"/>
              </a:rPr>
              <a:t> 8-bit Without Noticeable Image Quality Degradation</a:t>
            </a:r>
            <a:endParaRPr lang="en-US"/>
          </a:p>
        </p:txBody>
      </p:sp>
      <p:sp>
        <p:nvSpPr>
          <p:cNvPr id="16387" name="Content Placeholder 2"/>
          <p:cNvSpPr>
            <a:spLocks noGrp="1"/>
          </p:cNvSpPr>
          <p:nvPr>
            <p:ph idx="1"/>
          </p:nvPr>
        </p:nvSpPr>
        <p:spPr/>
        <p:txBody>
          <a:bodyPr/>
          <a:lstStyle/>
          <a:p>
            <a:r>
              <a:rPr lang="en-US" smtClean="0"/>
              <a:t>Grayscale images: e.g.</a:t>
            </a:r>
          </a:p>
          <a:p>
            <a:pPr lvl="1"/>
            <a:r>
              <a:rPr lang="en-US" smtClean="0"/>
              <a:t>scanned images of black-and-white photos</a:t>
            </a:r>
          </a:p>
          <a:p>
            <a:pPr lvl="1"/>
            <a:r>
              <a:rPr lang="en-US" smtClean="0"/>
              <a:t>hand-written notes (may be even lowered to 4-bit, 2-bit, or 1-bit)</a:t>
            </a:r>
          </a:p>
          <a:p>
            <a:endParaRPr lang="en-US" smtClean="0"/>
          </a:p>
          <a:p>
            <a:r>
              <a:rPr lang="en-US" smtClean="0"/>
              <a:t>Illustration graphics: e.g. poster or logo</a:t>
            </a:r>
          </a:p>
          <a:p>
            <a:pPr lvl="1"/>
            <a:r>
              <a:rPr lang="en-US" smtClean="0"/>
              <a:t>contains only a few colors as large areas of solid colors</a:t>
            </a:r>
          </a:p>
        </p:txBody>
      </p:sp>
      <p:sp>
        <p:nvSpPr>
          <p:cNvPr id="4" name="Slide Number Placeholder 3"/>
          <p:cNvSpPr>
            <a:spLocks noGrp="1"/>
          </p:cNvSpPr>
          <p:nvPr>
            <p:ph type="sldNum" sz="quarter" idx="12"/>
          </p:nvPr>
        </p:nvSpPr>
        <p:spPr/>
        <p:txBody>
          <a:bodyPr/>
          <a:lstStyle/>
          <a:p>
            <a:pPr>
              <a:defRPr/>
            </a:pPr>
            <a:fld id="{F8BBA4EB-C693-44CE-B4B2-C56562F12C5E}"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File Compression Methods</a:t>
            </a:r>
          </a:p>
        </p:txBody>
      </p:sp>
      <p:sp>
        <p:nvSpPr>
          <p:cNvPr id="3" name="Content Placeholder 2"/>
          <p:cNvSpPr>
            <a:spLocks noGrp="1"/>
          </p:cNvSpPr>
          <p:nvPr>
            <p:ph idx="1"/>
          </p:nvPr>
        </p:nvSpPr>
        <p:spPr/>
        <p:txBody>
          <a:bodyPr>
            <a:normAutofit fontScale="62500" lnSpcReduction="20000"/>
          </a:bodyPr>
          <a:lstStyle/>
          <a:p>
            <a:pPr>
              <a:defRPr/>
            </a:pPr>
            <a:r>
              <a:rPr lang="en-US" smtClean="0"/>
              <a:t>File compression: </a:t>
            </a:r>
            <a:br>
              <a:rPr lang="en-US" smtClean="0"/>
            </a:br>
            <a:r>
              <a:rPr lang="en-US" smtClean="0"/>
              <a:t>To reduce the size of a file by squeezing the same information into fewer bits.</a:t>
            </a:r>
          </a:p>
          <a:p>
            <a:pPr>
              <a:defRPr/>
            </a:pPr>
            <a:endParaRPr lang="en-US" smtClean="0"/>
          </a:p>
          <a:p>
            <a:pPr>
              <a:defRPr/>
            </a:pPr>
            <a:r>
              <a:rPr lang="en-US" smtClean="0"/>
              <a:t>Lossless compression method: </a:t>
            </a:r>
          </a:p>
          <a:p>
            <a:pPr lvl="1">
              <a:defRPr/>
            </a:pPr>
            <a:r>
              <a:rPr lang="en-US" smtClean="0"/>
              <a:t>e.g., TIFF, PNG, PSD</a:t>
            </a:r>
          </a:p>
          <a:p>
            <a:pPr lvl="1">
              <a:defRPr/>
            </a:pPr>
            <a:r>
              <a:rPr lang="en-US" smtClean="0"/>
              <a:t>No information is lost</a:t>
            </a:r>
          </a:p>
          <a:p>
            <a:pPr lvl="1">
              <a:defRPr/>
            </a:pPr>
            <a:r>
              <a:rPr lang="en-US" smtClean="0"/>
              <a:t>GIF files also use lossless compression but it limits the number of colors to 256</a:t>
            </a:r>
          </a:p>
          <a:p>
            <a:pPr>
              <a:defRPr/>
            </a:pPr>
            <a:endParaRPr lang="en-US" smtClean="0"/>
          </a:p>
          <a:p>
            <a:pPr>
              <a:defRPr/>
            </a:pPr>
            <a:r>
              <a:rPr lang="en-US" smtClean="0"/>
              <a:t>Lossy compression method:</a:t>
            </a:r>
          </a:p>
          <a:p>
            <a:pPr lvl="1">
              <a:defRPr/>
            </a:pPr>
            <a:r>
              <a:rPr lang="en-US" smtClean="0"/>
              <a:t>e.g., JPEG</a:t>
            </a:r>
          </a:p>
          <a:p>
            <a:pPr lvl="1">
              <a:defRPr/>
            </a:pPr>
            <a:r>
              <a:rPr lang="en-US" smtClean="0"/>
              <a:t>Some information is lost in the process.</a:t>
            </a:r>
          </a:p>
          <a:p>
            <a:pPr lvl="1">
              <a:defRPr/>
            </a:pPr>
            <a:r>
              <a:rPr lang="en-US" smtClean="0"/>
              <a:t>For digital media files, the information to be left out is chosen such that it is not the human sensory system most sensitive to.</a:t>
            </a:r>
          </a:p>
        </p:txBody>
      </p:sp>
      <p:sp>
        <p:nvSpPr>
          <p:cNvPr id="4" name="Slide Number Placeholder 3"/>
          <p:cNvSpPr>
            <a:spLocks noGrp="1"/>
          </p:cNvSpPr>
          <p:nvPr>
            <p:ph type="sldNum" sz="quarter" idx="12"/>
          </p:nvPr>
        </p:nvSpPr>
        <p:spPr/>
        <p:txBody>
          <a:bodyPr/>
          <a:lstStyle/>
          <a:p>
            <a:pPr>
              <a:defRPr/>
            </a:pPr>
            <a:fld id="{CE3866CE-27D9-444F-95FB-D742654722E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Working with Lossy Compression</a:t>
            </a:r>
          </a:p>
        </p:txBody>
      </p:sp>
      <p:sp>
        <p:nvSpPr>
          <p:cNvPr id="3" name="Content Placeholder 2"/>
          <p:cNvSpPr>
            <a:spLocks noGrp="1"/>
          </p:cNvSpPr>
          <p:nvPr>
            <p:ph idx="1"/>
          </p:nvPr>
        </p:nvSpPr>
        <p:spPr/>
        <p:txBody>
          <a:bodyPr>
            <a:normAutofit fontScale="92500" lnSpcReduction="20000"/>
          </a:bodyPr>
          <a:lstStyle/>
          <a:p>
            <a:pPr>
              <a:defRPr/>
            </a:pPr>
            <a:r>
              <a:rPr lang="en-US" smtClean="0"/>
              <a:t>JPEG files:</a:t>
            </a:r>
          </a:p>
          <a:p>
            <a:pPr lvl="1">
              <a:defRPr/>
            </a:pPr>
            <a:r>
              <a:rPr lang="en-US" smtClean="0"/>
              <a:t>JPEG compression, which is lossy (i.e., the lost information cannot be recovered)</a:t>
            </a:r>
          </a:p>
          <a:p>
            <a:pPr lvl="1">
              <a:defRPr/>
            </a:pPr>
            <a:r>
              <a:rPr lang="en-US" smtClean="0"/>
              <a:t>Do not use JPEG files as working files for further editing</a:t>
            </a:r>
          </a:p>
          <a:p>
            <a:pPr lvl="1">
              <a:defRPr/>
            </a:pPr>
            <a:r>
              <a:rPr lang="en-US" smtClean="0"/>
              <a:t>Repeated saving a JPEG file will degrade the image quality further</a:t>
            </a:r>
          </a:p>
          <a:p>
            <a:pPr lvl="1">
              <a:defRPr/>
            </a:pPr>
            <a:r>
              <a:rPr lang="en-US" smtClean="0"/>
              <a:t>Save as JPEG only in the very last step of your editing process. For example, when you have finished editing the image and are ready to post it on the Web.</a:t>
            </a:r>
          </a:p>
          <a:p>
            <a:pPr lvl="1">
              <a:defRPr/>
            </a:pPr>
            <a:r>
              <a:rPr lang="en-US" smtClean="0"/>
              <a:t>Avoid using JPEG for images intended for high quality prints</a:t>
            </a:r>
          </a:p>
        </p:txBody>
      </p:sp>
      <p:sp>
        <p:nvSpPr>
          <p:cNvPr id="4" name="Slide Number Placeholder 3"/>
          <p:cNvSpPr>
            <a:spLocks noGrp="1"/>
          </p:cNvSpPr>
          <p:nvPr>
            <p:ph type="sldNum" sz="quarter" idx="12"/>
          </p:nvPr>
        </p:nvSpPr>
        <p:spPr/>
        <p:txBody>
          <a:bodyPr/>
          <a:lstStyle/>
          <a:p>
            <a:pPr>
              <a:defRPr/>
            </a:pPr>
            <a:fld id="{8FAA96E5-32C2-438B-A969-B0A4A0DD01AE}"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5D5A84C-9045-4E5C-9AE3-0D9B103B099D}" type="slidenum">
              <a:rPr lang="en-US" smtClean="0"/>
              <a:pPr>
                <a:defRPr/>
              </a:pPr>
              <a:t>58</a:t>
            </a:fld>
            <a:endParaRPr lang="en-US"/>
          </a:p>
        </p:txBody>
      </p:sp>
      <p:pic>
        <p:nvPicPr>
          <p:cNvPr id="19459" name="Picture 2" descr="solid-color-ex.tif"/>
          <p:cNvPicPr>
            <a:picLocks noChangeAspect="1"/>
          </p:cNvPicPr>
          <p:nvPr/>
        </p:nvPicPr>
        <p:blipFill>
          <a:blip r:embed="rId2" cstate="print"/>
          <a:srcRect/>
          <a:stretch>
            <a:fillRect/>
          </a:stretch>
        </p:blipFill>
        <p:spPr bwMode="auto">
          <a:xfrm>
            <a:off x="1524000" y="762000"/>
            <a:ext cx="6102350" cy="4919663"/>
          </a:xfrm>
          <a:prstGeom prst="rect">
            <a:avLst/>
          </a:prstGeom>
          <a:noFill/>
          <a:ln w="9525">
            <a:noFill/>
            <a:miter lim="800000"/>
            <a:headEnd/>
            <a:tailEnd/>
          </a:ln>
        </p:spPr>
      </p:pic>
      <p:sp>
        <p:nvSpPr>
          <p:cNvPr id="19460" name="TextBox 3"/>
          <p:cNvSpPr txBox="1">
            <a:spLocks noChangeArrowheads="1"/>
          </p:cNvSpPr>
          <p:nvPr/>
        </p:nvSpPr>
        <p:spPr bwMode="auto">
          <a:xfrm>
            <a:off x="3235325" y="5888038"/>
            <a:ext cx="2514600" cy="369887"/>
          </a:xfrm>
          <a:prstGeom prst="rect">
            <a:avLst/>
          </a:prstGeom>
          <a:noFill/>
          <a:ln w="9525">
            <a:noFill/>
            <a:miter lim="800000"/>
            <a:headEnd/>
            <a:tailEnd/>
          </a:ln>
        </p:spPr>
        <p:txBody>
          <a:bodyPr wrap="none">
            <a:spAutoFit/>
          </a:bodyPr>
          <a:lstStyle/>
          <a:p>
            <a:pPr algn="ctr"/>
            <a:r>
              <a:rPr lang="en-US"/>
              <a:t>An original TIFF image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D0BF42E-7C34-48D9-BE6B-C4337A4ECF55}" type="slidenum">
              <a:rPr lang="en-US" smtClean="0"/>
              <a:pPr>
                <a:defRPr/>
              </a:pPr>
              <a:t>59</a:t>
            </a:fld>
            <a:endParaRPr lang="en-US"/>
          </a:p>
        </p:txBody>
      </p:sp>
      <p:pic>
        <p:nvPicPr>
          <p:cNvPr id="20483" name="Picture 2" descr="max0.jpg"/>
          <p:cNvPicPr>
            <a:picLocks noChangeAspect="1"/>
          </p:cNvPicPr>
          <p:nvPr/>
        </p:nvPicPr>
        <p:blipFill>
          <a:blip r:embed="rId2" cstate="print"/>
          <a:srcRect/>
          <a:stretch>
            <a:fillRect/>
          </a:stretch>
        </p:blipFill>
        <p:spPr bwMode="auto">
          <a:xfrm>
            <a:off x="1524000" y="762000"/>
            <a:ext cx="6096000" cy="4914900"/>
          </a:xfrm>
          <a:prstGeom prst="rect">
            <a:avLst/>
          </a:prstGeom>
          <a:noFill/>
          <a:ln w="9525">
            <a:noFill/>
            <a:miter lim="800000"/>
            <a:headEnd/>
            <a:tailEnd/>
          </a:ln>
        </p:spPr>
      </p:pic>
      <p:sp>
        <p:nvSpPr>
          <p:cNvPr id="20484" name="TextBox 3"/>
          <p:cNvSpPr txBox="1">
            <a:spLocks noChangeArrowheads="1"/>
          </p:cNvSpPr>
          <p:nvPr/>
        </p:nvSpPr>
        <p:spPr bwMode="auto">
          <a:xfrm>
            <a:off x="1879600" y="5888038"/>
            <a:ext cx="5224463" cy="647700"/>
          </a:xfrm>
          <a:prstGeom prst="rect">
            <a:avLst/>
          </a:prstGeom>
          <a:noFill/>
          <a:ln w="9525">
            <a:noFill/>
            <a:miter lim="800000"/>
            <a:headEnd/>
            <a:tailEnd/>
          </a:ln>
        </p:spPr>
        <p:txBody>
          <a:bodyPr wrap="none">
            <a:spAutoFit/>
          </a:bodyPr>
          <a:lstStyle/>
          <a:p>
            <a:pPr algn="ctr"/>
            <a:r>
              <a:rPr lang="en-US"/>
              <a:t>A JPEG with a very low quality setting.</a:t>
            </a:r>
          </a:p>
          <a:p>
            <a:pPr algn="ctr"/>
            <a:r>
              <a:rPr lang="en-US"/>
              <a:t>Note the ugly artifacts around the contrast edges.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Sample into a grid of 25 </a:t>
            </a:r>
            <a:r>
              <a:rPr lang="en-US" smtClean="0">
                <a:sym typeface="Symbol" pitchFamily="18" charset="2"/>
              </a:rPr>
              <a:t> </a:t>
            </a:r>
            <a:r>
              <a:rPr lang="en-US" smtClean="0"/>
              <a:t>20 discrete samples</a:t>
            </a:r>
          </a:p>
        </p:txBody>
      </p:sp>
      <p:sp>
        <p:nvSpPr>
          <p:cNvPr id="23555" name="Text Placeholder 3"/>
          <p:cNvSpPr>
            <a:spLocks noGrp="1"/>
          </p:cNvSpPr>
          <p:nvPr>
            <p:ph type="body" sz="half" idx="2"/>
          </p:nvPr>
        </p:nvSpPr>
        <p:spPr/>
        <p:txBody>
          <a:bodyPr/>
          <a:lstStyle/>
          <a:p>
            <a:r>
              <a:rPr lang="en-US" smtClean="0"/>
              <a:t>Suppose you are going to sample the scene you see in the "viewfinder" into a pegboard with 25 </a:t>
            </a:r>
            <a:r>
              <a:rPr lang="en-US" smtClean="0">
                <a:sym typeface="Symbol" pitchFamily="18" charset="2"/>
              </a:rPr>
              <a:t></a:t>
            </a:r>
            <a:r>
              <a:rPr lang="en-US" smtClean="0"/>
              <a:t> 20 holes.</a:t>
            </a:r>
          </a:p>
        </p:txBody>
      </p:sp>
      <p:pic>
        <p:nvPicPr>
          <p:cNvPr id="23556" name="Picture 6" descr="fig-01b-b-natural-image-grid20pixel.tif"/>
          <p:cNvPicPr>
            <a:picLocks noChangeAspect="1"/>
          </p:cNvPicPr>
          <p:nvPr/>
        </p:nvPicPr>
        <p:blipFill>
          <a:blip r:embed="rId2" cstate="print"/>
          <a:srcRect/>
          <a:stretch>
            <a:fillRect/>
          </a:stretch>
        </p:blipFill>
        <p:spPr bwMode="auto">
          <a:xfrm>
            <a:off x="1828800" y="530225"/>
            <a:ext cx="5486400" cy="43894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165B792-AC80-4FD6-92E5-871705A6F12B}"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A15818B-5D2C-413B-BC2F-99334B4237AA}" type="slidenum">
              <a:rPr lang="en-US" smtClean="0"/>
              <a:pPr>
                <a:defRPr/>
              </a:pPr>
              <a:t>60</a:t>
            </a:fld>
            <a:endParaRPr lang="en-US"/>
          </a:p>
        </p:txBody>
      </p:sp>
      <p:pic>
        <p:nvPicPr>
          <p:cNvPr id="21507" name="Picture 2" descr="max0.jpg"/>
          <p:cNvPicPr>
            <a:picLocks noChangeAspect="1"/>
          </p:cNvPicPr>
          <p:nvPr/>
        </p:nvPicPr>
        <p:blipFill>
          <a:blip r:embed="rId2" cstate="print"/>
          <a:srcRect l="61250" t="15504" r="18623" b="64342"/>
          <a:stretch>
            <a:fillRect/>
          </a:stretch>
        </p:blipFill>
        <p:spPr bwMode="auto">
          <a:xfrm>
            <a:off x="1527175" y="758825"/>
            <a:ext cx="6092825" cy="4919663"/>
          </a:xfrm>
          <a:prstGeom prst="rect">
            <a:avLst/>
          </a:prstGeom>
          <a:noFill/>
          <a:ln w="9525">
            <a:noFill/>
            <a:miter lim="800000"/>
            <a:headEnd/>
            <a:tailEnd/>
          </a:ln>
        </p:spPr>
      </p:pic>
      <p:sp>
        <p:nvSpPr>
          <p:cNvPr id="21508" name="TextBox 3"/>
          <p:cNvSpPr txBox="1">
            <a:spLocks noChangeArrowheads="1"/>
          </p:cNvSpPr>
          <p:nvPr/>
        </p:nvSpPr>
        <p:spPr bwMode="auto">
          <a:xfrm>
            <a:off x="1117600" y="5888038"/>
            <a:ext cx="6750050" cy="647700"/>
          </a:xfrm>
          <a:prstGeom prst="rect">
            <a:avLst/>
          </a:prstGeom>
          <a:noFill/>
          <a:ln w="9525">
            <a:noFill/>
            <a:miter lim="800000"/>
            <a:headEnd/>
            <a:tailEnd/>
          </a:ln>
        </p:spPr>
        <p:txBody>
          <a:bodyPr wrap="none">
            <a:spAutoFit/>
          </a:bodyPr>
          <a:lstStyle/>
          <a:p>
            <a:pPr algn="ctr"/>
            <a:r>
              <a:rPr lang="en-US"/>
              <a:t>Closeup view of the JPEG with a very low quality setting.</a:t>
            </a:r>
          </a:p>
          <a:p>
            <a:pPr algn="ctr"/>
            <a:r>
              <a:rPr lang="en-US"/>
              <a:t>Note the blockiness and ugly artifacts around the contrast edges.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File Types During Editing or Capturing</a:t>
            </a:r>
            <a:endParaRPr lang="en-US"/>
          </a:p>
        </p:txBody>
      </p:sp>
      <p:sp>
        <p:nvSpPr>
          <p:cNvPr id="22531" name="Content Placeholder 2"/>
          <p:cNvSpPr>
            <a:spLocks noGrp="1"/>
          </p:cNvSpPr>
          <p:nvPr>
            <p:ph idx="1"/>
          </p:nvPr>
        </p:nvSpPr>
        <p:spPr/>
        <p:txBody>
          <a:bodyPr/>
          <a:lstStyle/>
          <a:p>
            <a:r>
              <a:rPr lang="en-US" smtClean="0"/>
              <a:t>PSD</a:t>
            </a:r>
          </a:p>
          <a:p>
            <a:r>
              <a:rPr lang="en-US" smtClean="0"/>
              <a:t>PNG</a:t>
            </a:r>
          </a:p>
          <a:p>
            <a:r>
              <a:rPr lang="en-US" smtClean="0"/>
              <a:t>TIFF</a:t>
            </a:r>
          </a:p>
          <a:p>
            <a:r>
              <a:rPr lang="en-US" smtClean="0"/>
              <a:t>camera RAW</a:t>
            </a:r>
          </a:p>
        </p:txBody>
      </p:sp>
      <p:sp>
        <p:nvSpPr>
          <p:cNvPr id="4" name="Slide Number Placeholder 3"/>
          <p:cNvSpPr>
            <a:spLocks noGrp="1"/>
          </p:cNvSpPr>
          <p:nvPr>
            <p:ph type="sldNum" sz="quarter" idx="12"/>
          </p:nvPr>
        </p:nvSpPr>
        <p:spPr/>
        <p:txBody>
          <a:bodyPr/>
          <a:lstStyle/>
          <a:p>
            <a:pPr>
              <a:defRPr/>
            </a:pPr>
            <a:fld id="{31D029E4-01B1-4FEB-BFED-7F839C9962B8}"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defRPr/>
            </a:pPr>
            <a:r>
              <a:rPr lang="en-US" smtClean="0"/>
              <a:t>Common File Types of Pixel-based Images</a:t>
            </a:r>
          </a:p>
        </p:txBody>
      </p:sp>
      <p:sp>
        <p:nvSpPr>
          <p:cNvPr id="4" name="Slide Number Placeholder 3"/>
          <p:cNvSpPr>
            <a:spLocks noGrp="1"/>
          </p:cNvSpPr>
          <p:nvPr>
            <p:ph type="sldNum" sz="quarter" idx="12"/>
          </p:nvPr>
        </p:nvSpPr>
        <p:spPr/>
        <p:txBody>
          <a:bodyPr/>
          <a:lstStyle/>
          <a:p>
            <a:pPr>
              <a:defRPr/>
            </a:pPr>
            <a:fld id="{3CCB86A6-BC81-4975-B8D1-5F8D021645C8}" type="slidenum">
              <a:rPr lang="en-US" smtClean="0"/>
              <a:pPr>
                <a:defRPr/>
              </a:pPr>
              <a:t>62</a:t>
            </a:fld>
            <a:endParaRPr lang="en-US"/>
          </a:p>
        </p:txBody>
      </p:sp>
      <p:graphicFrame>
        <p:nvGraphicFramePr>
          <p:cNvPr id="6" name="Content Placeholder 5"/>
          <p:cNvGraphicFramePr>
            <a:graphicFrameLocks noGrp="1"/>
          </p:cNvGraphicFramePr>
          <p:nvPr>
            <p:ph idx="1"/>
          </p:nvPr>
        </p:nvGraphicFramePr>
        <p:xfrm>
          <a:off x="457200" y="1600200"/>
          <a:ext cx="8229600" cy="2926080"/>
        </p:xfrm>
        <a:graphic>
          <a:graphicData uri="http://schemas.openxmlformats.org/drawingml/2006/table">
            <a:tbl>
              <a:tblPr firstRow="1" bandRow="1">
                <a:tableStyleId>{5C22544A-7EE6-4342-B048-85BDC9FD1C3A}</a:tableStyleId>
              </a:tblPr>
              <a:tblGrid>
                <a:gridCol w="1766669"/>
                <a:gridCol w="1239122"/>
                <a:gridCol w="1766669"/>
                <a:gridCol w="1933140"/>
                <a:gridCol w="1524000"/>
              </a:tblGrid>
              <a:tr h="370840">
                <a:tc>
                  <a:txBody>
                    <a:bodyPr/>
                    <a:lstStyle/>
                    <a:p>
                      <a:r>
                        <a:rPr lang="en-US" smtClean="0"/>
                        <a:t>File Type</a:t>
                      </a:r>
                      <a:endParaRPr lang="en-US"/>
                    </a:p>
                  </a:txBody>
                  <a:tcPr/>
                </a:tc>
                <a:tc>
                  <a:txBody>
                    <a:bodyPr/>
                    <a:lstStyle/>
                    <a:p>
                      <a:r>
                        <a:rPr lang="en-US" smtClean="0"/>
                        <a:t>File Suffix</a:t>
                      </a:r>
                      <a:endParaRPr lang="en-US"/>
                    </a:p>
                  </a:txBody>
                  <a:tcPr/>
                </a:tc>
                <a:tc>
                  <a:txBody>
                    <a:bodyPr/>
                    <a:lstStyle/>
                    <a:p>
                      <a:r>
                        <a:rPr lang="en-US" smtClean="0"/>
                        <a:t>Standard Color</a:t>
                      </a:r>
                    </a:p>
                    <a:p>
                      <a:r>
                        <a:rPr lang="en-US" smtClean="0"/>
                        <a:t>Modes</a:t>
                      </a:r>
                      <a:endParaRPr lang="en-US"/>
                    </a:p>
                  </a:txBody>
                  <a:tcPr/>
                </a:tc>
                <a:tc>
                  <a:txBody>
                    <a:bodyPr/>
                    <a:lstStyle/>
                    <a:p>
                      <a:r>
                        <a:rPr lang="en-US" smtClean="0"/>
                        <a:t>Use</a:t>
                      </a:r>
                      <a:endParaRPr lang="en-US"/>
                    </a:p>
                  </a:txBody>
                  <a:tcPr/>
                </a:tc>
                <a:tc>
                  <a:txBody>
                    <a:bodyPr/>
                    <a:lstStyle/>
                    <a:p>
                      <a:r>
                        <a:rPr lang="en-US" smtClean="0"/>
                        <a:t>Compression</a:t>
                      </a:r>
                      <a:endParaRPr lang="en-US"/>
                    </a:p>
                  </a:txBody>
                  <a:tcPr/>
                </a:tc>
              </a:tr>
              <a:tr h="370840">
                <a:tc>
                  <a:txBody>
                    <a:bodyPr/>
                    <a:lstStyle/>
                    <a:p>
                      <a:r>
                        <a:rPr lang="en-US" smtClean="0"/>
                        <a:t>JPEG (Joint</a:t>
                      </a:r>
                    </a:p>
                    <a:p>
                      <a:r>
                        <a:rPr lang="en-US" smtClean="0"/>
                        <a:t>Photographic</a:t>
                      </a:r>
                    </a:p>
                    <a:p>
                      <a:r>
                        <a:rPr lang="en-US" smtClean="0"/>
                        <a:t>Experts Group)</a:t>
                      </a:r>
                      <a:endParaRPr lang="en-US"/>
                    </a:p>
                  </a:txBody>
                  <a:tcPr/>
                </a:tc>
                <a:tc>
                  <a:txBody>
                    <a:bodyPr/>
                    <a:lstStyle/>
                    <a:p>
                      <a:r>
                        <a:rPr lang="en-US" smtClean="0"/>
                        <a:t>.jpg </a:t>
                      </a:r>
                    </a:p>
                    <a:p>
                      <a:r>
                        <a:rPr lang="en-US" smtClean="0"/>
                        <a:t>.jpeg</a:t>
                      </a:r>
                      <a:endParaRPr lang="en-US"/>
                    </a:p>
                  </a:txBody>
                  <a:tcPr/>
                </a:tc>
                <a:tc>
                  <a:txBody>
                    <a:bodyPr/>
                    <a:lstStyle/>
                    <a:p>
                      <a:r>
                        <a:rPr lang="en-US" smtClean="0"/>
                        <a:t>RGB</a:t>
                      </a:r>
                    </a:p>
                    <a:p>
                      <a:r>
                        <a:rPr lang="en-US" smtClean="0"/>
                        <a:t>CMYK</a:t>
                      </a:r>
                      <a:endParaRPr lang="en-US"/>
                    </a:p>
                  </a:txBody>
                  <a:tcPr/>
                </a:tc>
                <a:tc>
                  <a:txBody>
                    <a:bodyPr/>
                    <a:lstStyle/>
                    <a:p>
                      <a:pPr>
                        <a:buFont typeface="Arial" pitchFamily="34" charset="0"/>
                        <a:buChar char="•"/>
                      </a:pPr>
                      <a:r>
                        <a:rPr lang="en-US" sz="1600" smtClean="0"/>
                        <a:t>Best for continuous</a:t>
                      </a:r>
                      <a:r>
                        <a:rPr lang="en-US" sz="1600" baseline="0" smtClean="0"/>
                        <a:t> </a:t>
                      </a:r>
                      <a:r>
                        <a:rPr lang="en-US" sz="1600" smtClean="0"/>
                        <a:t>tone images such as</a:t>
                      </a:r>
                      <a:r>
                        <a:rPr lang="en-US" sz="1600" baseline="0" smtClean="0"/>
                        <a:t> </a:t>
                      </a:r>
                      <a:r>
                        <a:rPr lang="en-US" sz="1600" smtClean="0"/>
                        <a:t>photographs</a:t>
                      </a:r>
                    </a:p>
                    <a:p>
                      <a:pPr>
                        <a:buFont typeface="Arial" pitchFamily="34" charset="0"/>
                        <a:buChar char="•"/>
                      </a:pPr>
                      <a:endParaRPr lang="en-US" sz="1600" smtClean="0"/>
                    </a:p>
                    <a:p>
                      <a:pPr>
                        <a:buFont typeface="Arial" pitchFamily="34" charset="0"/>
                        <a:buChar char="•"/>
                      </a:pPr>
                      <a:r>
                        <a:rPr lang="en-US" sz="1600" smtClean="0"/>
                        <a:t>can be</a:t>
                      </a:r>
                      <a:r>
                        <a:rPr lang="en-US" sz="1600" baseline="0" smtClean="0"/>
                        <a:t> </a:t>
                      </a:r>
                      <a:r>
                        <a:rPr lang="en-US" sz="1600" smtClean="0"/>
                        <a:t>used for Web</a:t>
                      </a:r>
                      <a:r>
                        <a:rPr lang="en-US" sz="1600" baseline="0" smtClean="0"/>
                        <a:t> </a:t>
                      </a:r>
                      <a:r>
                        <a:rPr lang="en-US" sz="1600" smtClean="0"/>
                        <a:t>images</a:t>
                      </a:r>
                      <a:endParaRPr lang="en-US" sz="1600"/>
                    </a:p>
                  </a:txBody>
                  <a:tcPr/>
                </a:tc>
                <a:tc>
                  <a:txBody>
                    <a:bodyPr/>
                    <a:lstStyle/>
                    <a:p>
                      <a:r>
                        <a:rPr lang="en-US" smtClean="0"/>
                        <a:t>Lossy compression</a:t>
                      </a:r>
                    </a:p>
                    <a:p>
                      <a:r>
                        <a:rPr lang="en-US" smtClean="0"/>
                        <a:t>method called JPEG</a:t>
                      </a:r>
                    </a:p>
                    <a:p>
                      <a:r>
                        <a:rPr lang="en-US" smtClean="0"/>
                        <a:t>compression that works</a:t>
                      </a:r>
                    </a:p>
                    <a:p>
                      <a:r>
                        <a:rPr lang="en-US" smtClean="0"/>
                        <a:t>well with photographs</a:t>
                      </a:r>
                      <a:endParaRPr lang="en-US"/>
                    </a:p>
                  </a:txBody>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defRPr/>
            </a:pPr>
            <a:r>
              <a:rPr lang="en-US" smtClean="0"/>
              <a:t>Common File Types of Pixel-based Images</a:t>
            </a:r>
          </a:p>
        </p:txBody>
      </p:sp>
      <p:sp>
        <p:nvSpPr>
          <p:cNvPr id="4" name="Slide Number Placeholder 3"/>
          <p:cNvSpPr>
            <a:spLocks noGrp="1"/>
          </p:cNvSpPr>
          <p:nvPr>
            <p:ph type="sldNum" sz="quarter" idx="12"/>
          </p:nvPr>
        </p:nvSpPr>
        <p:spPr/>
        <p:txBody>
          <a:bodyPr/>
          <a:lstStyle/>
          <a:p>
            <a:pPr>
              <a:defRPr/>
            </a:pPr>
            <a:fld id="{2E1452E6-C59F-4C47-A329-750EE424064E}" type="slidenum">
              <a:rPr lang="en-US" smtClean="0"/>
              <a:pPr>
                <a:defRPr/>
              </a:pPr>
              <a:t>63</a:t>
            </a:fld>
            <a:endParaRPr lang="en-US"/>
          </a:p>
        </p:txBody>
      </p:sp>
      <p:graphicFrame>
        <p:nvGraphicFramePr>
          <p:cNvPr id="6" name="Content Placeholder 5"/>
          <p:cNvGraphicFramePr>
            <a:graphicFrameLocks noGrp="1"/>
          </p:cNvGraphicFramePr>
          <p:nvPr>
            <p:ph idx="1"/>
          </p:nvPr>
        </p:nvGraphicFramePr>
        <p:xfrm>
          <a:off x="457200" y="1600200"/>
          <a:ext cx="8229600" cy="4389120"/>
        </p:xfrm>
        <a:graphic>
          <a:graphicData uri="http://schemas.openxmlformats.org/drawingml/2006/table">
            <a:tbl>
              <a:tblPr firstRow="1" bandRow="1">
                <a:tableStyleId>{5C22544A-7EE6-4342-B048-85BDC9FD1C3A}</a:tableStyleId>
              </a:tblPr>
              <a:tblGrid>
                <a:gridCol w="1766669"/>
                <a:gridCol w="1239122"/>
                <a:gridCol w="1766669"/>
                <a:gridCol w="1933140"/>
                <a:gridCol w="1524000"/>
              </a:tblGrid>
              <a:tr h="370840">
                <a:tc>
                  <a:txBody>
                    <a:bodyPr/>
                    <a:lstStyle/>
                    <a:p>
                      <a:r>
                        <a:rPr lang="en-US" smtClean="0"/>
                        <a:t>File Type</a:t>
                      </a:r>
                      <a:endParaRPr lang="en-US"/>
                    </a:p>
                  </a:txBody>
                  <a:tcPr/>
                </a:tc>
                <a:tc>
                  <a:txBody>
                    <a:bodyPr/>
                    <a:lstStyle/>
                    <a:p>
                      <a:r>
                        <a:rPr lang="en-US" smtClean="0"/>
                        <a:t>File Suffix</a:t>
                      </a:r>
                      <a:endParaRPr lang="en-US"/>
                    </a:p>
                  </a:txBody>
                  <a:tcPr/>
                </a:tc>
                <a:tc>
                  <a:txBody>
                    <a:bodyPr/>
                    <a:lstStyle/>
                    <a:p>
                      <a:r>
                        <a:rPr lang="en-US" smtClean="0"/>
                        <a:t>Standard Color</a:t>
                      </a:r>
                    </a:p>
                    <a:p>
                      <a:r>
                        <a:rPr lang="en-US" smtClean="0"/>
                        <a:t>Modes</a:t>
                      </a:r>
                      <a:endParaRPr lang="en-US"/>
                    </a:p>
                  </a:txBody>
                  <a:tcPr/>
                </a:tc>
                <a:tc>
                  <a:txBody>
                    <a:bodyPr/>
                    <a:lstStyle/>
                    <a:p>
                      <a:r>
                        <a:rPr lang="en-US" smtClean="0"/>
                        <a:t>Use</a:t>
                      </a:r>
                      <a:endParaRPr lang="en-US"/>
                    </a:p>
                  </a:txBody>
                  <a:tcPr/>
                </a:tc>
                <a:tc>
                  <a:txBody>
                    <a:bodyPr/>
                    <a:lstStyle/>
                    <a:p>
                      <a:r>
                        <a:rPr lang="en-US" smtClean="0"/>
                        <a:t>Compression</a:t>
                      </a:r>
                      <a:endParaRPr lang="en-US"/>
                    </a:p>
                  </a:txBody>
                  <a:tcPr/>
                </a:tc>
              </a:tr>
              <a:tr h="370840">
                <a:tc>
                  <a:txBody>
                    <a:bodyPr/>
                    <a:lstStyle/>
                    <a:p>
                      <a:r>
                        <a:rPr lang="en-US" smtClean="0"/>
                        <a:t>GIF (Graphics</a:t>
                      </a:r>
                      <a:r>
                        <a:rPr lang="en-US" baseline="0" smtClean="0"/>
                        <a:t> </a:t>
                      </a:r>
                      <a:r>
                        <a:rPr lang="en-US" smtClean="0"/>
                        <a:t>Interchange</a:t>
                      </a:r>
                      <a:r>
                        <a:rPr lang="en-US" baseline="0" smtClean="0"/>
                        <a:t> </a:t>
                      </a:r>
                      <a:r>
                        <a:rPr lang="en-US" smtClean="0"/>
                        <a:t>Format)</a:t>
                      </a:r>
                      <a:endParaRPr lang="en-US"/>
                    </a:p>
                  </a:txBody>
                  <a:tcPr/>
                </a:tc>
                <a:tc>
                  <a:txBody>
                    <a:bodyPr/>
                    <a:lstStyle/>
                    <a:p>
                      <a:r>
                        <a:rPr lang="en-US" smtClean="0"/>
                        <a:t>.gif</a:t>
                      </a:r>
                      <a:endParaRPr lang="en-US"/>
                    </a:p>
                  </a:txBody>
                  <a:tcPr/>
                </a:tc>
                <a:tc>
                  <a:txBody>
                    <a:bodyPr/>
                    <a:lstStyle/>
                    <a:p>
                      <a:r>
                        <a:rPr lang="en-US" smtClean="0"/>
                        <a:t>Indexed color,</a:t>
                      </a:r>
                    </a:p>
                    <a:p>
                      <a:r>
                        <a:rPr lang="en-US" smtClean="0"/>
                        <a:t>grayscale</a:t>
                      </a:r>
                      <a:endParaRPr lang="en-US"/>
                    </a:p>
                  </a:txBody>
                  <a:tcPr/>
                </a:tc>
                <a:tc>
                  <a:txBody>
                    <a:bodyPr/>
                    <a:lstStyle/>
                    <a:p>
                      <a:pPr>
                        <a:buFont typeface="Arial" pitchFamily="34" charset="0"/>
                        <a:buChar char="•"/>
                      </a:pPr>
                      <a:r>
                        <a:rPr lang="en-US" sz="1600" smtClean="0"/>
                        <a:t>Supports up to 8-bit</a:t>
                      </a:r>
                      <a:r>
                        <a:rPr lang="en-US" sz="1600" baseline="0" smtClean="0"/>
                        <a:t> </a:t>
                      </a:r>
                      <a:r>
                        <a:rPr lang="en-US" sz="1600" smtClean="0"/>
                        <a:t>color</a:t>
                      </a:r>
                    </a:p>
                    <a:p>
                      <a:pPr>
                        <a:buFont typeface="Arial" pitchFamily="34" charset="0"/>
                        <a:buChar char="•"/>
                      </a:pPr>
                      <a:endParaRPr lang="en-US" sz="1600" smtClean="0"/>
                    </a:p>
                    <a:p>
                      <a:pPr>
                        <a:buFont typeface="Arial" pitchFamily="34" charset="0"/>
                        <a:buChar char="•"/>
                      </a:pPr>
                      <a:r>
                        <a:rPr lang="en-US" sz="1600" smtClean="0"/>
                        <a:t>Best for</a:t>
                      </a:r>
                      <a:r>
                        <a:rPr lang="en-US" sz="1600" baseline="0" smtClean="0"/>
                        <a:t> </a:t>
                      </a:r>
                      <a:r>
                        <a:rPr lang="en-US" sz="1600" smtClean="0"/>
                        <a:t>illustration graphics</a:t>
                      </a:r>
                      <a:r>
                        <a:rPr lang="en-US" sz="1600" baseline="0" smtClean="0"/>
                        <a:t> </a:t>
                      </a:r>
                      <a:r>
                        <a:rPr lang="en-US" sz="1600" smtClean="0"/>
                        <a:t>or cartoon-like</a:t>
                      </a:r>
                      <a:r>
                        <a:rPr lang="en-US" sz="1600" baseline="0" smtClean="0"/>
                        <a:t> </a:t>
                      </a:r>
                      <a:r>
                        <a:rPr lang="en-US" sz="1600" smtClean="0"/>
                        <a:t>pictures with large</a:t>
                      </a:r>
                      <a:r>
                        <a:rPr lang="en-US" sz="1600" baseline="0" smtClean="0"/>
                        <a:t> </a:t>
                      </a:r>
                      <a:r>
                        <a:rPr lang="en-US" sz="1600" smtClean="0"/>
                        <a:t>blocks of solid color</a:t>
                      </a:r>
                      <a:r>
                        <a:rPr lang="en-US" sz="1600" baseline="0" smtClean="0"/>
                        <a:t> </a:t>
                      </a:r>
                      <a:r>
                        <a:rPr lang="en-US" sz="1600" smtClean="0"/>
                        <a:t>and clear divisions</a:t>
                      </a:r>
                      <a:r>
                        <a:rPr lang="en-US" sz="1600" baseline="0" smtClean="0"/>
                        <a:t> </a:t>
                      </a:r>
                      <a:r>
                        <a:rPr lang="en-US" sz="1600" smtClean="0"/>
                        <a:t>between color areas</a:t>
                      </a:r>
                    </a:p>
                    <a:p>
                      <a:pPr>
                        <a:buFont typeface="Arial" pitchFamily="34" charset="0"/>
                        <a:buChar char="•"/>
                      </a:pPr>
                      <a:r>
                        <a:rPr lang="en-US" sz="1600" smtClean="0"/>
                        <a:t>a proprietary format</a:t>
                      </a:r>
                      <a:r>
                        <a:rPr lang="en-US" sz="1600" baseline="0" smtClean="0"/>
                        <a:t> </a:t>
                      </a:r>
                      <a:r>
                        <a:rPr lang="en-US" sz="1600" smtClean="0"/>
                        <a:t>of CompuServe</a:t>
                      </a:r>
                    </a:p>
                    <a:p>
                      <a:pPr>
                        <a:buFont typeface="Arial" pitchFamily="34" charset="0"/>
                        <a:buChar char="•"/>
                      </a:pPr>
                      <a:r>
                        <a:rPr lang="en-US" sz="1600" smtClean="0"/>
                        <a:t>can be used for</a:t>
                      </a:r>
                      <a:r>
                        <a:rPr lang="en-US" sz="1600" baseline="0" smtClean="0"/>
                        <a:t> </a:t>
                      </a:r>
                      <a:r>
                        <a:rPr lang="en-US" sz="1600" smtClean="0"/>
                        <a:t>Web images</a:t>
                      </a:r>
                      <a:endParaRPr lang="en-US" sz="1600"/>
                    </a:p>
                  </a:txBody>
                  <a:tcPr/>
                </a:tc>
                <a:tc>
                  <a:txBody>
                    <a:bodyPr/>
                    <a:lstStyle/>
                    <a:p>
                      <a:r>
                        <a:rPr lang="en-US" smtClean="0"/>
                        <a:t>Lossless</a:t>
                      </a:r>
                      <a:r>
                        <a:rPr lang="en-US" baseline="0" smtClean="0"/>
                        <a:t> </a:t>
                      </a:r>
                      <a:r>
                        <a:rPr lang="en-US" smtClean="0"/>
                        <a:t>compression</a:t>
                      </a:r>
                      <a:r>
                        <a:rPr lang="en-US" baseline="0" smtClean="0"/>
                        <a:t> </a:t>
                      </a:r>
                      <a:r>
                        <a:rPr lang="en-US" smtClean="0"/>
                        <a:t>method called LZW</a:t>
                      </a:r>
                      <a:r>
                        <a:rPr lang="en-US" baseline="0" smtClean="0"/>
                        <a:t> </a:t>
                      </a:r>
                      <a:r>
                        <a:rPr lang="en-US" smtClean="0"/>
                        <a:t>compression</a:t>
                      </a:r>
                      <a:endParaRPr lang="en-US"/>
                    </a:p>
                  </a:txBody>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defRPr/>
            </a:pPr>
            <a:r>
              <a:rPr lang="en-US" smtClean="0"/>
              <a:t>Common File Types of Pixel-based Images</a:t>
            </a:r>
          </a:p>
        </p:txBody>
      </p:sp>
      <p:sp>
        <p:nvSpPr>
          <p:cNvPr id="4" name="Slide Number Placeholder 3"/>
          <p:cNvSpPr>
            <a:spLocks noGrp="1"/>
          </p:cNvSpPr>
          <p:nvPr>
            <p:ph type="sldNum" sz="quarter" idx="12"/>
          </p:nvPr>
        </p:nvSpPr>
        <p:spPr/>
        <p:txBody>
          <a:bodyPr/>
          <a:lstStyle/>
          <a:p>
            <a:pPr>
              <a:defRPr/>
            </a:pPr>
            <a:fld id="{0C7CA6A1-30F7-49BD-886C-CB7DBC769A73}" type="slidenum">
              <a:rPr lang="en-US" smtClean="0"/>
              <a:pPr>
                <a:defRPr/>
              </a:pPr>
              <a:t>64</a:t>
            </a:fld>
            <a:endParaRPr lang="en-US"/>
          </a:p>
        </p:txBody>
      </p:sp>
      <p:graphicFrame>
        <p:nvGraphicFramePr>
          <p:cNvPr id="6" name="Content Placeholder 5"/>
          <p:cNvGraphicFramePr>
            <a:graphicFrameLocks noGrp="1"/>
          </p:cNvGraphicFramePr>
          <p:nvPr>
            <p:ph idx="1"/>
          </p:nvPr>
        </p:nvGraphicFramePr>
        <p:xfrm>
          <a:off x="457200" y="1600200"/>
          <a:ext cx="8229600" cy="1950720"/>
        </p:xfrm>
        <a:graphic>
          <a:graphicData uri="http://schemas.openxmlformats.org/drawingml/2006/table">
            <a:tbl>
              <a:tblPr firstRow="1" bandRow="1">
                <a:tableStyleId>{5C22544A-7EE6-4342-B048-85BDC9FD1C3A}</a:tableStyleId>
              </a:tblPr>
              <a:tblGrid>
                <a:gridCol w="1766669"/>
                <a:gridCol w="1239122"/>
                <a:gridCol w="1766669"/>
                <a:gridCol w="1933140"/>
                <a:gridCol w="1524000"/>
              </a:tblGrid>
              <a:tr h="370840">
                <a:tc>
                  <a:txBody>
                    <a:bodyPr/>
                    <a:lstStyle/>
                    <a:p>
                      <a:r>
                        <a:rPr lang="en-US" smtClean="0"/>
                        <a:t>File Type</a:t>
                      </a:r>
                      <a:endParaRPr lang="en-US"/>
                    </a:p>
                  </a:txBody>
                  <a:tcPr/>
                </a:tc>
                <a:tc>
                  <a:txBody>
                    <a:bodyPr/>
                    <a:lstStyle/>
                    <a:p>
                      <a:r>
                        <a:rPr lang="en-US" smtClean="0"/>
                        <a:t>File Suffix</a:t>
                      </a:r>
                      <a:endParaRPr lang="en-US"/>
                    </a:p>
                  </a:txBody>
                  <a:tcPr/>
                </a:tc>
                <a:tc>
                  <a:txBody>
                    <a:bodyPr/>
                    <a:lstStyle/>
                    <a:p>
                      <a:r>
                        <a:rPr lang="en-US" smtClean="0"/>
                        <a:t>Standard Color</a:t>
                      </a:r>
                    </a:p>
                    <a:p>
                      <a:r>
                        <a:rPr lang="en-US" smtClean="0"/>
                        <a:t>Modes</a:t>
                      </a:r>
                      <a:endParaRPr lang="en-US"/>
                    </a:p>
                  </a:txBody>
                  <a:tcPr/>
                </a:tc>
                <a:tc>
                  <a:txBody>
                    <a:bodyPr/>
                    <a:lstStyle/>
                    <a:p>
                      <a:r>
                        <a:rPr lang="en-US" smtClean="0"/>
                        <a:t>Use</a:t>
                      </a:r>
                      <a:endParaRPr lang="en-US"/>
                    </a:p>
                  </a:txBody>
                  <a:tcPr/>
                </a:tc>
                <a:tc>
                  <a:txBody>
                    <a:bodyPr/>
                    <a:lstStyle/>
                    <a:p>
                      <a:r>
                        <a:rPr lang="en-US" smtClean="0"/>
                        <a:t>Compression</a:t>
                      </a:r>
                      <a:endParaRPr lang="en-US"/>
                    </a:p>
                  </a:txBody>
                  <a:tcPr/>
                </a:tc>
              </a:tr>
              <a:tr h="370840">
                <a:tc>
                  <a:txBody>
                    <a:bodyPr/>
                    <a:lstStyle/>
                    <a:p>
                      <a:r>
                        <a:rPr lang="en-US" smtClean="0"/>
                        <a:t>PNG (Portable</a:t>
                      </a:r>
                      <a:r>
                        <a:rPr lang="en-US" baseline="0" smtClean="0"/>
                        <a:t> </a:t>
                      </a:r>
                      <a:r>
                        <a:rPr lang="en-US" smtClean="0"/>
                        <a:t>Network</a:t>
                      </a:r>
                      <a:r>
                        <a:rPr lang="en-US" baseline="0" smtClean="0"/>
                        <a:t> </a:t>
                      </a:r>
                      <a:r>
                        <a:rPr lang="en-US" smtClean="0"/>
                        <a:t>Graphics)</a:t>
                      </a:r>
                      <a:endParaRPr lang="en-US"/>
                    </a:p>
                  </a:txBody>
                  <a:tcPr/>
                </a:tc>
                <a:tc>
                  <a:txBody>
                    <a:bodyPr/>
                    <a:lstStyle/>
                    <a:p>
                      <a:r>
                        <a:rPr lang="en-US" smtClean="0"/>
                        <a:t>.png</a:t>
                      </a:r>
                      <a:endParaRPr lang="en-US"/>
                    </a:p>
                  </a:txBody>
                  <a:tcPr/>
                </a:tc>
                <a:tc>
                  <a:txBody>
                    <a:bodyPr/>
                    <a:lstStyle/>
                    <a:p>
                      <a:r>
                        <a:rPr lang="en-US" smtClean="0"/>
                        <a:t>indexed,</a:t>
                      </a:r>
                      <a:r>
                        <a:rPr lang="en-US" baseline="0" smtClean="0"/>
                        <a:t> </a:t>
                      </a:r>
                      <a:r>
                        <a:rPr lang="en-US" smtClean="0"/>
                        <a:t>grayscale, black</a:t>
                      </a:r>
                      <a:r>
                        <a:rPr lang="en-US" baseline="0" smtClean="0"/>
                        <a:t> </a:t>
                      </a:r>
                      <a:r>
                        <a:rPr lang="en-US" smtClean="0"/>
                        <a:t>and white</a:t>
                      </a:r>
                      <a:endParaRPr lang="en-US"/>
                    </a:p>
                  </a:txBody>
                  <a:tcPr/>
                </a:tc>
                <a:tc>
                  <a:txBody>
                    <a:bodyPr/>
                    <a:lstStyle/>
                    <a:p>
                      <a:pPr>
                        <a:buFont typeface="Arial" pitchFamily="34" charset="0"/>
                        <a:buChar char="•"/>
                      </a:pPr>
                      <a:r>
                        <a:rPr lang="en-US" sz="1600" smtClean="0"/>
                        <a:t>Supports 8-bit and</a:t>
                      </a:r>
                      <a:r>
                        <a:rPr lang="en-US" sz="1600" baseline="0" smtClean="0"/>
                        <a:t> </a:t>
                      </a:r>
                      <a:r>
                        <a:rPr lang="en-US" sz="1600" smtClean="0"/>
                        <a:t>24-bit color</a:t>
                      </a:r>
                    </a:p>
                    <a:p>
                      <a:pPr>
                        <a:buFont typeface="Arial" pitchFamily="34" charset="0"/>
                        <a:buChar char="•"/>
                      </a:pPr>
                      <a:endParaRPr lang="en-US" sz="1600" smtClean="0"/>
                    </a:p>
                    <a:p>
                      <a:pPr>
                        <a:buFont typeface="Arial" pitchFamily="34" charset="0"/>
                        <a:buChar char="•"/>
                      </a:pPr>
                      <a:r>
                        <a:rPr lang="en-US" sz="1600" smtClean="0"/>
                        <a:t>Can be used for Web images</a:t>
                      </a:r>
                    </a:p>
                  </a:txBody>
                  <a:tcPr/>
                </a:tc>
                <a:tc>
                  <a:txBody>
                    <a:bodyPr/>
                    <a:lstStyle/>
                    <a:p>
                      <a:r>
                        <a:rPr lang="en-US" smtClean="0"/>
                        <a:t>Lossless</a:t>
                      </a:r>
                      <a:r>
                        <a:rPr lang="en-US" baseline="0" smtClean="0"/>
                        <a:t> </a:t>
                      </a:r>
                      <a:r>
                        <a:rPr lang="en-US" smtClean="0"/>
                        <a:t>compression</a:t>
                      </a:r>
                      <a:endParaRPr lang="en-US"/>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defRPr/>
            </a:pPr>
            <a:r>
              <a:rPr lang="en-US" smtClean="0"/>
              <a:t>Common File Types of Pixel-based Images</a:t>
            </a:r>
          </a:p>
        </p:txBody>
      </p:sp>
      <p:sp>
        <p:nvSpPr>
          <p:cNvPr id="4" name="Slide Number Placeholder 3"/>
          <p:cNvSpPr>
            <a:spLocks noGrp="1"/>
          </p:cNvSpPr>
          <p:nvPr>
            <p:ph type="sldNum" sz="quarter" idx="12"/>
          </p:nvPr>
        </p:nvSpPr>
        <p:spPr/>
        <p:txBody>
          <a:bodyPr/>
          <a:lstStyle/>
          <a:p>
            <a:pPr>
              <a:defRPr/>
            </a:pPr>
            <a:fld id="{34F3D50D-050B-4C57-90F8-C4CE527B58DA}" type="slidenum">
              <a:rPr lang="en-US" smtClean="0"/>
              <a:pPr>
                <a:defRPr/>
              </a:pPr>
              <a:t>65</a:t>
            </a:fld>
            <a:endParaRPr lang="en-US"/>
          </a:p>
        </p:txBody>
      </p:sp>
      <p:graphicFrame>
        <p:nvGraphicFramePr>
          <p:cNvPr id="6" name="Content Placeholder 5"/>
          <p:cNvGraphicFramePr>
            <a:graphicFrameLocks noGrp="1"/>
          </p:cNvGraphicFramePr>
          <p:nvPr>
            <p:ph idx="1"/>
          </p:nvPr>
        </p:nvGraphicFramePr>
        <p:xfrm>
          <a:off x="457200" y="1600200"/>
          <a:ext cx="8229600" cy="4572000"/>
        </p:xfrm>
        <a:graphic>
          <a:graphicData uri="http://schemas.openxmlformats.org/drawingml/2006/table">
            <a:tbl>
              <a:tblPr firstRow="1" bandRow="1">
                <a:tableStyleId>{5C22544A-7EE6-4342-B048-85BDC9FD1C3A}</a:tableStyleId>
              </a:tblPr>
              <a:tblGrid>
                <a:gridCol w="1766669"/>
                <a:gridCol w="1239122"/>
                <a:gridCol w="1766669"/>
                <a:gridCol w="1933140"/>
                <a:gridCol w="1524000"/>
              </a:tblGrid>
              <a:tr h="370840">
                <a:tc>
                  <a:txBody>
                    <a:bodyPr/>
                    <a:lstStyle/>
                    <a:p>
                      <a:r>
                        <a:rPr lang="en-US" smtClean="0"/>
                        <a:t>File Type</a:t>
                      </a:r>
                      <a:endParaRPr lang="en-US"/>
                    </a:p>
                  </a:txBody>
                  <a:tcPr/>
                </a:tc>
                <a:tc>
                  <a:txBody>
                    <a:bodyPr/>
                    <a:lstStyle/>
                    <a:p>
                      <a:r>
                        <a:rPr lang="en-US" smtClean="0"/>
                        <a:t>File Suffix</a:t>
                      </a:r>
                      <a:endParaRPr lang="en-US"/>
                    </a:p>
                  </a:txBody>
                  <a:tcPr/>
                </a:tc>
                <a:tc>
                  <a:txBody>
                    <a:bodyPr/>
                    <a:lstStyle/>
                    <a:p>
                      <a:r>
                        <a:rPr lang="en-US" smtClean="0"/>
                        <a:t>Standard Color</a:t>
                      </a:r>
                    </a:p>
                    <a:p>
                      <a:r>
                        <a:rPr lang="en-US" smtClean="0"/>
                        <a:t>Modes</a:t>
                      </a:r>
                      <a:endParaRPr lang="en-US"/>
                    </a:p>
                  </a:txBody>
                  <a:tcPr/>
                </a:tc>
                <a:tc>
                  <a:txBody>
                    <a:bodyPr/>
                    <a:lstStyle/>
                    <a:p>
                      <a:r>
                        <a:rPr lang="en-US" smtClean="0"/>
                        <a:t>Use</a:t>
                      </a:r>
                      <a:endParaRPr lang="en-US"/>
                    </a:p>
                  </a:txBody>
                  <a:tcPr/>
                </a:tc>
                <a:tc>
                  <a:txBody>
                    <a:bodyPr/>
                    <a:lstStyle/>
                    <a:p>
                      <a:r>
                        <a:rPr lang="en-US" smtClean="0"/>
                        <a:t>Compression</a:t>
                      </a:r>
                      <a:endParaRPr lang="en-US"/>
                    </a:p>
                  </a:txBody>
                  <a:tcPr/>
                </a:tc>
              </a:tr>
              <a:tr h="370840">
                <a:tc>
                  <a:txBody>
                    <a:bodyPr/>
                    <a:lstStyle/>
                    <a:p>
                      <a:r>
                        <a:rPr lang="en-US" smtClean="0"/>
                        <a:t>TIFF (Tag Image</a:t>
                      </a:r>
                    </a:p>
                    <a:p>
                      <a:r>
                        <a:rPr lang="en-US" smtClean="0"/>
                        <a:t>File Format)</a:t>
                      </a:r>
                      <a:endParaRPr lang="en-US"/>
                    </a:p>
                  </a:txBody>
                  <a:tcPr/>
                </a:tc>
                <a:tc>
                  <a:txBody>
                    <a:bodyPr/>
                    <a:lstStyle/>
                    <a:p>
                      <a:r>
                        <a:rPr lang="en-US" smtClean="0"/>
                        <a:t>.tif </a:t>
                      </a:r>
                    </a:p>
                    <a:p>
                      <a:r>
                        <a:rPr lang="en-US" smtClean="0"/>
                        <a:t>.tiff</a:t>
                      </a:r>
                      <a:endParaRPr lang="en-US"/>
                    </a:p>
                  </a:txBody>
                  <a:tcPr/>
                </a:tc>
                <a:tc>
                  <a:txBody>
                    <a:bodyPr/>
                    <a:lstStyle/>
                    <a:p>
                      <a:r>
                        <a:rPr lang="en-US" smtClean="0"/>
                        <a:t>RGB, </a:t>
                      </a:r>
                    </a:p>
                    <a:p>
                      <a:r>
                        <a:rPr lang="en-US" smtClean="0"/>
                        <a:t>CMYK,</a:t>
                      </a:r>
                    </a:p>
                    <a:p>
                      <a:r>
                        <a:rPr lang="en-US" smtClean="0"/>
                        <a:t>CIE-Lab,</a:t>
                      </a:r>
                    </a:p>
                    <a:p>
                      <a:r>
                        <a:rPr lang="en-US" smtClean="0"/>
                        <a:t>indexed,</a:t>
                      </a:r>
                    </a:p>
                    <a:p>
                      <a:r>
                        <a:rPr lang="en-US" smtClean="0"/>
                        <a:t>grayscale, </a:t>
                      </a:r>
                    </a:p>
                    <a:p>
                      <a:r>
                        <a:rPr lang="en-US" smtClean="0"/>
                        <a:t>black</a:t>
                      </a:r>
                    </a:p>
                    <a:p>
                      <a:r>
                        <a:rPr lang="en-US" smtClean="0"/>
                        <a:t>and white</a:t>
                      </a:r>
                      <a:endParaRPr lang="en-US"/>
                    </a:p>
                  </a:txBody>
                  <a:tcPr/>
                </a:tc>
                <a:tc>
                  <a:txBody>
                    <a:bodyPr/>
                    <a:lstStyle/>
                    <a:p>
                      <a:pPr>
                        <a:buFont typeface="Arial" pitchFamily="34" charset="0"/>
                        <a:buChar char="•"/>
                      </a:pPr>
                      <a:r>
                        <a:rPr lang="en-US" sz="1800" kern="1200" baseline="0" smtClean="0">
                          <a:solidFill>
                            <a:schemeClr val="dk1"/>
                          </a:solidFill>
                          <a:latin typeface="+mn-lt"/>
                          <a:ea typeface="+mn-ea"/>
                          <a:cs typeface="+mn-cs"/>
                        </a:rPr>
                        <a:t>Proprietary format of Adobe Photoshop</a:t>
                      </a:r>
                    </a:p>
                    <a:p>
                      <a:pPr>
                        <a:buFont typeface="Arial" pitchFamily="34" charset="0"/>
                        <a:buChar char="•"/>
                      </a:pPr>
                      <a:endParaRPr lang="en-US" sz="1800" kern="1200" baseline="0" smtClean="0">
                        <a:solidFill>
                          <a:schemeClr val="dk1"/>
                        </a:solidFill>
                        <a:latin typeface="+mn-lt"/>
                        <a:ea typeface="+mn-ea"/>
                        <a:cs typeface="+mn-cs"/>
                      </a:endParaRPr>
                    </a:p>
                    <a:p>
                      <a:pPr>
                        <a:buFont typeface="Arial" pitchFamily="34" charset="0"/>
                        <a:buChar char="•"/>
                      </a:pPr>
                      <a:r>
                        <a:rPr lang="en-US" sz="1800" kern="1200" baseline="0" smtClean="0">
                          <a:solidFill>
                            <a:schemeClr val="dk1"/>
                          </a:solidFill>
                          <a:latin typeface="+mn-lt"/>
                          <a:ea typeface="+mn-ea"/>
                          <a:cs typeface="+mn-cs"/>
                        </a:rPr>
                        <a:t>good for any types of digital images that Photoshop supports </a:t>
                      </a:r>
                    </a:p>
                    <a:p>
                      <a:pPr>
                        <a:buFont typeface="Arial" pitchFamily="34" charset="0"/>
                        <a:buChar char="•"/>
                      </a:pPr>
                      <a:endParaRPr lang="en-US" sz="1800" kern="1200" baseline="0" smtClean="0">
                        <a:solidFill>
                          <a:schemeClr val="dk1"/>
                        </a:solidFill>
                        <a:latin typeface="+mn-lt"/>
                        <a:ea typeface="+mn-ea"/>
                        <a:cs typeface="+mn-cs"/>
                      </a:endParaRPr>
                    </a:p>
                    <a:p>
                      <a:pPr>
                        <a:buFont typeface="Arial" pitchFamily="34" charset="0"/>
                        <a:buChar char="•"/>
                      </a:pPr>
                      <a:r>
                        <a:rPr lang="en-US" sz="1800" kern="1200" baseline="0" smtClean="0">
                          <a:solidFill>
                            <a:schemeClr val="dk1"/>
                          </a:solidFill>
                          <a:latin typeface="+mn-lt"/>
                          <a:ea typeface="+mn-ea"/>
                          <a:cs typeface="+mn-cs"/>
                        </a:rPr>
                        <a:t>stores layers</a:t>
                      </a:r>
                    </a:p>
                    <a:p>
                      <a:pPr>
                        <a:buFont typeface="Arial" pitchFamily="34" charset="0"/>
                        <a:buChar char="•"/>
                      </a:pPr>
                      <a:endParaRPr lang="en-US" sz="1800" kern="1200" baseline="0" smtClean="0">
                        <a:solidFill>
                          <a:schemeClr val="dk1"/>
                        </a:solidFill>
                        <a:latin typeface="+mn-lt"/>
                        <a:ea typeface="+mn-ea"/>
                        <a:cs typeface="+mn-cs"/>
                      </a:endParaRPr>
                    </a:p>
                    <a:p>
                      <a:pPr>
                        <a:buFont typeface="Arial" pitchFamily="34" charset="0"/>
                        <a:buChar char="•"/>
                      </a:pPr>
                      <a:r>
                        <a:rPr lang="en-US" sz="1800" kern="1200" baseline="0" smtClean="0">
                          <a:solidFill>
                            <a:schemeClr val="dk1"/>
                          </a:solidFill>
                          <a:latin typeface="+mn-lt"/>
                          <a:ea typeface="+mn-ea"/>
                          <a:cs typeface="+mn-cs"/>
                        </a:rPr>
                        <a:t>supports alpha</a:t>
                      </a:r>
                    </a:p>
                    <a:p>
                      <a:r>
                        <a:rPr lang="en-US" sz="1800" kern="1200" baseline="0" smtClean="0">
                          <a:solidFill>
                            <a:schemeClr val="dk1"/>
                          </a:solidFill>
                          <a:latin typeface="+mn-lt"/>
                          <a:ea typeface="+mn-ea"/>
                          <a:cs typeface="+mn-cs"/>
                        </a:rPr>
                        <a:t>channel</a:t>
                      </a:r>
                      <a:endParaRPr lang="en-US" sz="1600" smtClean="0"/>
                    </a:p>
                  </a:txBody>
                  <a:tcPr/>
                </a:tc>
                <a:tc>
                  <a:txBody>
                    <a:bodyPr/>
                    <a:lstStyle/>
                    <a:p>
                      <a:r>
                        <a:rPr lang="en-US" sz="1600" smtClean="0"/>
                        <a:t>Lossless compression</a:t>
                      </a:r>
                      <a:endParaRPr lang="en-US" sz="1600"/>
                    </a:p>
                  </a:txBody>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defRPr/>
            </a:pPr>
            <a:r>
              <a:rPr lang="en-US" smtClean="0"/>
              <a:t>Common File Types of Pixel-based Images</a:t>
            </a:r>
          </a:p>
        </p:txBody>
      </p:sp>
      <p:sp>
        <p:nvSpPr>
          <p:cNvPr id="4" name="Slide Number Placeholder 3"/>
          <p:cNvSpPr>
            <a:spLocks noGrp="1"/>
          </p:cNvSpPr>
          <p:nvPr>
            <p:ph type="sldNum" sz="quarter" idx="12"/>
          </p:nvPr>
        </p:nvSpPr>
        <p:spPr/>
        <p:txBody>
          <a:bodyPr/>
          <a:lstStyle/>
          <a:p>
            <a:pPr>
              <a:defRPr/>
            </a:pPr>
            <a:fld id="{CBD67ECD-BBC3-44A9-B110-CC12A84CC3A9}" type="slidenum">
              <a:rPr lang="en-US" smtClean="0"/>
              <a:pPr>
                <a:defRPr/>
              </a:pPr>
              <a:t>66</a:t>
            </a:fld>
            <a:endParaRPr lang="en-US"/>
          </a:p>
        </p:txBody>
      </p:sp>
      <p:graphicFrame>
        <p:nvGraphicFramePr>
          <p:cNvPr id="6" name="Content Placeholder 5"/>
          <p:cNvGraphicFramePr>
            <a:graphicFrameLocks noGrp="1"/>
          </p:cNvGraphicFramePr>
          <p:nvPr>
            <p:ph idx="1"/>
          </p:nvPr>
        </p:nvGraphicFramePr>
        <p:xfrm>
          <a:off x="457200" y="1600200"/>
          <a:ext cx="8229600" cy="2651760"/>
        </p:xfrm>
        <a:graphic>
          <a:graphicData uri="http://schemas.openxmlformats.org/drawingml/2006/table">
            <a:tbl>
              <a:tblPr firstRow="1" bandRow="1">
                <a:tableStyleId>{5C22544A-7EE6-4342-B048-85BDC9FD1C3A}</a:tableStyleId>
              </a:tblPr>
              <a:tblGrid>
                <a:gridCol w="1766669"/>
                <a:gridCol w="1239122"/>
                <a:gridCol w="1766669"/>
                <a:gridCol w="1933140"/>
                <a:gridCol w="1524000"/>
              </a:tblGrid>
              <a:tr h="370840">
                <a:tc>
                  <a:txBody>
                    <a:bodyPr/>
                    <a:lstStyle/>
                    <a:p>
                      <a:r>
                        <a:rPr lang="en-US" smtClean="0"/>
                        <a:t>File Type</a:t>
                      </a:r>
                      <a:endParaRPr lang="en-US"/>
                    </a:p>
                  </a:txBody>
                  <a:tcPr/>
                </a:tc>
                <a:tc>
                  <a:txBody>
                    <a:bodyPr/>
                    <a:lstStyle/>
                    <a:p>
                      <a:r>
                        <a:rPr lang="en-US" smtClean="0"/>
                        <a:t>File Suffix</a:t>
                      </a:r>
                      <a:endParaRPr lang="en-US"/>
                    </a:p>
                  </a:txBody>
                  <a:tcPr/>
                </a:tc>
                <a:tc>
                  <a:txBody>
                    <a:bodyPr/>
                    <a:lstStyle/>
                    <a:p>
                      <a:r>
                        <a:rPr lang="en-US" smtClean="0"/>
                        <a:t>Standard Color</a:t>
                      </a:r>
                    </a:p>
                    <a:p>
                      <a:r>
                        <a:rPr lang="en-US" smtClean="0"/>
                        <a:t>Modes</a:t>
                      </a:r>
                      <a:endParaRPr lang="en-US"/>
                    </a:p>
                  </a:txBody>
                  <a:tcPr/>
                </a:tc>
                <a:tc>
                  <a:txBody>
                    <a:bodyPr/>
                    <a:lstStyle/>
                    <a:p>
                      <a:r>
                        <a:rPr lang="en-US" smtClean="0"/>
                        <a:t>Use</a:t>
                      </a:r>
                      <a:endParaRPr lang="en-US"/>
                    </a:p>
                  </a:txBody>
                  <a:tcPr/>
                </a:tc>
                <a:tc>
                  <a:txBody>
                    <a:bodyPr/>
                    <a:lstStyle/>
                    <a:p>
                      <a:r>
                        <a:rPr lang="en-US" smtClean="0"/>
                        <a:t>Compression</a:t>
                      </a:r>
                      <a:endParaRPr lang="en-US"/>
                    </a:p>
                  </a:txBody>
                  <a:tcPr/>
                </a:tc>
              </a:tr>
              <a:tr h="370840">
                <a:tc>
                  <a:txBody>
                    <a:bodyPr/>
                    <a:lstStyle/>
                    <a:p>
                      <a:r>
                        <a:rPr lang="en-US" smtClean="0"/>
                        <a:t>PSD (Photoshop</a:t>
                      </a:r>
                    </a:p>
                    <a:p>
                      <a:r>
                        <a:rPr lang="en-US" smtClean="0"/>
                        <a:t>Digital Image)</a:t>
                      </a:r>
                      <a:endParaRPr lang="en-US"/>
                    </a:p>
                  </a:txBody>
                  <a:tcPr/>
                </a:tc>
                <a:tc>
                  <a:txBody>
                    <a:bodyPr/>
                    <a:lstStyle/>
                    <a:p>
                      <a:r>
                        <a:rPr lang="en-US" smtClean="0"/>
                        <a:t>.psd</a:t>
                      </a:r>
                      <a:endParaRPr lang="en-US"/>
                    </a:p>
                  </a:txBody>
                  <a:tcPr/>
                </a:tc>
                <a:tc>
                  <a:txBody>
                    <a:bodyPr/>
                    <a:lstStyle/>
                    <a:p>
                      <a:r>
                        <a:rPr lang="en-US" smtClean="0"/>
                        <a:t>RGB, </a:t>
                      </a:r>
                    </a:p>
                    <a:p>
                      <a:r>
                        <a:rPr lang="en-US" smtClean="0"/>
                        <a:t>CMYK,</a:t>
                      </a:r>
                    </a:p>
                    <a:p>
                      <a:r>
                        <a:rPr lang="en-US" smtClean="0"/>
                        <a:t>CIE-Lab, indexed,</a:t>
                      </a:r>
                    </a:p>
                    <a:p>
                      <a:r>
                        <a:rPr lang="en-US" smtClean="0"/>
                        <a:t>grayscale, </a:t>
                      </a:r>
                    </a:p>
                    <a:p>
                      <a:r>
                        <a:rPr lang="en-US" smtClean="0"/>
                        <a:t>black</a:t>
                      </a:r>
                    </a:p>
                    <a:p>
                      <a:r>
                        <a:rPr lang="en-US" smtClean="0"/>
                        <a:t>and white</a:t>
                      </a:r>
                      <a:endParaRPr lang="en-US"/>
                    </a:p>
                  </a:txBody>
                  <a:tcPr/>
                </a:tc>
                <a:tc>
                  <a:txBody>
                    <a:bodyPr/>
                    <a:lstStyle/>
                    <a:p>
                      <a:pPr>
                        <a:buFont typeface="Arial" pitchFamily="34" charset="0"/>
                        <a:buChar char="•"/>
                      </a:pPr>
                      <a:r>
                        <a:rPr lang="en-US" sz="1600" smtClean="0"/>
                        <a:t>Supported on both</a:t>
                      </a:r>
                      <a:r>
                        <a:rPr lang="en-US" sz="1600" baseline="0" smtClean="0"/>
                        <a:t> </a:t>
                      </a:r>
                      <a:r>
                        <a:rPr lang="en-US" sz="1600" smtClean="0"/>
                        <a:t>Windows and Mac</a:t>
                      </a:r>
                    </a:p>
                    <a:p>
                      <a:pPr>
                        <a:buFont typeface="Arial" pitchFamily="34" charset="0"/>
                        <a:buChar char="•"/>
                      </a:pPr>
                      <a:endParaRPr lang="en-US" sz="1600" smtClean="0"/>
                    </a:p>
                    <a:p>
                      <a:pPr>
                        <a:buFont typeface="Arial" pitchFamily="34" charset="0"/>
                        <a:buChar char="•"/>
                      </a:pPr>
                      <a:r>
                        <a:rPr lang="en-US" sz="1600" smtClean="0"/>
                        <a:t>common file format</a:t>
                      </a:r>
                    </a:p>
                    <a:p>
                      <a:pPr>
                        <a:buFont typeface="Arial" pitchFamily="34" charset="0"/>
                        <a:buChar char="•"/>
                      </a:pPr>
                      <a:endParaRPr lang="en-US" sz="1600" smtClean="0"/>
                    </a:p>
                    <a:p>
                      <a:pPr>
                        <a:buFont typeface="Arial" pitchFamily="34" charset="0"/>
                        <a:buChar char="•"/>
                      </a:pPr>
                      <a:r>
                        <a:rPr lang="en-US" sz="1600" smtClean="0"/>
                        <a:t>supports alpha</a:t>
                      </a:r>
                      <a:r>
                        <a:rPr lang="en-US" sz="1600" baseline="0" smtClean="0"/>
                        <a:t> </a:t>
                      </a:r>
                      <a:r>
                        <a:rPr lang="en-US" sz="1600" smtClean="0"/>
                        <a:t>channel</a:t>
                      </a:r>
                    </a:p>
                  </a:txBody>
                  <a:tcPr/>
                </a:tc>
                <a:tc>
                  <a:txBody>
                    <a:bodyPr/>
                    <a:lstStyle/>
                    <a:p>
                      <a:r>
                        <a:rPr lang="en-US" sz="1600" smtClean="0"/>
                        <a:t>Allows uncompressed,</a:t>
                      </a:r>
                    </a:p>
                    <a:p>
                      <a:r>
                        <a:rPr lang="en-US" sz="1600" smtClean="0"/>
                        <a:t>LZW compression</a:t>
                      </a:r>
                    </a:p>
                    <a:p>
                      <a:r>
                        <a:rPr lang="en-US" sz="1600" smtClean="0"/>
                        <a:t>(lossless), </a:t>
                      </a:r>
                    </a:p>
                    <a:p>
                      <a:r>
                        <a:rPr lang="en-US" sz="1600" smtClean="0"/>
                        <a:t>ZIP (lossless),</a:t>
                      </a:r>
                    </a:p>
                    <a:p>
                      <a:r>
                        <a:rPr lang="en-US" sz="1600" smtClean="0"/>
                        <a:t>JPEG (lossy)</a:t>
                      </a:r>
                      <a:endParaRPr lang="en-US" sz="1600"/>
                    </a:p>
                  </a:txBody>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pPr eaLnBrk="1" hangingPunct="1">
              <a:defRPr/>
            </a:pPr>
            <a:r>
              <a:rPr lang="en-US" smtClean="0"/>
              <a:t>Common File Types of Vector Graphics</a:t>
            </a:r>
          </a:p>
        </p:txBody>
      </p:sp>
      <p:sp>
        <p:nvSpPr>
          <p:cNvPr id="4" name="Slide Number Placeholder 3"/>
          <p:cNvSpPr>
            <a:spLocks noGrp="1"/>
          </p:cNvSpPr>
          <p:nvPr>
            <p:ph type="sldNum" sz="quarter" idx="12"/>
          </p:nvPr>
        </p:nvSpPr>
        <p:spPr/>
        <p:txBody>
          <a:bodyPr/>
          <a:lstStyle/>
          <a:p>
            <a:pPr>
              <a:defRPr/>
            </a:pPr>
            <a:fld id="{4BD66D55-8002-49B8-AA81-4AA9511E249D}" type="slidenum">
              <a:rPr lang="en-US" smtClean="0"/>
              <a:pPr>
                <a:defRPr/>
              </a:pPr>
              <a:t>67</a:t>
            </a:fld>
            <a:endParaRPr lang="en-US"/>
          </a:p>
        </p:txBody>
      </p:sp>
      <p:graphicFrame>
        <p:nvGraphicFramePr>
          <p:cNvPr id="6" name="Content Placeholder 5"/>
          <p:cNvGraphicFramePr>
            <a:graphicFrameLocks noGrp="1"/>
          </p:cNvGraphicFramePr>
          <p:nvPr>
            <p:ph idx="1"/>
          </p:nvPr>
        </p:nvGraphicFramePr>
        <p:xfrm>
          <a:off x="457200" y="1600200"/>
          <a:ext cx="8012430" cy="3571240"/>
        </p:xfrm>
        <a:graphic>
          <a:graphicData uri="http://schemas.openxmlformats.org/drawingml/2006/table">
            <a:tbl>
              <a:tblPr firstRow="1" bandRow="1">
                <a:tableStyleId>{21E4AEA4-8DFA-4A89-87EB-49C32662AFE0}</a:tableStyleId>
              </a:tblPr>
              <a:tblGrid>
                <a:gridCol w="1828800"/>
                <a:gridCol w="1154430"/>
                <a:gridCol w="5029200"/>
              </a:tblGrid>
              <a:tr h="370840">
                <a:tc>
                  <a:txBody>
                    <a:bodyPr/>
                    <a:lstStyle/>
                    <a:p>
                      <a:r>
                        <a:rPr lang="en-US" smtClean="0"/>
                        <a:t>File Type</a:t>
                      </a:r>
                      <a:endParaRPr lang="en-US"/>
                    </a:p>
                  </a:txBody>
                  <a:tcPr/>
                </a:tc>
                <a:tc>
                  <a:txBody>
                    <a:bodyPr/>
                    <a:lstStyle/>
                    <a:p>
                      <a:r>
                        <a:rPr lang="en-US" smtClean="0"/>
                        <a:t>File Suffix</a:t>
                      </a:r>
                      <a:endParaRPr lang="en-US"/>
                    </a:p>
                  </a:txBody>
                  <a:tcPr/>
                </a:tc>
                <a:tc>
                  <a:txBody>
                    <a:bodyPr/>
                    <a:lstStyle/>
                    <a:p>
                      <a:r>
                        <a:rPr lang="en-US" smtClean="0"/>
                        <a:t>Information and  Use</a:t>
                      </a:r>
                      <a:endParaRPr lang="en-US"/>
                    </a:p>
                  </a:txBody>
                  <a:tcPr/>
                </a:tc>
              </a:tr>
              <a:tr h="370840">
                <a:tc>
                  <a:txBody>
                    <a:bodyPr/>
                    <a:lstStyle/>
                    <a:p>
                      <a:r>
                        <a:rPr lang="en-US" smtClean="0"/>
                        <a:t>Encapsulated</a:t>
                      </a:r>
                      <a:r>
                        <a:rPr lang="en-US" baseline="0" smtClean="0"/>
                        <a:t> </a:t>
                      </a:r>
                      <a:r>
                        <a:rPr lang="en-US" smtClean="0"/>
                        <a:t>PostScript</a:t>
                      </a:r>
                      <a:endParaRPr lang="en-US"/>
                    </a:p>
                  </a:txBody>
                  <a:tcPr/>
                </a:tc>
                <a:tc>
                  <a:txBody>
                    <a:bodyPr/>
                    <a:lstStyle/>
                    <a:p>
                      <a:r>
                        <a:rPr lang="en-US" smtClean="0"/>
                        <a:t>.eps</a:t>
                      </a:r>
                      <a:endParaRPr lang="en-US"/>
                    </a:p>
                  </a:txBody>
                  <a:tcPr/>
                </a:tc>
                <a:tc>
                  <a:txBody>
                    <a:bodyPr/>
                    <a:lstStyle/>
                    <a:p>
                      <a:r>
                        <a:rPr lang="en-US" sz="1600" smtClean="0"/>
                        <a:t>Standard file format for storing and exchanging</a:t>
                      </a:r>
                    </a:p>
                    <a:p>
                      <a:r>
                        <a:rPr lang="en-US" sz="1600" smtClean="0"/>
                        <a:t>files in professional printing</a:t>
                      </a:r>
                      <a:endParaRPr lang="en-US" sz="1600"/>
                    </a:p>
                  </a:txBody>
                  <a:tcPr/>
                </a:tc>
              </a:tr>
              <a:tr h="370840">
                <a:tc>
                  <a:txBody>
                    <a:bodyPr/>
                    <a:lstStyle/>
                    <a:p>
                      <a:r>
                        <a:rPr lang="en-US" smtClean="0"/>
                        <a:t>Adobe Illustrator file</a:t>
                      </a:r>
                      <a:endParaRPr lang="en-US"/>
                    </a:p>
                  </a:txBody>
                  <a:tcPr/>
                </a:tc>
                <a:tc>
                  <a:txBody>
                    <a:bodyPr/>
                    <a:lstStyle/>
                    <a:p>
                      <a:r>
                        <a:rPr lang="en-US" smtClean="0"/>
                        <a:t>.ai</a:t>
                      </a:r>
                      <a:endParaRPr lang="en-US"/>
                    </a:p>
                  </a:txBody>
                  <a:tcPr/>
                </a:tc>
                <a:tc>
                  <a:txBody>
                    <a:bodyPr/>
                    <a:lstStyle/>
                    <a:p>
                      <a:endParaRPr lang="en-US" sz="1600"/>
                    </a:p>
                  </a:txBody>
                  <a:tcPr/>
                </a:tc>
              </a:tr>
              <a:tr h="370840">
                <a:tc>
                  <a:txBody>
                    <a:bodyPr/>
                    <a:lstStyle/>
                    <a:p>
                      <a:r>
                        <a:rPr lang="en-US" smtClean="0"/>
                        <a:t>Adobe Flash file</a:t>
                      </a:r>
                      <a:endParaRPr lang="en-US"/>
                    </a:p>
                  </a:txBody>
                  <a:tcPr/>
                </a:tc>
                <a:tc>
                  <a:txBody>
                    <a:bodyPr/>
                    <a:lstStyle/>
                    <a:p>
                      <a:r>
                        <a:rPr lang="en-US" smtClean="0"/>
                        <a:t>.fla</a:t>
                      </a:r>
                    </a:p>
                    <a:p>
                      <a:r>
                        <a:rPr lang="en-US" smtClean="0"/>
                        <a:t>.swf</a:t>
                      </a:r>
                      <a:endParaRPr lang="en-US"/>
                    </a:p>
                  </a:txBody>
                  <a:tcPr/>
                </a:tc>
                <a:tc>
                  <a:txBody>
                    <a:bodyPr/>
                    <a:lstStyle/>
                    <a:p>
                      <a:endParaRPr lang="en-US" sz="1600"/>
                    </a:p>
                  </a:txBody>
                  <a:tcPr/>
                </a:tc>
              </a:tr>
              <a:tr h="370840">
                <a:tc>
                  <a:txBody>
                    <a:bodyPr/>
                    <a:lstStyle/>
                    <a:p>
                      <a:r>
                        <a:rPr lang="en-US" smtClean="0"/>
                        <a:t>Windows</a:t>
                      </a:r>
                      <a:r>
                        <a:rPr lang="en-US" baseline="0" smtClean="0"/>
                        <a:t> </a:t>
                      </a:r>
                      <a:r>
                        <a:rPr lang="en-US" smtClean="0"/>
                        <a:t>Metafile</a:t>
                      </a:r>
                      <a:r>
                        <a:rPr lang="en-US" baseline="0" smtClean="0"/>
                        <a:t> </a:t>
                      </a:r>
                      <a:r>
                        <a:rPr lang="en-US" smtClean="0"/>
                        <a:t>format</a:t>
                      </a:r>
                      <a:endParaRPr lang="en-US"/>
                    </a:p>
                  </a:txBody>
                  <a:tcPr/>
                </a:tc>
                <a:tc>
                  <a:txBody>
                    <a:bodyPr/>
                    <a:lstStyle/>
                    <a:p>
                      <a:r>
                        <a:rPr lang="en-US" smtClean="0"/>
                        <a:t>.wmf</a:t>
                      </a:r>
                      <a:endParaRPr lang="en-US"/>
                    </a:p>
                  </a:txBody>
                  <a:tcPr/>
                </a:tc>
                <a:tc>
                  <a:txBody>
                    <a:bodyPr/>
                    <a:lstStyle/>
                    <a:p>
                      <a:r>
                        <a:rPr lang="en-US" sz="1600" smtClean="0"/>
                        <a:t>Many cliparts from Microsoft Office are in this</a:t>
                      </a:r>
                      <a:r>
                        <a:rPr lang="en-US" sz="1600" baseline="0" smtClean="0"/>
                        <a:t> </a:t>
                      </a:r>
                      <a:r>
                        <a:rPr lang="en-US" sz="1600" smtClean="0"/>
                        <a:t>format</a:t>
                      </a:r>
                      <a:endParaRPr lang="en-US" sz="1600"/>
                    </a:p>
                  </a:txBody>
                  <a:tcPr/>
                </a:tc>
              </a:tr>
              <a:tr h="370840">
                <a:tc>
                  <a:txBody>
                    <a:bodyPr/>
                    <a:lstStyle/>
                    <a:p>
                      <a:r>
                        <a:rPr lang="en-US" smtClean="0"/>
                        <a:t>Enhanced</a:t>
                      </a:r>
                      <a:r>
                        <a:rPr lang="en-US" baseline="0" smtClean="0"/>
                        <a:t> </a:t>
                      </a:r>
                      <a:r>
                        <a:rPr lang="en-US" smtClean="0"/>
                        <a:t>Metafile</a:t>
                      </a:r>
                      <a:r>
                        <a:rPr lang="en-US" baseline="0" smtClean="0"/>
                        <a:t> </a:t>
                      </a:r>
                      <a:r>
                        <a:rPr lang="en-US" smtClean="0"/>
                        <a:t>format</a:t>
                      </a:r>
                      <a:endParaRPr lang="en-US"/>
                    </a:p>
                  </a:txBody>
                  <a:tcPr/>
                </a:tc>
                <a:tc>
                  <a:txBody>
                    <a:bodyPr/>
                    <a:lstStyle/>
                    <a:p>
                      <a:r>
                        <a:rPr lang="en-US" smtClean="0"/>
                        <a:t>.emf</a:t>
                      </a:r>
                      <a:endParaRPr lang="en-US"/>
                    </a:p>
                  </a:txBody>
                  <a:tcPr/>
                </a:tc>
                <a:tc>
                  <a:txBody>
                    <a:bodyPr/>
                    <a:lstStyle/>
                    <a:p>
                      <a:r>
                        <a:rPr lang="en-US" sz="1600" smtClean="0"/>
                        <a:t>Developed by Microsoft as a successor to .wmf</a:t>
                      </a:r>
                      <a:endParaRPr lang="en-US" sz="1600"/>
                    </a:p>
                  </a:txBody>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Color Models</a:t>
            </a:r>
          </a:p>
        </p:txBody>
      </p:sp>
      <p:sp>
        <p:nvSpPr>
          <p:cNvPr id="5123" name="Content Placeholder 2"/>
          <p:cNvSpPr>
            <a:spLocks noGrp="1"/>
          </p:cNvSpPr>
          <p:nvPr>
            <p:ph idx="1"/>
          </p:nvPr>
        </p:nvSpPr>
        <p:spPr/>
        <p:txBody>
          <a:bodyPr/>
          <a:lstStyle/>
          <a:p>
            <a:r>
              <a:rPr lang="en-US" smtClean="0"/>
              <a:t>Used to describe colors numerically, usually in terms of varying amounts of primary colors.</a:t>
            </a:r>
          </a:p>
          <a:p>
            <a:endParaRPr lang="en-US" smtClean="0"/>
          </a:p>
          <a:p>
            <a:r>
              <a:rPr lang="en-US" smtClean="0"/>
              <a:t>Common color models:</a:t>
            </a:r>
          </a:p>
          <a:p>
            <a:pPr lvl="1"/>
            <a:r>
              <a:rPr lang="en-US" smtClean="0"/>
              <a:t>RGB</a:t>
            </a:r>
          </a:p>
          <a:p>
            <a:pPr lvl="1"/>
            <a:r>
              <a:rPr lang="en-US" smtClean="0"/>
              <a:t>CMYK</a:t>
            </a:r>
          </a:p>
          <a:p>
            <a:pPr lvl="1"/>
            <a:r>
              <a:rPr lang="en-US" smtClean="0"/>
              <a:t>HSB</a:t>
            </a:r>
          </a:p>
          <a:p>
            <a:pPr lvl="1"/>
            <a:r>
              <a:rPr lang="en-US" smtClean="0"/>
              <a:t>CIE and their variants.</a:t>
            </a:r>
          </a:p>
        </p:txBody>
      </p:sp>
      <p:sp>
        <p:nvSpPr>
          <p:cNvPr id="4" name="Slide Number Placeholder 3"/>
          <p:cNvSpPr>
            <a:spLocks noGrp="1"/>
          </p:cNvSpPr>
          <p:nvPr>
            <p:ph type="sldNum" sz="quarter" idx="12"/>
          </p:nvPr>
        </p:nvSpPr>
        <p:spPr/>
        <p:txBody>
          <a:bodyPr/>
          <a:lstStyle/>
          <a:p>
            <a:pPr>
              <a:defRPr/>
            </a:pPr>
            <a:fld id="{484545C3-C952-412A-B5C7-6B6EAD553C1C}"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RGB Color Model</a:t>
            </a:r>
          </a:p>
        </p:txBody>
      </p:sp>
      <p:sp>
        <p:nvSpPr>
          <p:cNvPr id="6147" name="Content Placeholder 2"/>
          <p:cNvSpPr>
            <a:spLocks noGrp="1"/>
          </p:cNvSpPr>
          <p:nvPr>
            <p:ph idx="1"/>
          </p:nvPr>
        </p:nvSpPr>
        <p:spPr/>
        <p:txBody>
          <a:bodyPr/>
          <a:lstStyle/>
          <a:p>
            <a:r>
              <a:rPr lang="en-US" smtClean="0"/>
              <a:t>Primary colors:</a:t>
            </a:r>
          </a:p>
          <a:p>
            <a:pPr lvl="1"/>
            <a:r>
              <a:rPr lang="en-US" smtClean="0"/>
              <a:t>red</a:t>
            </a:r>
          </a:p>
          <a:p>
            <a:pPr lvl="1"/>
            <a:r>
              <a:rPr lang="en-US" smtClean="0"/>
              <a:t>green</a:t>
            </a:r>
          </a:p>
          <a:p>
            <a:pPr lvl="1"/>
            <a:r>
              <a:rPr lang="en-US" smtClean="0"/>
              <a:t>blue</a:t>
            </a:r>
          </a:p>
          <a:p>
            <a:pPr lvl="1"/>
            <a:endParaRPr lang="en-US" smtClean="0"/>
          </a:p>
          <a:p>
            <a:r>
              <a:rPr lang="en-US" smtClean="0"/>
              <a:t>Additive Color System</a:t>
            </a:r>
          </a:p>
        </p:txBody>
      </p:sp>
      <p:sp>
        <p:nvSpPr>
          <p:cNvPr id="4" name="Slide Number Placeholder 3"/>
          <p:cNvSpPr>
            <a:spLocks noGrp="1"/>
          </p:cNvSpPr>
          <p:nvPr>
            <p:ph type="sldNum" sz="quarter" idx="12"/>
          </p:nvPr>
        </p:nvSpPr>
        <p:spPr/>
        <p:txBody>
          <a:bodyPr/>
          <a:lstStyle/>
          <a:p>
            <a:pPr>
              <a:defRPr/>
            </a:pPr>
            <a:fld id="{59C27477-333F-4AEB-B961-57849DAAEB8A}"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One color for each peg hole.</a:t>
            </a:r>
          </a:p>
        </p:txBody>
      </p:sp>
      <p:sp>
        <p:nvSpPr>
          <p:cNvPr id="24579" name="Text Placeholder 3"/>
          <p:cNvSpPr>
            <a:spLocks noGrp="1"/>
          </p:cNvSpPr>
          <p:nvPr>
            <p:ph type="body" sz="half" idx="2"/>
          </p:nvPr>
        </p:nvSpPr>
        <p:spPr/>
        <p:txBody>
          <a:bodyPr/>
          <a:lstStyle/>
          <a:p>
            <a:r>
              <a:rPr lang="en-US" smtClean="0"/>
              <a:t>Each peg hole takes only one peg. Suppose each peg has one solid color. Suppose the color of each of these discrete samples is  determined by averaging the corresponding area.</a:t>
            </a:r>
          </a:p>
        </p:txBody>
      </p:sp>
      <p:pic>
        <p:nvPicPr>
          <p:cNvPr id="24580" name="Picture 6" descr="fig-01c-c-natural-image-grid20pixel-coloraveraged.tif"/>
          <p:cNvPicPr>
            <a:picLocks noChangeAspect="1"/>
          </p:cNvPicPr>
          <p:nvPr/>
        </p:nvPicPr>
        <p:blipFill>
          <a:blip r:embed="rId2" cstate="print"/>
          <a:srcRect/>
          <a:stretch>
            <a:fillRect/>
          </a:stretch>
        </p:blipFill>
        <p:spPr bwMode="auto">
          <a:xfrm>
            <a:off x="1828800" y="530225"/>
            <a:ext cx="5486400" cy="43894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4EEFBE10-68E6-41B3-BEB3-70F875298882}"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Additive Color System</a:t>
            </a:r>
          </a:p>
        </p:txBody>
      </p:sp>
      <p:pic>
        <p:nvPicPr>
          <p:cNvPr id="7171" name="Content Placeholder 4" descr="fig-12-new-rgb-additive.tif"/>
          <p:cNvPicPr>
            <a:picLocks noGrp="1" noChangeAspect="1"/>
          </p:cNvPicPr>
          <p:nvPr>
            <p:ph idx="1"/>
          </p:nvPr>
        </p:nvPicPr>
        <p:blipFill>
          <a:blip r:embed="rId2" cstate="print"/>
          <a:srcRect/>
          <a:stretch>
            <a:fillRect/>
          </a:stretch>
        </p:blipFill>
        <p:spPr>
          <a:xfrm>
            <a:off x="1731963" y="1604963"/>
            <a:ext cx="5888037" cy="4414837"/>
          </a:xfrm>
        </p:spPr>
      </p:pic>
      <p:sp>
        <p:nvSpPr>
          <p:cNvPr id="4" name="Slide Number Placeholder 3"/>
          <p:cNvSpPr>
            <a:spLocks noGrp="1"/>
          </p:cNvSpPr>
          <p:nvPr>
            <p:ph type="sldNum" sz="quarter" idx="12"/>
          </p:nvPr>
        </p:nvSpPr>
        <p:spPr/>
        <p:txBody>
          <a:bodyPr/>
          <a:lstStyle/>
          <a:p>
            <a:pPr>
              <a:defRPr/>
            </a:pPr>
            <a:fld id="{46FB9CAA-3527-4AF4-9D4D-6301C128C0C1}"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CMYK Color Model</a:t>
            </a:r>
          </a:p>
        </p:txBody>
      </p:sp>
      <p:sp>
        <p:nvSpPr>
          <p:cNvPr id="28675" name="Content Placeholder 2"/>
          <p:cNvSpPr>
            <a:spLocks noGrp="1"/>
          </p:cNvSpPr>
          <p:nvPr>
            <p:ph idx="1"/>
          </p:nvPr>
        </p:nvSpPr>
        <p:spPr/>
        <p:txBody>
          <a:bodyPr/>
          <a:lstStyle/>
          <a:p>
            <a:r>
              <a:rPr lang="en-US" smtClean="0"/>
              <a:t>Primary colors:</a:t>
            </a:r>
          </a:p>
          <a:p>
            <a:pPr lvl="1"/>
            <a:r>
              <a:rPr lang="en-US" smtClean="0"/>
              <a:t>cyan</a:t>
            </a:r>
          </a:p>
          <a:p>
            <a:pPr lvl="1"/>
            <a:r>
              <a:rPr lang="en-US" smtClean="0"/>
              <a:t>magenta</a:t>
            </a:r>
          </a:p>
          <a:p>
            <a:pPr lvl="1"/>
            <a:r>
              <a:rPr lang="en-US" smtClean="0"/>
              <a:t>yellow</a:t>
            </a:r>
          </a:p>
          <a:p>
            <a:pPr lvl="1"/>
            <a:r>
              <a:rPr lang="en-US" smtClean="0"/>
              <a:t>black</a:t>
            </a:r>
          </a:p>
          <a:p>
            <a:pPr lvl="1"/>
            <a:endParaRPr lang="en-US" smtClean="0"/>
          </a:p>
          <a:p>
            <a:r>
              <a:rPr lang="en-US" smtClean="0"/>
              <a:t>Subtractive Color System</a:t>
            </a:r>
          </a:p>
          <a:p>
            <a:endParaRPr lang="en-US" smtClean="0"/>
          </a:p>
        </p:txBody>
      </p:sp>
      <p:sp>
        <p:nvSpPr>
          <p:cNvPr id="4" name="Slide Number Placeholder 3"/>
          <p:cNvSpPr>
            <a:spLocks noGrp="1"/>
          </p:cNvSpPr>
          <p:nvPr>
            <p:ph type="sldNum" sz="quarter" idx="12"/>
          </p:nvPr>
        </p:nvSpPr>
        <p:spPr/>
        <p:txBody>
          <a:bodyPr/>
          <a:lstStyle/>
          <a:p>
            <a:pPr>
              <a:defRPr/>
            </a:pPr>
            <a:fld id="{363C7431-C59C-4860-8461-992311AF7113}"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Subtractive Color System of CMY</a:t>
            </a:r>
          </a:p>
        </p:txBody>
      </p:sp>
      <p:sp>
        <p:nvSpPr>
          <p:cNvPr id="4" name="Slide Number Placeholder 3"/>
          <p:cNvSpPr>
            <a:spLocks noGrp="1"/>
          </p:cNvSpPr>
          <p:nvPr>
            <p:ph type="sldNum" sz="quarter" idx="12"/>
          </p:nvPr>
        </p:nvSpPr>
        <p:spPr/>
        <p:txBody>
          <a:bodyPr/>
          <a:lstStyle/>
          <a:p>
            <a:pPr>
              <a:defRPr/>
            </a:pPr>
            <a:fld id="{07BBA94B-7431-4DD6-910B-9FA5141E5386}" type="slidenum">
              <a:rPr lang="en-US" smtClean="0"/>
              <a:pPr>
                <a:defRPr/>
              </a:pPr>
              <a:t>72</a:t>
            </a:fld>
            <a:endParaRPr lang="en-US"/>
          </a:p>
        </p:txBody>
      </p:sp>
      <p:pic>
        <p:nvPicPr>
          <p:cNvPr id="29700" name="Content Placeholder 8" descr="fig-17-new-cmyk-subtractive.tif"/>
          <p:cNvPicPr>
            <a:picLocks noGrp="1" noChangeAspect="1"/>
          </p:cNvPicPr>
          <p:nvPr>
            <p:ph idx="1"/>
          </p:nvPr>
        </p:nvPicPr>
        <p:blipFill>
          <a:blip r:embed="rId2" cstate="print"/>
          <a:srcRect/>
          <a:stretch>
            <a:fillRect/>
          </a:stretch>
        </p:blipFill>
        <p:spPr>
          <a:xfrm>
            <a:off x="685800" y="1905000"/>
            <a:ext cx="7753350" cy="3081338"/>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HSB Color Model</a:t>
            </a:r>
          </a:p>
        </p:txBody>
      </p:sp>
      <p:sp>
        <p:nvSpPr>
          <p:cNvPr id="3" name="Content Placeholder 2"/>
          <p:cNvSpPr>
            <a:spLocks noGrp="1"/>
          </p:cNvSpPr>
          <p:nvPr>
            <p:ph idx="1"/>
          </p:nvPr>
        </p:nvSpPr>
        <p:spPr/>
        <p:txBody>
          <a:bodyPr>
            <a:normAutofit lnSpcReduction="10000"/>
          </a:bodyPr>
          <a:lstStyle/>
          <a:p>
            <a:pPr>
              <a:defRPr/>
            </a:pPr>
            <a:r>
              <a:rPr lang="en-US" smtClean="0"/>
              <a:t>Hue:</a:t>
            </a:r>
          </a:p>
          <a:p>
            <a:pPr lvl="1">
              <a:defRPr/>
            </a:pPr>
            <a:r>
              <a:rPr lang="en-US" smtClean="0"/>
              <a:t>basic color</a:t>
            </a:r>
          </a:p>
          <a:p>
            <a:pPr lvl="1">
              <a:defRPr/>
            </a:pPr>
            <a:r>
              <a:rPr lang="en-US" smtClean="0"/>
              <a:t>0</a:t>
            </a:r>
            <a:r>
              <a:rPr lang="en-US" baseline="30000" smtClean="0"/>
              <a:t>o</a:t>
            </a:r>
            <a:r>
              <a:rPr lang="en-US" smtClean="0"/>
              <a:t> to 360</a:t>
            </a:r>
            <a:r>
              <a:rPr lang="en-US" baseline="30000" smtClean="0"/>
              <a:t>o </a:t>
            </a:r>
            <a:r>
              <a:rPr lang="en-US" smtClean="0"/>
              <a:t>: the location on a color wheel</a:t>
            </a:r>
          </a:p>
          <a:p>
            <a:pPr lvl="1">
              <a:defRPr/>
            </a:pPr>
            <a:r>
              <a:rPr lang="en-US" smtClean="0"/>
              <a:t>in the order of colors in a rainbow</a:t>
            </a:r>
            <a:endParaRPr lang="en-US" baseline="30000" smtClean="0"/>
          </a:p>
          <a:p>
            <a:pPr>
              <a:defRPr/>
            </a:pPr>
            <a:r>
              <a:rPr lang="en-US" smtClean="0"/>
              <a:t>Saturation:</a:t>
            </a:r>
          </a:p>
          <a:p>
            <a:pPr lvl="1">
              <a:defRPr/>
            </a:pPr>
            <a:r>
              <a:rPr lang="en-US" smtClean="0"/>
              <a:t>purity of the color</a:t>
            </a:r>
          </a:p>
          <a:p>
            <a:pPr lvl="1">
              <a:defRPr/>
            </a:pPr>
            <a:r>
              <a:rPr lang="en-US" smtClean="0"/>
              <a:t>how far away from the neutral gray of the same brightness</a:t>
            </a:r>
          </a:p>
          <a:p>
            <a:pPr>
              <a:defRPr/>
            </a:pPr>
            <a:r>
              <a:rPr lang="en-US" smtClean="0"/>
              <a:t>Brightness</a:t>
            </a:r>
          </a:p>
        </p:txBody>
      </p:sp>
      <p:sp>
        <p:nvSpPr>
          <p:cNvPr id="4" name="Slide Number Placeholder 3"/>
          <p:cNvSpPr>
            <a:spLocks noGrp="1"/>
          </p:cNvSpPr>
          <p:nvPr>
            <p:ph type="sldNum" sz="quarter" idx="12"/>
          </p:nvPr>
        </p:nvSpPr>
        <p:spPr/>
        <p:txBody>
          <a:bodyPr/>
          <a:lstStyle/>
          <a:p>
            <a:pPr>
              <a:defRPr/>
            </a:pPr>
            <a:fld id="{1033A6F0-DF21-473D-A3E1-0BE4F83A024D}"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HSB Color Model</a:t>
            </a:r>
          </a:p>
        </p:txBody>
      </p:sp>
      <p:pic>
        <p:nvPicPr>
          <p:cNvPr id="32771" name="Content Placeholder 4" descr="fig-18a-stand-in-HSB-HSV-hexa-frame.tif"/>
          <p:cNvPicPr>
            <a:picLocks noGrp="1" noChangeAspect="1"/>
          </p:cNvPicPr>
          <p:nvPr>
            <p:ph idx="1"/>
          </p:nvPr>
        </p:nvPicPr>
        <p:blipFill>
          <a:blip r:embed="rId2" cstate="print"/>
          <a:srcRect/>
          <a:stretch>
            <a:fillRect/>
          </a:stretch>
        </p:blipFill>
        <p:spPr>
          <a:xfrm>
            <a:off x="1752600" y="1600200"/>
            <a:ext cx="5761038" cy="4389438"/>
          </a:xfrm>
        </p:spPr>
      </p:pic>
      <p:sp>
        <p:nvSpPr>
          <p:cNvPr id="4" name="Slide Number Placeholder 3"/>
          <p:cNvSpPr>
            <a:spLocks noGrp="1"/>
          </p:cNvSpPr>
          <p:nvPr>
            <p:ph type="sldNum" sz="quarter" idx="12"/>
          </p:nvPr>
        </p:nvSpPr>
        <p:spPr/>
        <p:txBody>
          <a:bodyPr/>
          <a:lstStyle/>
          <a:p>
            <a:pPr>
              <a:defRPr/>
            </a:pPr>
            <a:fld id="{EA73A0C2-7D85-4825-B432-2BD2F48BDE04}"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Problems with RGB and CMYK Color Space</a:t>
            </a:r>
            <a:endParaRPr lang="en-US"/>
          </a:p>
        </p:txBody>
      </p:sp>
      <p:sp>
        <p:nvSpPr>
          <p:cNvPr id="36867" name="Content Placeholder 2"/>
          <p:cNvSpPr>
            <a:spLocks noGrp="1"/>
          </p:cNvSpPr>
          <p:nvPr>
            <p:ph idx="1"/>
          </p:nvPr>
        </p:nvSpPr>
        <p:spPr/>
        <p:txBody>
          <a:bodyPr/>
          <a:lstStyle/>
          <a:p>
            <a:r>
              <a:rPr lang="en-US" smtClean="0"/>
              <a:t>Do not encompass all the colors human can see</a:t>
            </a:r>
          </a:p>
        </p:txBody>
      </p:sp>
      <p:sp>
        <p:nvSpPr>
          <p:cNvPr id="4" name="Slide Number Placeholder 3"/>
          <p:cNvSpPr>
            <a:spLocks noGrp="1"/>
          </p:cNvSpPr>
          <p:nvPr>
            <p:ph type="sldNum" sz="quarter" idx="12"/>
          </p:nvPr>
        </p:nvSpPr>
        <p:spPr/>
        <p:txBody>
          <a:bodyPr/>
          <a:lstStyle/>
          <a:p>
            <a:pPr>
              <a:defRPr/>
            </a:pPr>
            <a:fld id="{EF0A6973-BB86-41F3-8E05-B5DCC15E6E86}"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Color Gamuts</a:t>
            </a:r>
          </a:p>
        </p:txBody>
      </p:sp>
      <p:sp>
        <p:nvSpPr>
          <p:cNvPr id="3" name="Content Placeholder 2"/>
          <p:cNvSpPr>
            <a:spLocks noGrp="1"/>
          </p:cNvSpPr>
          <p:nvPr>
            <p:ph idx="1"/>
          </p:nvPr>
        </p:nvSpPr>
        <p:spPr>
          <a:xfrm>
            <a:off x="457200" y="1600200"/>
            <a:ext cx="8229600" cy="914400"/>
          </a:xfrm>
        </p:spPr>
        <p:txBody>
          <a:bodyPr>
            <a:normAutofit fontScale="92500" lnSpcReduction="10000"/>
          </a:bodyPr>
          <a:lstStyle/>
          <a:p>
            <a:pPr>
              <a:defRPr/>
            </a:pPr>
            <a:r>
              <a:rPr lang="en-US" smtClean="0"/>
              <a:t>Refers to the range of colors of a specific system or a device can produce or capture</a:t>
            </a:r>
            <a:endParaRPr lang="en-US"/>
          </a:p>
        </p:txBody>
      </p:sp>
      <p:sp>
        <p:nvSpPr>
          <p:cNvPr id="4" name="Slide Number Placeholder 3"/>
          <p:cNvSpPr>
            <a:spLocks noGrp="1"/>
          </p:cNvSpPr>
          <p:nvPr>
            <p:ph type="sldNum" sz="quarter" idx="12"/>
          </p:nvPr>
        </p:nvSpPr>
        <p:spPr/>
        <p:txBody>
          <a:bodyPr/>
          <a:lstStyle/>
          <a:p>
            <a:pPr>
              <a:defRPr/>
            </a:pPr>
            <a:fld id="{95D9DC40-C720-4ED8-A6F4-5F24F78D71F9}"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mtClean="0"/>
              <a:t>Difficulties in Reproducing Colors in Digital Images</a:t>
            </a:r>
            <a:endParaRPr lang="en-US"/>
          </a:p>
        </p:txBody>
      </p:sp>
      <p:sp>
        <p:nvSpPr>
          <p:cNvPr id="47107" name="Content Placeholder 2"/>
          <p:cNvSpPr>
            <a:spLocks noGrp="1"/>
          </p:cNvSpPr>
          <p:nvPr>
            <p:ph idx="1"/>
          </p:nvPr>
        </p:nvSpPr>
        <p:spPr/>
        <p:txBody>
          <a:bodyPr/>
          <a:lstStyle/>
          <a:p>
            <a:r>
              <a:rPr lang="en-US" smtClean="0"/>
              <a:t>Digital devices cannot produce all of the colors visible to human</a:t>
            </a:r>
          </a:p>
          <a:p>
            <a:endParaRPr lang="en-US" smtClean="0"/>
          </a:p>
          <a:p>
            <a:r>
              <a:rPr lang="en-US" smtClean="0"/>
              <a:t>Difficulties exist in reproducing color across devices</a:t>
            </a:r>
          </a:p>
          <a:p>
            <a:pPr lvl="1"/>
            <a:r>
              <a:rPr lang="en-US" smtClean="0"/>
              <a:t>different devices have different color gamuts</a:t>
            </a:r>
          </a:p>
          <a:p>
            <a:pPr lvl="1"/>
            <a:r>
              <a:rPr lang="en-US" smtClean="0"/>
              <a:t>additive color system for screen display vs. subtractive color system for printing</a:t>
            </a:r>
          </a:p>
        </p:txBody>
      </p:sp>
      <p:sp>
        <p:nvSpPr>
          <p:cNvPr id="4" name="Slide Number Placeholder 3"/>
          <p:cNvSpPr>
            <a:spLocks noGrp="1"/>
          </p:cNvSpPr>
          <p:nvPr>
            <p:ph type="sldNum" sz="quarter" idx="12"/>
          </p:nvPr>
        </p:nvSpPr>
        <p:spPr/>
        <p:txBody>
          <a:bodyPr/>
          <a:lstStyle/>
          <a:p>
            <a:pPr>
              <a:defRPr/>
            </a:pPr>
            <a:fld id="{E9C18B62-2329-402C-B47F-B6791D5163BC}"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2288" y="4800600"/>
            <a:ext cx="5486400" cy="914400"/>
          </a:xfrm>
        </p:spPr>
        <p:txBody>
          <a:bodyPr/>
          <a:lstStyle/>
          <a:p>
            <a:r>
              <a:rPr lang="en-US" smtClean="0"/>
              <a:t>This sampled image looks blocky. Details are lost because the grid is too coarse for this image.</a:t>
            </a:r>
          </a:p>
        </p:txBody>
      </p:sp>
      <p:pic>
        <p:nvPicPr>
          <p:cNvPr id="25603" name="Picture 6" descr="fig-01c-c-natural-image-grid20pixel-coloraveraged.tif"/>
          <p:cNvPicPr>
            <a:picLocks noChangeAspect="1"/>
          </p:cNvPicPr>
          <p:nvPr/>
        </p:nvPicPr>
        <p:blipFill>
          <a:blip r:embed="rId2" cstate="print"/>
          <a:srcRect/>
          <a:stretch>
            <a:fillRect/>
          </a:stretch>
        </p:blipFill>
        <p:spPr bwMode="auto">
          <a:xfrm>
            <a:off x="1828800" y="533400"/>
            <a:ext cx="5486400" cy="43894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174118C-C920-4BD3-83CE-34AF52979D5D}"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92288" y="4800600"/>
            <a:ext cx="5486400" cy="762000"/>
          </a:xfrm>
        </p:spPr>
        <p:txBody>
          <a:bodyPr/>
          <a:lstStyle/>
          <a:p>
            <a:r>
              <a:rPr lang="en-US" smtClean="0"/>
              <a:t>For 25 </a:t>
            </a:r>
            <a:r>
              <a:rPr lang="en-US" smtClean="0">
                <a:sym typeface="Symbol" pitchFamily="18" charset="2"/>
              </a:rPr>
              <a:t></a:t>
            </a:r>
            <a:r>
              <a:rPr lang="en-US" smtClean="0"/>
              <a:t> 20  sample points, it means you get a digitized image of 25 </a:t>
            </a:r>
            <a:r>
              <a:rPr lang="en-US" smtClean="0">
                <a:sym typeface="Symbol" pitchFamily="18" charset="2"/>
              </a:rPr>
              <a:t></a:t>
            </a:r>
            <a:r>
              <a:rPr lang="en-US" smtClean="0"/>
              <a:t> 20 pixels.</a:t>
            </a:r>
          </a:p>
        </p:txBody>
      </p:sp>
      <p:pic>
        <p:nvPicPr>
          <p:cNvPr id="26627" name="Picture Placeholder 4" descr="fig-02-f-25x20.tif"/>
          <p:cNvPicPr>
            <a:picLocks noGrp="1" noChangeAspect="1"/>
          </p:cNvPicPr>
          <p:nvPr>
            <p:ph type="pic" idx="1"/>
          </p:nvPr>
        </p:nvPicPr>
        <p:blipFill>
          <a:blip r:embed="rId2" cstate="print"/>
          <a:srcRect/>
          <a:stretch>
            <a:fillRect/>
          </a:stretch>
        </p:blipFill>
        <p:spPr>
          <a:xfrm>
            <a:off x="4419600" y="2565400"/>
            <a:ext cx="317500" cy="254000"/>
          </a:xfrm>
        </p:spPr>
      </p:pic>
      <p:sp>
        <p:nvSpPr>
          <p:cNvPr id="4" name="Slide Number Placeholder 3"/>
          <p:cNvSpPr>
            <a:spLocks noGrp="1"/>
          </p:cNvSpPr>
          <p:nvPr>
            <p:ph type="sldNum" sz="quarter" idx="12"/>
          </p:nvPr>
        </p:nvSpPr>
        <p:spPr/>
        <p:txBody>
          <a:bodyPr/>
          <a:lstStyle/>
          <a:p>
            <a:pPr>
              <a:defRPr/>
            </a:pPr>
            <a:fld id="{9FEBE43A-6F45-4704-9B6E-32C9ACEAFAE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2627</Words>
  <Application>Microsoft Office PowerPoint</Application>
  <PresentationFormat>On-screen Show (4:3)</PresentationFormat>
  <Paragraphs>518</Paragraphs>
  <Slides>77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3" baseType="lpstr">
      <vt:lpstr>Arial</vt:lpstr>
      <vt:lpstr>Calibri</vt:lpstr>
      <vt:lpstr>Courier New</vt:lpstr>
      <vt:lpstr>Symbol</vt:lpstr>
      <vt:lpstr>Office Theme</vt:lpstr>
      <vt:lpstr>Image</vt:lpstr>
      <vt:lpstr>Chapter 2 Fundamentals of Digital Imaging</vt:lpstr>
      <vt:lpstr>In this lecture, you will find answers to these questions</vt:lpstr>
      <vt:lpstr>Recall: Digitization</vt:lpstr>
      <vt:lpstr>Let's look at the sampling step of digitizing a natural scene as if we are taking a digital photo of a natural scene.</vt:lpstr>
      <vt:lpstr>A natural scene</vt:lpstr>
      <vt:lpstr>Sample into a grid of 25  20 discrete samples</vt:lpstr>
      <vt:lpstr>One color for each peg hole.</vt:lpstr>
      <vt:lpstr>This sampled image looks blocky. Details are lost because the grid is too coarse for this image.</vt:lpstr>
      <vt:lpstr>For 25  20  sample points, it means you get a digitized image of 25  20 pixels.</vt:lpstr>
      <vt:lpstr>Let's try a different grid size.</vt:lpstr>
      <vt:lpstr>Sample into a grid of 100  80 discrete samples</vt:lpstr>
      <vt:lpstr>Again, one color for each peg hole.</vt:lpstr>
      <vt:lpstr>For 100  80  sample points, it means you get a digitized image of 100  80 pixels.</vt:lpstr>
      <vt:lpstr>Sampling Rate</vt:lpstr>
      <vt:lpstr>Resolution</vt:lpstr>
      <vt:lpstr>Consequences of Higher Resolution</vt:lpstr>
      <vt:lpstr>Resolution of Digital Photos</vt:lpstr>
      <vt:lpstr>A Pixel is not a Square Block</vt:lpstr>
      <vt:lpstr>Colors</vt:lpstr>
      <vt:lpstr>Problems</vt:lpstr>
      <vt:lpstr>Quantization Step</vt:lpstr>
      <vt:lpstr>The sampled 100  80 image</vt:lpstr>
      <vt:lpstr>Say, we want to map the color of each sample points into one of these four colors:</vt:lpstr>
      <vt:lpstr>Quantized with 4 Colors</vt:lpstr>
      <vt:lpstr>Quantized with 8 Colors</vt:lpstr>
      <vt:lpstr>Consequences of Quantization</vt:lpstr>
      <vt:lpstr>PowerPoint Presentation</vt:lpstr>
      <vt:lpstr>Bit Depth</vt:lpstr>
      <vt:lpstr>Will increasing the number of colors in the palette improve the image fidelity?</vt:lpstr>
      <vt:lpstr>Quantized with 8 Different Colors</vt:lpstr>
      <vt:lpstr>Effect of Bit Depth on File Size</vt:lpstr>
      <vt:lpstr>Bitmapped images</vt:lpstr>
      <vt:lpstr>Bitmapped images Characteristics</vt:lpstr>
      <vt:lpstr>Bitmapped images</vt:lpstr>
      <vt:lpstr>Bitmap vs. Pixmap</vt:lpstr>
      <vt:lpstr>Vector Graphics</vt:lpstr>
      <vt:lpstr>Bitmap Images vs. Vector Graphics</vt:lpstr>
      <vt:lpstr>Vector Graphics</vt:lpstr>
      <vt:lpstr>Printing Bitmap Images</vt:lpstr>
      <vt:lpstr>Printing Vector Graphics</vt:lpstr>
      <vt:lpstr>Bitmap Images vs. Vector Graphics  Example</vt:lpstr>
      <vt:lpstr>Curve Drawing in Vector Graphics Programs</vt:lpstr>
      <vt:lpstr>Rastering Vector Graphics</vt:lpstr>
      <vt:lpstr>Aliasing</vt:lpstr>
      <vt:lpstr>Anti-aliasing Techniques</vt:lpstr>
      <vt:lpstr>Why Compression?</vt:lpstr>
      <vt:lpstr>How many bits?</vt:lpstr>
      <vt:lpstr>How many bits?</vt:lpstr>
      <vt:lpstr>Strategies To Reduce File Sizes</vt:lpstr>
      <vt:lpstr>Reducing Pixel Dimensions</vt:lpstr>
      <vt:lpstr>How many bits if half the size in each pixel dimension?</vt:lpstr>
      <vt:lpstr>Lowering the Bit Depth</vt:lpstr>
      <vt:lpstr>How many bits if reduced to 8-bit?</vt:lpstr>
      <vt:lpstr>24-bit vs. 8-bit</vt:lpstr>
      <vt:lpstr>24-bit  8-bit Without Noticeable Image Quality Degradation</vt:lpstr>
      <vt:lpstr>File Compression Methods</vt:lpstr>
      <vt:lpstr>Working with Lossy Compression</vt:lpstr>
      <vt:lpstr>PowerPoint Presentation</vt:lpstr>
      <vt:lpstr>PowerPoint Presentation</vt:lpstr>
      <vt:lpstr>PowerPoint Presentation</vt:lpstr>
      <vt:lpstr>File Types During Editing or Capturing</vt:lpstr>
      <vt:lpstr>Common File Types of Pixel-based Images</vt:lpstr>
      <vt:lpstr>Common File Types of Pixel-based Images</vt:lpstr>
      <vt:lpstr>Common File Types of Pixel-based Images</vt:lpstr>
      <vt:lpstr>Common File Types of Pixel-based Images</vt:lpstr>
      <vt:lpstr>Common File Types of Pixel-based Images</vt:lpstr>
      <vt:lpstr>Common File Types of Vector Graphics</vt:lpstr>
      <vt:lpstr>Color Models</vt:lpstr>
      <vt:lpstr>RGB Color Model</vt:lpstr>
      <vt:lpstr>Additive Color System</vt:lpstr>
      <vt:lpstr>CMYK Color Model</vt:lpstr>
      <vt:lpstr>Subtractive Color System of CMY</vt:lpstr>
      <vt:lpstr>HSB Color Model</vt:lpstr>
      <vt:lpstr>HSB Color Model</vt:lpstr>
      <vt:lpstr>Problems with RGB and CMYK Color Space</vt:lpstr>
      <vt:lpstr>Color Gamuts</vt:lpstr>
      <vt:lpstr>Difficulties in Reproducing Colors in Digital 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Fundamentals of Digital Imaging</dc:title>
  <dc:creator>Yue-Ling Wong</dc:creator>
  <dc:description>"Digital Media Primer" Yue-Ling Wong, Copyright (c)2013 by Pearson Education, Inc. All rights reserved.</dc:description>
  <cp:lastModifiedBy>Webster, Richard</cp:lastModifiedBy>
  <cp:revision>255</cp:revision>
  <dcterms:created xsi:type="dcterms:W3CDTF">2011-03-04T02:22:38Z</dcterms:created>
  <dcterms:modified xsi:type="dcterms:W3CDTF">2016-07-18T13:41:33Z</dcterms:modified>
</cp:coreProperties>
</file>