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2"/>
  </p:notesMasterIdLst>
  <p:sldIdLst>
    <p:sldId id="256" r:id="rId2"/>
    <p:sldId id="259" r:id="rId3"/>
    <p:sldId id="485" r:id="rId4"/>
    <p:sldId id="507" r:id="rId5"/>
    <p:sldId id="486" r:id="rId6"/>
    <p:sldId id="487" r:id="rId7"/>
    <p:sldId id="488" r:id="rId8"/>
    <p:sldId id="537" r:id="rId9"/>
    <p:sldId id="538" r:id="rId10"/>
    <p:sldId id="489" r:id="rId11"/>
    <p:sldId id="490" r:id="rId12"/>
    <p:sldId id="491" r:id="rId13"/>
    <p:sldId id="535" r:id="rId14"/>
    <p:sldId id="536" r:id="rId15"/>
    <p:sldId id="539" r:id="rId16"/>
    <p:sldId id="492" r:id="rId17"/>
    <p:sldId id="493" r:id="rId18"/>
    <p:sldId id="495" r:id="rId19"/>
    <p:sldId id="494" r:id="rId20"/>
    <p:sldId id="496" r:id="rId21"/>
    <p:sldId id="497" r:id="rId22"/>
    <p:sldId id="498" r:id="rId23"/>
    <p:sldId id="499" r:id="rId24"/>
    <p:sldId id="500" r:id="rId25"/>
    <p:sldId id="501" r:id="rId26"/>
    <p:sldId id="502" r:id="rId27"/>
    <p:sldId id="503" r:id="rId28"/>
    <p:sldId id="504" r:id="rId29"/>
    <p:sldId id="505" r:id="rId30"/>
    <p:sldId id="506" r:id="rId31"/>
    <p:sldId id="508" r:id="rId32"/>
    <p:sldId id="509" r:id="rId33"/>
    <p:sldId id="510" r:id="rId34"/>
    <p:sldId id="511" r:id="rId35"/>
    <p:sldId id="524" r:id="rId36"/>
    <p:sldId id="512" r:id="rId37"/>
    <p:sldId id="513" r:id="rId38"/>
    <p:sldId id="514" r:id="rId39"/>
    <p:sldId id="515" r:id="rId40"/>
    <p:sldId id="516" r:id="rId41"/>
    <p:sldId id="517" r:id="rId42"/>
    <p:sldId id="518" r:id="rId43"/>
    <p:sldId id="519" r:id="rId44"/>
    <p:sldId id="520" r:id="rId45"/>
    <p:sldId id="521" r:id="rId46"/>
    <p:sldId id="522" r:id="rId47"/>
    <p:sldId id="546" r:id="rId48"/>
    <p:sldId id="547" r:id="rId49"/>
    <p:sldId id="548" r:id="rId50"/>
    <p:sldId id="523" r:id="rId5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729" autoAdjust="0"/>
    <p:restoredTop sz="76143" autoAdjust="0"/>
  </p:normalViewPr>
  <p:slideViewPr>
    <p:cSldViewPr>
      <p:cViewPr varScale="1">
        <p:scale>
          <a:sx n="83" d="100"/>
          <a:sy n="83" d="100"/>
        </p:scale>
        <p:origin x="762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448363B9-9F73-430F-A13E-40A6E503C090}" type="datetimeFigureOut">
              <a:rPr lang="en-US"/>
              <a:pPr>
                <a:defRPr/>
              </a:pPr>
              <a:t>10/18/2016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B4CE9F53-9F78-4A69-8B75-C6B5D50CA66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233306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5859131-4E57-4E8B-BBE4-211F0BAEFAA6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37355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F9D75F-806C-45D8-9023-FE219BC4D9EC}" type="datetime1">
              <a:rPr lang="en-US"/>
              <a:pPr>
                <a:defRPr/>
              </a:pPr>
              <a:t>10/18/2016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647F55-49D0-4755-9557-6068DDADC1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43742C-AC0E-4FD5-9EBC-7FFBBA5E747D}" type="datetime1">
              <a:rPr lang="en-US"/>
              <a:pPr>
                <a:defRPr/>
              </a:pPr>
              <a:t>10/18/2016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1A32D2-8605-4776-84F1-D23365BC05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ACB866-ECF2-4FBB-A0D9-2456FA94FD64}" type="datetime1">
              <a:rPr lang="en-US"/>
              <a:pPr>
                <a:defRPr/>
              </a:pPr>
              <a:t>10/18/2016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7E71E6-70A4-426D-99AB-404DB13D8D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457085-560B-484B-90D0-711DDE148478}" type="datetime1">
              <a:rPr lang="en-US"/>
              <a:pPr>
                <a:defRPr/>
              </a:pPr>
              <a:t>10/18/2016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603707-1F2E-48D4-9984-1BBD0206D2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F25047-E17E-4804-8F23-7ED6F61CEE34}" type="datetime1">
              <a:rPr lang="en-US"/>
              <a:pPr>
                <a:defRPr/>
              </a:pPr>
              <a:t>10/18/2016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5D69C7-5AAD-4406-AA3E-B2194A0BA8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77FA42-8C8F-483B-B82C-95171CA34E05}" type="datetime1">
              <a:rPr lang="en-US"/>
              <a:pPr>
                <a:defRPr/>
              </a:pPr>
              <a:t>10/18/2016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E7C80A-213A-4FE5-B427-A31887DC29A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663F12-A366-4610-9A41-E070B541945D}" type="datetime1">
              <a:rPr lang="en-US"/>
              <a:pPr>
                <a:defRPr/>
              </a:pPr>
              <a:t>10/18/2016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E391B4-0584-4D00-B144-7A58CF7438B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33516B-7C7F-41A6-A0FF-E58C28ADF38F}" type="datetime1">
              <a:rPr lang="en-US"/>
              <a:pPr>
                <a:defRPr/>
              </a:pPr>
              <a:t>10/18/2016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002CCB-412C-4D0C-80D6-9360422150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603EF9-90F1-42A1-9064-704B9A995A05}" type="datetime1">
              <a:rPr lang="en-US"/>
              <a:pPr>
                <a:defRPr/>
              </a:pPr>
              <a:t>10/18/2016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63C360-E95D-402F-9CC1-4C8BFE4EC9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EC50DB-797E-4699-BCEA-9854941F1C1B}" type="datetime1">
              <a:rPr lang="en-US"/>
              <a:pPr>
                <a:defRPr/>
              </a:pPr>
              <a:t>10/18/2016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9E9AFA-531F-4C48-B295-F9DEB39FCB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D2F4A9-5062-421E-9656-6BC9C375C5BB}" type="datetime1">
              <a:rPr lang="en-US"/>
              <a:pPr>
                <a:defRPr/>
              </a:pPr>
              <a:t>10/18/2016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5F4321-0724-446F-9608-78911952102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FE20E41-8294-4797-8594-FE7BCBF985FA}" type="datetime1">
              <a:rPr lang="en-US"/>
              <a:pPr>
                <a:defRPr/>
              </a:pPr>
              <a:t>10/18/2016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8FB332F-01CB-4E32-9709-E0CB73E248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tigerweb.towson.edu/webster/109/index.html" TargetMode="External"/><Relationship Id="rId2" Type="http://schemas.openxmlformats.org/officeDocument/2006/relationships/hyperlink" Target="mailto:webster@towson.edu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3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ctrTitle"/>
          </p:nvPr>
        </p:nvSpPr>
        <p:spPr>
          <a:xfrm>
            <a:off x="685800" y="914400"/>
            <a:ext cx="7772400" cy="1470025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dirty="0" smtClean="0"/>
              <a:t>Animation Part II: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Interactive Multimedia Authoring with </a:t>
            </a:r>
            <a:r>
              <a:rPr lang="en-US" dirty="0" smtClean="0"/>
              <a:t>Flash</a:t>
            </a:r>
            <a:endParaRPr lang="en-US" dirty="0" smtClean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8200" y="3429000"/>
            <a:ext cx="7848600" cy="2514600"/>
          </a:xfrm>
        </p:spPr>
        <p:txBody>
          <a:bodyPr rtlCol="0">
            <a:normAutofit fontScale="700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5800" dirty="0" smtClean="0"/>
              <a:t>Flash: Shapes and Symbols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/>
          </a:p>
          <a:p>
            <a:r>
              <a:rPr lang="en-US" sz="2600" b="1" i="1" dirty="0">
                <a:solidFill>
                  <a:srgbClr val="0070C0"/>
                </a:solidFill>
              </a:rPr>
              <a:t>“Computers and Creativity”</a:t>
            </a:r>
          </a:p>
          <a:p>
            <a:r>
              <a:rPr lang="en-US" sz="2600" i="1" dirty="0">
                <a:solidFill>
                  <a:srgbClr val="00B0F0"/>
                </a:solidFill>
              </a:rPr>
              <a:t>Richard D. Webster, COSC 109 Instructor</a:t>
            </a:r>
            <a:endParaRPr lang="en-US" sz="2600" dirty="0">
              <a:solidFill>
                <a:srgbClr val="00B0F0"/>
              </a:solidFill>
            </a:endParaRPr>
          </a:p>
          <a:p>
            <a:r>
              <a:rPr lang="en-US" sz="2600" i="1" dirty="0">
                <a:solidFill>
                  <a:srgbClr val="00B0F0"/>
                </a:solidFill>
              </a:rPr>
              <a:t>Office:  7800 York Road, Room 422  |  Phone:   (410) 704-2424</a:t>
            </a:r>
          </a:p>
          <a:p>
            <a:r>
              <a:rPr lang="en-US" sz="2600" i="1" dirty="0">
                <a:solidFill>
                  <a:srgbClr val="00B0F0"/>
                </a:solidFill>
              </a:rPr>
              <a:t>e-mail:  </a:t>
            </a:r>
            <a:r>
              <a:rPr lang="en-US" sz="2600" i="1" dirty="0">
                <a:solidFill>
                  <a:srgbClr val="00B0F0"/>
                </a:solidFill>
                <a:hlinkClick r:id="rId2"/>
              </a:rPr>
              <a:t>webster@towson.edu</a:t>
            </a:r>
            <a:endParaRPr lang="en-US" sz="2600" dirty="0">
              <a:solidFill>
                <a:srgbClr val="00B0F0"/>
              </a:solidFill>
            </a:endParaRPr>
          </a:p>
          <a:p>
            <a:r>
              <a:rPr lang="en-US" sz="2600" i="1" dirty="0">
                <a:solidFill>
                  <a:srgbClr val="00B0F0"/>
                </a:solidFill>
              </a:rPr>
              <a:t>109 website:</a:t>
            </a:r>
            <a:r>
              <a:rPr lang="en-US" sz="2600" i="1">
                <a:solidFill>
                  <a:srgbClr val="00B0F0"/>
                </a:solidFill>
              </a:rPr>
              <a:t>  </a:t>
            </a:r>
            <a:r>
              <a:rPr lang="en-US" sz="2600" i="1">
                <a:solidFill>
                  <a:srgbClr val="00B0F0"/>
                </a:solidFill>
                <a:hlinkClick r:id="rId3"/>
              </a:rPr>
              <a:t>https://</a:t>
            </a:r>
            <a:r>
              <a:rPr lang="en-US" sz="2600" i="1" smtClean="0">
                <a:solidFill>
                  <a:srgbClr val="00B0F0"/>
                </a:solidFill>
                <a:hlinkClick r:id="rId3"/>
              </a:rPr>
              <a:t>tigerweb.towson.edu/webster/109/index.html</a:t>
            </a:r>
            <a:r>
              <a:rPr lang="en-US" sz="2600" i="1" smtClean="0">
                <a:solidFill>
                  <a:srgbClr val="00B0F0"/>
                </a:solidFill>
              </a:rPr>
              <a:t> 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4E7270-C1EA-4DC7-BDAB-91220BA0342A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7" descr="C:\Users\ylwong\AppData\Local\Microsoft\Windows\Temporary Internet Files\Content.IE5\M7DDD8FN\MC900304809[1].wmf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4162425" y="1828800"/>
            <a:ext cx="81915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2000" b="0" cap="none" smtClean="0">
                <a:solidFill>
                  <a:schemeClr val="bg1">
                    <a:lumMod val="50000"/>
                  </a:schemeClr>
                </a:solidFill>
                <a:latin typeface="+mn-lt"/>
              </a:rPr>
              <a:t>A screen-capture movie shows how to create a simple shape using Pencil, Pen, Ink, and Paint Bucket tools.</a:t>
            </a:r>
            <a:endParaRPr lang="en-US" sz="2000" b="0" cap="none">
              <a:solidFill>
                <a:schemeClr val="bg1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 Also check out the screen capture video on:</a:t>
            </a:r>
          </a:p>
          <a:p>
            <a:pPr>
              <a:defRPr/>
            </a:pPr>
            <a:r>
              <a:rPr lang="en-US" sz="4000" cap="small" smtClean="0">
                <a:solidFill>
                  <a:schemeClr val="tx1"/>
                </a:solidFill>
                <a:latin typeface="+mj-lt"/>
              </a:rPr>
              <a:t>Creating Shapes in Flash</a:t>
            </a:r>
            <a:endParaRPr lang="en-US" sz="4000" smtClean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0BFA39-26A6-4ED1-A9A9-05ABCCDCC3E3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Fill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defRPr/>
            </a:pPr>
            <a:r>
              <a:rPr lang="en-US" smtClean="0"/>
              <a:t>Area of filled content, such as filled solid color</a:t>
            </a:r>
          </a:p>
          <a:p>
            <a:pPr>
              <a:defRPr/>
            </a:pPr>
            <a:endParaRPr lang="en-US" smtClean="0"/>
          </a:p>
          <a:p>
            <a:pPr>
              <a:defRPr/>
            </a:pPr>
            <a:r>
              <a:rPr lang="en-US" smtClean="0"/>
              <a:t>Tools for creating fills:</a:t>
            </a:r>
          </a:p>
          <a:p>
            <a:pPr lvl="1">
              <a:defRPr/>
            </a:pPr>
            <a:r>
              <a:rPr lang="en-US" smtClean="0"/>
              <a:t>Paint Bucket</a:t>
            </a:r>
          </a:p>
          <a:p>
            <a:pPr lvl="1">
              <a:defRPr/>
            </a:pPr>
            <a:r>
              <a:rPr lang="en-US" smtClean="0"/>
              <a:t>Brush</a:t>
            </a:r>
          </a:p>
          <a:p>
            <a:pPr>
              <a:defRPr/>
            </a:pPr>
            <a:endParaRPr lang="en-US" smtClean="0"/>
          </a:p>
          <a:p>
            <a:pPr>
              <a:defRPr/>
            </a:pPr>
            <a:r>
              <a:rPr lang="en-US" smtClean="0"/>
              <a:t>Properties:</a:t>
            </a:r>
          </a:p>
          <a:p>
            <a:pPr lvl="1">
              <a:defRPr/>
            </a:pPr>
            <a:r>
              <a:rPr lang="en-US" smtClean="0"/>
              <a:t>color</a:t>
            </a:r>
          </a:p>
          <a:p>
            <a:pPr lvl="1">
              <a:defRPr/>
            </a:pPr>
            <a:r>
              <a:rPr lang="en-US" smtClean="0"/>
              <a:t>can be modified in Property Inspector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95D2AFB-B69F-4C33-9F15-453670135EA7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9" descr="C:\Users\ylwong\yl\nsf\digital-media-primer-2nd-ed\primer-1st-edition-writeRAP\chapter 08\images\updated-fig-06-sc-flash-cs55-tool-palette.tif"/>
          <p:cNvPicPr>
            <a:picLocks noChangeAspect="1" noChangeArrowheads="1"/>
          </p:cNvPicPr>
          <p:nvPr/>
        </p:nvPicPr>
        <p:blipFill>
          <a:blip r:embed="rId2" cstate="print"/>
          <a:srcRect b="33678"/>
          <a:stretch>
            <a:fillRect/>
          </a:stretch>
        </p:blipFill>
        <p:spPr bwMode="auto">
          <a:xfrm>
            <a:off x="1600200" y="1371600"/>
            <a:ext cx="3511550" cy="548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3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Paint Bucket and Brush tools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79E2FD2-6A1F-4244-B0A8-7D0BBF0A0321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14341" name="TextBox 5"/>
          <p:cNvSpPr txBox="1">
            <a:spLocks noChangeArrowheads="1"/>
          </p:cNvSpPr>
          <p:nvPr/>
        </p:nvSpPr>
        <p:spPr bwMode="auto">
          <a:xfrm>
            <a:off x="4648200" y="4125913"/>
            <a:ext cx="1143000" cy="36988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Brush</a:t>
            </a:r>
          </a:p>
        </p:txBody>
      </p:sp>
      <p:sp>
        <p:nvSpPr>
          <p:cNvPr id="14342" name="TextBox 6"/>
          <p:cNvSpPr txBox="1">
            <a:spLocks noChangeArrowheads="1"/>
          </p:cNvSpPr>
          <p:nvPr/>
        </p:nvSpPr>
        <p:spPr bwMode="auto">
          <a:xfrm>
            <a:off x="4648200" y="4887913"/>
            <a:ext cx="1665288" cy="36988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Paint Bucket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168400" y="2749550"/>
            <a:ext cx="2895600" cy="28130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Example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u="sng" smtClean="0"/>
              <a:t>Brush</a:t>
            </a:r>
            <a:r>
              <a:rPr lang="en-US" smtClean="0"/>
              <a:t> tool lets you paint a fill freehand like this: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AE8A2C-712C-4295-87BD-80733731913D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15365" name="Freeform 4"/>
          <p:cNvSpPr>
            <a:spLocks/>
          </p:cNvSpPr>
          <p:nvPr/>
        </p:nvSpPr>
        <p:spPr bwMode="auto">
          <a:xfrm>
            <a:off x="3657600" y="2819400"/>
            <a:ext cx="1193800" cy="1009650"/>
          </a:xfrm>
          <a:custGeom>
            <a:avLst/>
            <a:gdLst>
              <a:gd name="T0" fmla="*/ 2147483647 w 752"/>
              <a:gd name="T1" fmla="*/ 2147483647 h 636"/>
              <a:gd name="T2" fmla="*/ 2147483647 w 752"/>
              <a:gd name="T3" fmla="*/ 2147483647 h 636"/>
              <a:gd name="T4" fmla="*/ 2147483647 w 752"/>
              <a:gd name="T5" fmla="*/ 2147483647 h 636"/>
              <a:gd name="T6" fmla="*/ 2147483647 w 752"/>
              <a:gd name="T7" fmla="*/ 2147483647 h 636"/>
              <a:gd name="T8" fmla="*/ 2147483647 w 752"/>
              <a:gd name="T9" fmla="*/ 2147483647 h 636"/>
              <a:gd name="T10" fmla="*/ 2147483647 w 752"/>
              <a:gd name="T11" fmla="*/ 2147483647 h 636"/>
              <a:gd name="T12" fmla="*/ 2147483647 w 752"/>
              <a:gd name="T13" fmla="*/ 2147483647 h 636"/>
              <a:gd name="T14" fmla="*/ 2147483647 w 752"/>
              <a:gd name="T15" fmla="*/ 2147483647 h 636"/>
              <a:gd name="T16" fmla="*/ 2147483647 w 752"/>
              <a:gd name="T17" fmla="*/ 2147483647 h 636"/>
              <a:gd name="T18" fmla="*/ 2147483647 w 752"/>
              <a:gd name="T19" fmla="*/ 2147483647 h 636"/>
              <a:gd name="T20" fmla="*/ 2147483647 w 752"/>
              <a:gd name="T21" fmla="*/ 2147483647 h 636"/>
              <a:gd name="T22" fmla="*/ 2147483647 w 752"/>
              <a:gd name="T23" fmla="*/ 2147483647 h 636"/>
              <a:gd name="T24" fmla="*/ 2147483647 w 752"/>
              <a:gd name="T25" fmla="*/ 2147483647 h 636"/>
              <a:gd name="T26" fmla="*/ 2147483647 w 752"/>
              <a:gd name="T27" fmla="*/ 2147483647 h 636"/>
              <a:gd name="T28" fmla="*/ 2147483647 w 752"/>
              <a:gd name="T29" fmla="*/ 2147483647 h 6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w 752"/>
              <a:gd name="T46" fmla="*/ 0 h 636"/>
              <a:gd name="T47" fmla="*/ 752 w 752"/>
              <a:gd name="T48" fmla="*/ 636 h 636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T45" t="T46" r="T47" b="T48"/>
            <a:pathLst>
              <a:path w="752" h="636">
                <a:moveTo>
                  <a:pt x="420" y="66"/>
                </a:moveTo>
                <a:cubicBezTo>
                  <a:pt x="399" y="135"/>
                  <a:pt x="403" y="146"/>
                  <a:pt x="339" y="172"/>
                </a:cubicBezTo>
                <a:cubicBezTo>
                  <a:pt x="274" y="240"/>
                  <a:pt x="190" y="227"/>
                  <a:pt x="95" y="241"/>
                </a:cubicBezTo>
                <a:cubicBezTo>
                  <a:pt x="77" y="259"/>
                  <a:pt x="36" y="260"/>
                  <a:pt x="32" y="285"/>
                </a:cubicBezTo>
                <a:cubicBezTo>
                  <a:pt x="0" y="512"/>
                  <a:pt x="168" y="463"/>
                  <a:pt x="332" y="479"/>
                </a:cubicBezTo>
                <a:cubicBezTo>
                  <a:pt x="403" y="547"/>
                  <a:pt x="310" y="451"/>
                  <a:pt x="376" y="548"/>
                </a:cubicBezTo>
                <a:cubicBezTo>
                  <a:pt x="382" y="557"/>
                  <a:pt x="394" y="560"/>
                  <a:pt x="401" y="567"/>
                </a:cubicBezTo>
                <a:cubicBezTo>
                  <a:pt x="432" y="598"/>
                  <a:pt x="448" y="613"/>
                  <a:pt x="489" y="636"/>
                </a:cubicBezTo>
                <a:cubicBezTo>
                  <a:pt x="599" y="612"/>
                  <a:pt x="607" y="605"/>
                  <a:pt x="683" y="529"/>
                </a:cubicBezTo>
                <a:cubicBezTo>
                  <a:pt x="698" y="514"/>
                  <a:pt x="712" y="501"/>
                  <a:pt x="727" y="486"/>
                </a:cubicBezTo>
                <a:cubicBezTo>
                  <a:pt x="736" y="477"/>
                  <a:pt x="752" y="460"/>
                  <a:pt x="752" y="460"/>
                </a:cubicBezTo>
                <a:cubicBezTo>
                  <a:pt x="746" y="387"/>
                  <a:pt x="746" y="313"/>
                  <a:pt x="733" y="241"/>
                </a:cubicBezTo>
                <a:cubicBezTo>
                  <a:pt x="732" y="234"/>
                  <a:pt x="676" y="191"/>
                  <a:pt x="664" y="179"/>
                </a:cubicBezTo>
                <a:cubicBezTo>
                  <a:pt x="607" y="121"/>
                  <a:pt x="554" y="53"/>
                  <a:pt x="489" y="3"/>
                </a:cubicBezTo>
                <a:cubicBezTo>
                  <a:pt x="412" y="26"/>
                  <a:pt x="429" y="0"/>
                  <a:pt x="420" y="66"/>
                </a:cubicBezTo>
                <a:close/>
              </a:path>
            </a:pathLst>
          </a:custGeom>
          <a:solidFill>
            <a:srgbClr val="FF6600"/>
          </a:solidFill>
          <a:ln w="38100" cmpd="sng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Example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u="sng" smtClean="0"/>
              <a:t>Paint Bucket </a:t>
            </a:r>
            <a:r>
              <a:rPr lang="en-US" smtClean="0"/>
              <a:t>tool lets you fill in an enclosed area like this: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6174500-29AA-49F4-B9F4-F8DBE4F4BD58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16389" name="Freeform 4"/>
          <p:cNvSpPr>
            <a:spLocks/>
          </p:cNvSpPr>
          <p:nvPr/>
        </p:nvSpPr>
        <p:spPr bwMode="auto">
          <a:xfrm>
            <a:off x="3911600" y="3352800"/>
            <a:ext cx="1193800" cy="1009650"/>
          </a:xfrm>
          <a:custGeom>
            <a:avLst/>
            <a:gdLst>
              <a:gd name="T0" fmla="*/ 2147483647 w 752"/>
              <a:gd name="T1" fmla="*/ 2147483647 h 636"/>
              <a:gd name="T2" fmla="*/ 2147483647 w 752"/>
              <a:gd name="T3" fmla="*/ 2147483647 h 636"/>
              <a:gd name="T4" fmla="*/ 2147483647 w 752"/>
              <a:gd name="T5" fmla="*/ 2147483647 h 636"/>
              <a:gd name="T6" fmla="*/ 2147483647 w 752"/>
              <a:gd name="T7" fmla="*/ 2147483647 h 636"/>
              <a:gd name="T8" fmla="*/ 2147483647 w 752"/>
              <a:gd name="T9" fmla="*/ 2147483647 h 636"/>
              <a:gd name="T10" fmla="*/ 2147483647 w 752"/>
              <a:gd name="T11" fmla="*/ 2147483647 h 636"/>
              <a:gd name="T12" fmla="*/ 2147483647 w 752"/>
              <a:gd name="T13" fmla="*/ 2147483647 h 636"/>
              <a:gd name="T14" fmla="*/ 2147483647 w 752"/>
              <a:gd name="T15" fmla="*/ 2147483647 h 636"/>
              <a:gd name="T16" fmla="*/ 2147483647 w 752"/>
              <a:gd name="T17" fmla="*/ 2147483647 h 636"/>
              <a:gd name="T18" fmla="*/ 2147483647 w 752"/>
              <a:gd name="T19" fmla="*/ 2147483647 h 636"/>
              <a:gd name="T20" fmla="*/ 2147483647 w 752"/>
              <a:gd name="T21" fmla="*/ 2147483647 h 636"/>
              <a:gd name="T22" fmla="*/ 2147483647 w 752"/>
              <a:gd name="T23" fmla="*/ 2147483647 h 636"/>
              <a:gd name="T24" fmla="*/ 2147483647 w 752"/>
              <a:gd name="T25" fmla="*/ 2147483647 h 636"/>
              <a:gd name="T26" fmla="*/ 2147483647 w 752"/>
              <a:gd name="T27" fmla="*/ 2147483647 h 636"/>
              <a:gd name="T28" fmla="*/ 2147483647 w 752"/>
              <a:gd name="T29" fmla="*/ 2147483647 h 6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w 752"/>
              <a:gd name="T46" fmla="*/ 0 h 636"/>
              <a:gd name="T47" fmla="*/ 752 w 752"/>
              <a:gd name="T48" fmla="*/ 636 h 636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T45" t="T46" r="T47" b="T48"/>
            <a:pathLst>
              <a:path w="752" h="636">
                <a:moveTo>
                  <a:pt x="420" y="66"/>
                </a:moveTo>
                <a:cubicBezTo>
                  <a:pt x="399" y="135"/>
                  <a:pt x="403" y="146"/>
                  <a:pt x="339" y="172"/>
                </a:cubicBezTo>
                <a:cubicBezTo>
                  <a:pt x="274" y="240"/>
                  <a:pt x="190" y="227"/>
                  <a:pt x="95" y="241"/>
                </a:cubicBezTo>
                <a:cubicBezTo>
                  <a:pt x="77" y="259"/>
                  <a:pt x="36" y="260"/>
                  <a:pt x="32" y="285"/>
                </a:cubicBezTo>
                <a:cubicBezTo>
                  <a:pt x="0" y="512"/>
                  <a:pt x="168" y="463"/>
                  <a:pt x="332" y="479"/>
                </a:cubicBezTo>
                <a:cubicBezTo>
                  <a:pt x="403" y="547"/>
                  <a:pt x="310" y="451"/>
                  <a:pt x="376" y="548"/>
                </a:cubicBezTo>
                <a:cubicBezTo>
                  <a:pt x="382" y="557"/>
                  <a:pt x="394" y="560"/>
                  <a:pt x="401" y="567"/>
                </a:cubicBezTo>
                <a:cubicBezTo>
                  <a:pt x="432" y="598"/>
                  <a:pt x="448" y="613"/>
                  <a:pt x="489" y="636"/>
                </a:cubicBezTo>
                <a:cubicBezTo>
                  <a:pt x="599" y="612"/>
                  <a:pt x="607" y="605"/>
                  <a:pt x="683" y="529"/>
                </a:cubicBezTo>
                <a:cubicBezTo>
                  <a:pt x="698" y="514"/>
                  <a:pt x="712" y="501"/>
                  <a:pt x="727" y="486"/>
                </a:cubicBezTo>
                <a:cubicBezTo>
                  <a:pt x="736" y="477"/>
                  <a:pt x="752" y="460"/>
                  <a:pt x="752" y="460"/>
                </a:cubicBezTo>
                <a:cubicBezTo>
                  <a:pt x="746" y="387"/>
                  <a:pt x="746" y="313"/>
                  <a:pt x="733" y="241"/>
                </a:cubicBezTo>
                <a:cubicBezTo>
                  <a:pt x="732" y="234"/>
                  <a:pt x="676" y="191"/>
                  <a:pt x="664" y="179"/>
                </a:cubicBezTo>
                <a:cubicBezTo>
                  <a:pt x="607" y="121"/>
                  <a:pt x="554" y="53"/>
                  <a:pt x="489" y="3"/>
                </a:cubicBezTo>
                <a:cubicBezTo>
                  <a:pt x="412" y="26"/>
                  <a:pt x="429" y="0"/>
                  <a:pt x="420" y="66"/>
                </a:cubicBezTo>
                <a:close/>
              </a:path>
            </a:pathLst>
          </a:custGeom>
          <a:noFill/>
          <a:ln w="38100" cmpd="sng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" name="Line 5"/>
          <p:cNvSpPr>
            <a:spLocks noChangeShapeType="1"/>
          </p:cNvSpPr>
          <p:nvPr/>
        </p:nvSpPr>
        <p:spPr bwMode="auto">
          <a:xfrm>
            <a:off x="5664200" y="3962400"/>
            <a:ext cx="1066800" cy="0"/>
          </a:xfrm>
          <a:prstGeom prst="line">
            <a:avLst/>
          </a:prstGeom>
          <a:ln>
            <a:headEnd/>
            <a:tailEnd type="triangle" w="med" len="med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6391" name="Freeform 6"/>
          <p:cNvSpPr>
            <a:spLocks/>
          </p:cNvSpPr>
          <p:nvPr/>
        </p:nvSpPr>
        <p:spPr bwMode="auto">
          <a:xfrm>
            <a:off x="7112000" y="3352800"/>
            <a:ext cx="1193800" cy="1009650"/>
          </a:xfrm>
          <a:custGeom>
            <a:avLst/>
            <a:gdLst>
              <a:gd name="T0" fmla="*/ 2147483647 w 752"/>
              <a:gd name="T1" fmla="*/ 2147483647 h 636"/>
              <a:gd name="T2" fmla="*/ 2147483647 w 752"/>
              <a:gd name="T3" fmla="*/ 2147483647 h 636"/>
              <a:gd name="T4" fmla="*/ 2147483647 w 752"/>
              <a:gd name="T5" fmla="*/ 2147483647 h 636"/>
              <a:gd name="T6" fmla="*/ 2147483647 w 752"/>
              <a:gd name="T7" fmla="*/ 2147483647 h 636"/>
              <a:gd name="T8" fmla="*/ 2147483647 w 752"/>
              <a:gd name="T9" fmla="*/ 2147483647 h 636"/>
              <a:gd name="T10" fmla="*/ 2147483647 w 752"/>
              <a:gd name="T11" fmla="*/ 2147483647 h 636"/>
              <a:gd name="T12" fmla="*/ 2147483647 w 752"/>
              <a:gd name="T13" fmla="*/ 2147483647 h 636"/>
              <a:gd name="T14" fmla="*/ 2147483647 w 752"/>
              <a:gd name="T15" fmla="*/ 2147483647 h 636"/>
              <a:gd name="T16" fmla="*/ 2147483647 w 752"/>
              <a:gd name="T17" fmla="*/ 2147483647 h 636"/>
              <a:gd name="T18" fmla="*/ 2147483647 w 752"/>
              <a:gd name="T19" fmla="*/ 2147483647 h 636"/>
              <a:gd name="T20" fmla="*/ 2147483647 w 752"/>
              <a:gd name="T21" fmla="*/ 2147483647 h 636"/>
              <a:gd name="T22" fmla="*/ 2147483647 w 752"/>
              <a:gd name="T23" fmla="*/ 2147483647 h 636"/>
              <a:gd name="T24" fmla="*/ 2147483647 w 752"/>
              <a:gd name="T25" fmla="*/ 2147483647 h 636"/>
              <a:gd name="T26" fmla="*/ 2147483647 w 752"/>
              <a:gd name="T27" fmla="*/ 2147483647 h 636"/>
              <a:gd name="T28" fmla="*/ 2147483647 w 752"/>
              <a:gd name="T29" fmla="*/ 2147483647 h 6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w 752"/>
              <a:gd name="T46" fmla="*/ 0 h 636"/>
              <a:gd name="T47" fmla="*/ 752 w 752"/>
              <a:gd name="T48" fmla="*/ 636 h 636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T45" t="T46" r="T47" b="T48"/>
            <a:pathLst>
              <a:path w="752" h="636">
                <a:moveTo>
                  <a:pt x="420" y="66"/>
                </a:moveTo>
                <a:cubicBezTo>
                  <a:pt x="399" y="135"/>
                  <a:pt x="403" y="146"/>
                  <a:pt x="339" y="172"/>
                </a:cubicBezTo>
                <a:cubicBezTo>
                  <a:pt x="274" y="240"/>
                  <a:pt x="190" y="227"/>
                  <a:pt x="95" y="241"/>
                </a:cubicBezTo>
                <a:cubicBezTo>
                  <a:pt x="77" y="259"/>
                  <a:pt x="36" y="260"/>
                  <a:pt x="32" y="285"/>
                </a:cubicBezTo>
                <a:cubicBezTo>
                  <a:pt x="0" y="512"/>
                  <a:pt x="168" y="463"/>
                  <a:pt x="332" y="479"/>
                </a:cubicBezTo>
                <a:cubicBezTo>
                  <a:pt x="403" y="547"/>
                  <a:pt x="310" y="451"/>
                  <a:pt x="376" y="548"/>
                </a:cubicBezTo>
                <a:cubicBezTo>
                  <a:pt x="382" y="557"/>
                  <a:pt x="394" y="560"/>
                  <a:pt x="401" y="567"/>
                </a:cubicBezTo>
                <a:cubicBezTo>
                  <a:pt x="432" y="598"/>
                  <a:pt x="448" y="613"/>
                  <a:pt x="489" y="636"/>
                </a:cubicBezTo>
                <a:cubicBezTo>
                  <a:pt x="599" y="612"/>
                  <a:pt x="607" y="605"/>
                  <a:pt x="683" y="529"/>
                </a:cubicBezTo>
                <a:cubicBezTo>
                  <a:pt x="698" y="514"/>
                  <a:pt x="712" y="501"/>
                  <a:pt x="727" y="486"/>
                </a:cubicBezTo>
                <a:cubicBezTo>
                  <a:pt x="736" y="477"/>
                  <a:pt x="752" y="460"/>
                  <a:pt x="752" y="460"/>
                </a:cubicBezTo>
                <a:cubicBezTo>
                  <a:pt x="746" y="387"/>
                  <a:pt x="746" y="313"/>
                  <a:pt x="733" y="241"/>
                </a:cubicBezTo>
                <a:cubicBezTo>
                  <a:pt x="732" y="234"/>
                  <a:pt x="676" y="191"/>
                  <a:pt x="664" y="179"/>
                </a:cubicBezTo>
                <a:cubicBezTo>
                  <a:pt x="607" y="121"/>
                  <a:pt x="554" y="53"/>
                  <a:pt x="489" y="3"/>
                </a:cubicBezTo>
                <a:cubicBezTo>
                  <a:pt x="412" y="26"/>
                  <a:pt x="429" y="0"/>
                  <a:pt x="420" y="66"/>
                </a:cubicBezTo>
                <a:close/>
              </a:path>
            </a:pathLst>
          </a:custGeom>
          <a:solidFill>
            <a:srgbClr val="FF6600"/>
          </a:solidFill>
          <a:ln w="38100" cmpd="sng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pic>
        <p:nvPicPr>
          <p:cNvPr id="16392" name="Content Placeholder 4" descr="fig-06-sc-flash-cs3-tool-palette.tif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EEEEEE"/>
              </a:clrFrom>
              <a:clrTo>
                <a:srgbClr val="EEEEEE">
                  <a:alpha val="0"/>
                </a:srgbClr>
              </a:clrTo>
            </a:clrChange>
          </a:blip>
          <a:srcRect l="41667" t="43559" r="44444" b="52872"/>
          <a:stretch>
            <a:fillRect/>
          </a:stretch>
        </p:blipFill>
        <p:spPr bwMode="auto">
          <a:xfrm>
            <a:off x="3937000" y="3403600"/>
            <a:ext cx="635000" cy="63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93" name="Freeform 4"/>
          <p:cNvSpPr>
            <a:spLocks/>
          </p:cNvSpPr>
          <p:nvPr/>
        </p:nvSpPr>
        <p:spPr bwMode="auto">
          <a:xfrm>
            <a:off x="914400" y="3333750"/>
            <a:ext cx="1193800" cy="1009650"/>
          </a:xfrm>
          <a:custGeom>
            <a:avLst/>
            <a:gdLst>
              <a:gd name="T0" fmla="*/ 2147483647 w 752"/>
              <a:gd name="T1" fmla="*/ 2147483647 h 636"/>
              <a:gd name="T2" fmla="*/ 2147483647 w 752"/>
              <a:gd name="T3" fmla="*/ 2147483647 h 636"/>
              <a:gd name="T4" fmla="*/ 2147483647 w 752"/>
              <a:gd name="T5" fmla="*/ 2147483647 h 636"/>
              <a:gd name="T6" fmla="*/ 2147483647 w 752"/>
              <a:gd name="T7" fmla="*/ 2147483647 h 636"/>
              <a:gd name="T8" fmla="*/ 2147483647 w 752"/>
              <a:gd name="T9" fmla="*/ 2147483647 h 636"/>
              <a:gd name="T10" fmla="*/ 2147483647 w 752"/>
              <a:gd name="T11" fmla="*/ 2147483647 h 636"/>
              <a:gd name="T12" fmla="*/ 2147483647 w 752"/>
              <a:gd name="T13" fmla="*/ 2147483647 h 636"/>
              <a:gd name="T14" fmla="*/ 2147483647 w 752"/>
              <a:gd name="T15" fmla="*/ 2147483647 h 636"/>
              <a:gd name="T16" fmla="*/ 2147483647 w 752"/>
              <a:gd name="T17" fmla="*/ 2147483647 h 636"/>
              <a:gd name="T18" fmla="*/ 2147483647 w 752"/>
              <a:gd name="T19" fmla="*/ 2147483647 h 636"/>
              <a:gd name="T20" fmla="*/ 2147483647 w 752"/>
              <a:gd name="T21" fmla="*/ 2147483647 h 636"/>
              <a:gd name="T22" fmla="*/ 2147483647 w 752"/>
              <a:gd name="T23" fmla="*/ 2147483647 h 636"/>
              <a:gd name="T24" fmla="*/ 2147483647 w 752"/>
              <a:gd name="T25" fmla="*/ 2147483647 h 636"/>
              <a:gd name="T26" fmla="*/ 2147483647 w 752"/>
              <a:gd name="T27" fmla="*/ 2147483647 h 636"/>
              <a:gd name="T28" fmla="*/ 2147483647 w 752"/>
              <a:gd name="T29" fmla="*/ 2147483647 h 6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w 752"/>
              <a:gd name="T46" fmla="*/ 0 h 636"/>
              <a:gd name="T47" fmla="*/ 752 w 752"/>
              <a:gd name="T48" fmla="*/ 636 h 636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T45" t="T46" r="T47" b="T48"/>
            <a:pathLst>
              <a:path w="752" h="636">
                <a:moveTo>
                  <a:pt x="420" y="66"/>
                </a:moveTo>
                <a:cubicBezTo>
                  <a:pt x="399" y="135"/>
                  <a:pt x="403" y="146"/>
                  <a:pt x="339" y="172"/>
                </a:cubicBezTo>
                <a:cubicBezTo>
                  <a:pt x="274" y="240"/>
                  <a:pt x="190" y="227"/>
                  <a:pt x="95" y="241"/>
                </a:cubicBezTo>
                <a:cubicBezTo>
                  <a:pt x="77" y="259"/>
                  <a:pt x="36" y="260"/>
                  <a:pt x="32" y="285"/>
                </a:cubicBezTo>
                <a:cubicBezTo>
                  <a:pt x="0" y="512"/>
                  <a:pt x="168" y="463"/>
                  <a:pt x="332" y="479"/>
                </a:cubicBezTo>
                <a:cubicBezTo>
                  <a:pt x="403" y="547"/>
                  <a:pt x="310" y="451"/>
                  <a:pt x="376" y="548"/>
                </a:cubicBezTo>
                <a:cubicBezTo>
                  <a:pt x="382" y="557"/>
                  <a:pt x="394" y="560"/>
                  <a:pt x="401" y="567"/>
                </a:cubicBezTo>
                <a:cubicBezTo>
                  <a:pt x="432" y="598"/>
                  <a:pt x="448" y="613"/>
                  <a:pt x="489" y="636"/>
                </a:cubicBezTo>
                <a:cubicBezTo>
                  <a:pt x="599" y="612"/>
                  <a:pt x="607" y="605"/>
                  <a:pt x="683" y="529"/>
                </a:cubicBezTo>
                <a:cubicBezTo>
                  <a:pt x="698" y="514"/>
                  <a:pt x="712" y="501"/>
                  <a:pt x="727" y="486"/>
                </a:cubicBezTo>
                <a:cubicBezTo>
                  <a:pt x="736" y="477"/>
                  <a:pt x="752" y="460"/>
                  <a:pt x="752" y="460"/>
                </a:cubicBezTo>
                <a:cubicBezTo>
                  <a:pt x="746" y="387"/>
                  <a:pt x="746" y="313"/>
                  <a:pt x="733" y="241"/>
                </a:cubicBezTo>
                <a:cubicBezTo>
                  <a:pt x="732" y="234"/>
                  <a:pt x="676" y="191"/>
                  <a:pt x="664" y="179"/>
                </a:cubicBezTo>
                <a:cubicBezTo>
                  <a:pt x="607" y="121"/>
                  <a:pt x="554" y="53"/>
                  <a:pt x="489" y="3"/>
                </a:cubicBezTo>
                <a:cubicBezTo>
                  <a:pt x="412" y="26"/>
                  <a:pt x="429" y="0"/>
                  <a:pt x="420" y="66"/>
                </a:cubicBezTo>
                <a:close/>
              </a:path>
            </a:pathLst>
          </a:custGeom>
          <a:noFill/>
          <a:ln w="38100" cmpd="sng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" name="Line 5"/>
          <p:cNvSpPr>
            <a:spLocks noChangeShapeType="1"/>
          </p:cNvSpPr>
          <p:nvPr/>
        </p:nvSpPr>
        <p:spPr bwMode="auto">
          <a:xfrm>
            <a:off x="2514600" y="3962400"/>
            <a:ext cx="1066800" cy="0"/>
          </a:xfrm>
          <a:prstGeom prst="line">
            <a:avLst/>
          </a:prstGeom>
          <a:ln>
            <a:headEnd/>
            <a:tailEnd type="triangle" w="med" len="med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9" descr="C:\Users\ylwong\yl\nsf\digital-media-primer-2nd-ed\primer-1st-edition-writeRAP\chapter 08\images\updated-fig-06-sc-flash-cs55-tool-palette.tif"/>
          <p:cNvPicPr>
            <a:picLocks noChangeAspect="1" noChangeArrowheads="1"/>
          </p:cNvPicPr>
          <p:nvPr/>
        </p:nvPicPr>
        <p:blipFill>
          <a:blip r:embed="rId2" cstate="print"/>
          <a:srcRect b="28786"/>
          <a:stretch>
            <a:fillRect/>
          </a:stretch>
        </p:blipFill>
        <p:spPr bwMode="auto">
          <a:xfrm>
            <a:off x="1600200" y="966788"/>
            <a:ext cx="3511550" cy="5891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Coloring Strokes and Fills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38FFA1D-54F2-49FC-A597-B7EB40FD4C7D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3048000" y="2667000"/>
            <a:ext cx="990600" cy="2057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495800" y="3429000"/>
            <a:ext cx="990600" cy="2057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4084638" y="5970588"/>
            <a:ext cx="304800" cy="381000"/>
          </a:xfrm>
          <a:prstGeom prst="rect">
            <a:avLst/>
          </a:prstGeom>
          <a:solidFill>
            <a:srgbClr val="FFFF00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4084638" y="6427788"/>
            <a:ext cx="304800" cy="381000"/>
          </a:xfrm>
          <a:prstGeom prst="rect">
            <a:avLst/>
          </a:prstGeom>
          <a:solidFill>
            <a:srgbClr val="FFFF00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11" name="Straight Connector 10"/>
          <p:cNvCxnSpPr>
            <a:stCxn id="8" idx="3"/>
            <a:endCxn id="17418" idx="1"/>
          </p:cNvCxnSpPr>
          <p:nvPr/>
        </p:nvCxnSpPr>
        <p:spPr>
          <a:xfrm flipV="1">
            <a:off x="4389438" y="6110288"/>
            <a:ext cx="762000" cy="5080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7418" name="TextBox 11"/>
          <p:cNvSpPr txBox="1">
            <a:spLocks noChangeArrowheads="1"/>
          </p:cNvSpPr>
          <p:nvPr/>
        </p:nvSpPr>
        <p:spPr bwMode="auto">
          <a:xfrm>
            <a:off x="5151438" y="5924550"/>
            <a:ext cx="27495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accent2"/>
                </a:solidFill>
              </a:rPr>
              <a:t>Color chip for the strokes</a:t>
            </a:r>
          </a:p>
        </p:txBody>
      </p:sp>
      <p:sp>
        <p:nvSpPr>
          <p:cNvPr id="17419" name="TextBox 13"/>
          <p:cNvSpPr txBox="1">
            <a:spLocks noChangeArrowheads="1"/>
          </p:cNvSpPr>
          <p:nvPr/>
        </p:nvSpPr>
        <p:spPr bwMode="auto">
          <a:xfrm>
            <a:off x="5151438" y="6457950"/>
            <a:ext cx="233838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accent2"/>
                </a:solidFill>
              </a:rPr>
              <a:t>Color chip for the fills</a:t>
            </a:r>
          </a:p>
        </p:txBody>
      </p:sp>
      <p:cxnSp>
        <p:nvCxnSpPr>
          <p:cNvPr id="17" name="Straight Connector 16"/>
          <p:cNvCxnSpPr>
            <a:stCxn id="9" idx="3"/>
            <a:endCxn id="17419" idx="1"/>
          </p:cNvCxnSpPr>
          <p:nvPr/>
        </p:nvCxnSpPr>
        <p:spPr>
          <a:xfrm>
            <a:off x="4389438" y="6618288"/>
            <a:ext cx="762000" cy="2540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>
          <a:xfrm>
            <a:off x="1168400" y="2344738"/>
            <a:ext cx="2895600" cy="28130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4398963" y="3706813"/>
            <a:ext cx="739775" cy="1524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7" descr="C:\Users\ylwong\AppData\Local\Microsoft\Windows\Temporary Internet Files\Content.IE5\M7DDD8FN\MC900304809[1].wmf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4162425" y="1828800"/>
            <a:ext cx="81915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2000" b="0" cap="none" smtClean="0">
                <a:solidFill>
                  <a:schemeClr val="bg1">
                    <a:lumMod val="50000"/>
                  </a:schemeClr>
                </a:solidFill>
                <a:latin typeface="+mn-lt"/>
              </a:rPr>
              <a:t>A screen-capture movie shows how to modify a shape.</a:t>
            </a:r>
            <a:endParaRPr lang="en-US" sz="2000" b="0" cap="none">
              <a:solidFill>
                <a:schemeClr val="bg1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 Also check out the screen capture video on:</a:t>
            </a:r>
          </a:p>
          <a:p>
            <a:pPr>
              <a:defRPr/>
            </a:pPr>
            <a:r>
              <a:rPr lang="en-US" sz="4000" cap="small" smtClean="0">
                <a:solidFill>
                  <a:schemeClr val="tx1"/>
                </a:solidFill>
                <a:latin typeface="+mj-lt"/>
              </a:rPr>
              <a:t>Modifying Shapes in Flash</a:t>
            </a:r>
            <a:endParaRPr lang="en-US" sz="4000" smtClean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BE8B04-2DCC-43F5-8745-6E57F725D01D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smtClean="0"/>
              <a:t>Drawing Models for Drawing Shapes</a:t>
            </a:r>
            <a:endParaRPr lang="en-US"/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Merge drawing</a:t>
            </a:r>
          </a:p>
          <a:p>
            <a:pPr lvl="1"/>
            <a:r>
              <a:rPr lang="en-US" smtClean="0"/>
              <a:t>Overlapping shapes are merged.</a:t>
            </a:r>
          </a:p>
          <a:p>
            <a:pPr lvl="1"/>
            <a:endParaRPr lang="en-US" smtClean="0"/>
          </a:p>
          <a:p>
            <a:r>
              <a:rPr lang="en-US" smtClean="0"/>
              <a:t>Object drawing</a:t>
            </a:r>
          </a:p>
          <a:p>
            <a:pPr lvl="1"/>
            <a:r>
              <a:rPr lang="en-US" smtClean="0"/>
              <a:t>Each shape can be a self-contained objects</a:t>
            </a:r>
          </a:p>
          <a:p>
            <a:pPr lvl="1"/>
            <a:r>
              <a:rPr lang="en-US" smtClean="0"/>
              <a:t>Overlapping shapes are not merged. They can be repositioned individually.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86AE14-2D4D-40A7-A969-F01F0E2B5475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9" descr="C:\Users\ylwong\yl\nsf\digital-media-primer-2nd-ed\primer-1st-edition-writeRAP\chapter 08\images\updated-fig-06-sc-flash-cs55-tool-palette.tif"/>
          <p:cNvPicPr>
            <a:picLocks noChangeAspect="1" noChangeArrowheads="1"/>
          </p:cNvPicPr>
          <p:nvPr/>
        </p:nvPicPr>
        <p:blipFill>
          <a:blip r:embed="rId2" cstate="print"/>
          <a:srcRect t="21185" b="18019"/>
          <a:stretch>
            <a:fillRect/>
          </a:stretch>
        </p:blipFill>
        <p:spPr bwMode="auto">
          <a:xfrm>
            <a:off x="4108450" y="1524000"/>
            <a:ext cx="3511550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smtClean="0"/>
              <a:t>Drawing Models for Drawing Shapes</a:t>
            </a:r>
            <a:endParaRPr lang="en-US"/>
          </a:p>
        </p:txBody>
      </p:sp>
      <p:sp>
        <p:nvSpPr>
          <p:cNvPr id="20484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6019800" cy="4525963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en-US" smtClean="0"/>
              <a:t>Option available when you select these tools:</a:t>
            </a:r>
          </a:p>
          <a:p>
            <a:r>
              <a:rPr lang="en-US" smtClean="0"/>
              <a:t>Pencil</a:t>
            </a:r>
          </a:p>
          <a:p>
            <a:r>
              <a:rPr lang="en-US" smtClean="0"/>
              <a:t>Brush</a:t>
            </a:r>
          </a:p>
          <a:p>
            <a:r>
              <a:rPr lang="en-US" smtClean="0"/>
              <a:t>Pen</a:t>
            </a:r>
          </a:p>
          <a:p>
            <a:r>
              <a:rPr lang="en-US" smtClean="0"/>
              <a:t>Line</a:t>
            </a:r>
          </a:p>
          <a:p>
            <a:r>
              <a:rPr lang="en-US" smtClean="0"/>
              <a:t>Rectangle tool group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4911FB-1D2A-423A-B628-2877B264CD2E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sp>
        <p:nvSpPr>
          <p:cNvPr id="20486" name="TextBox 5"/>
          <p:cNvSpPr txBox="1">
            <a:spLocks noChangeArrowheads="1"/>
          </p:cNvSpPr>
          <p:nvPr/>
        </p:nvSpPr>
        <p:spPr bwMode="auto">
          <a:xfrm>
            <a:off x="7239000" y="6019800"/>
            <a:ext cx="1828800" cy="64611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solidFill>
                  <a:schemeClr val="accent2"/>
                </a:solidFill>
              </a:rPr>
              <a:t>Object Drawing</a:t>
            </a:r>
          </a:p>
          <a:p>
            <a:r>
              <a:rPr lang="en-US">
                <a:solidFill>
                  <a:schemeClr val="accent2"/>
                </a:solidFill>
              </a:rPr>
              <a:t>button</a:t>
            </a:r>
          </a:p>
        </p:txBody>
      </p:sp>
      <p:sp>
        <p:nvSpPr>
          <p:cNvPr id="7" name="Rectangle 6"/>
          <p:cNvSpPr/>
          <p:nvPr/>
        </p:nvSpPr>
        <p:spPr>
          <a:xfrm>
            <a:off x="3981450" y="2209800"/>
            <a:ext cx="2590800" cy="1752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908800" y="2514600"/>
            <a:ext cx="762000" cy="1524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smtClean="0"/>
              <a:t>Convert Object Drawing Into Merge Drawing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Arial" charset="0"/>
              <a:buNone/>
              <a:defRPr/>
            </a:pPr>
            <a:r>
              <a:rPr lang="en-US" smtClean="0"/>
              <a:t>If you unknowing turn on Object Drawing</a:t>
            </a:r>
          </a:p>
          <a:p>
            <a:pPr>
              <a:defRPr/>
            </a:pPr>
            <a:r>
              <a:rPr lang="en-US" smtClean="0"/>
              <a:t>For future drawing in Merge Drawing mode, turn off the Object Drawing:</a:t>
            </a:r>
          </a:p>
          <a:p>
            <a:pPr lvl="1">
              <a:defRPr/>
            </a:pPr>
            <a:r>
              <a:rPr lang="en-US" smtClean="0"/>
              <a:t>Select each drawing tool on Tools panel</a:t>
            </a:r>
          </a:p>
          <a:p>
            <a:pPr lvl="1">
              <a:defRPr/>
            </a:pPr>
            <a:r>
              <a:rPr lang="en-US" smtClean="0"/>
              <a:t>Toggle the Object Drawing button to off</a:t>
            </a:r>
          </a:p>
          <a:p>
            <a:pPr lvl="1">
              <a:defRPr/>
            </a:pPr>
            <a:endParaRPr lang="en-US" smtClean="0"/>
          </a:p>
          <a:p>
            <a:pPr>
              <a:defRPr/>
            </a:pPr>
            <a:r>
              <a:rPr lang="en-US" smtClean="0"/>
              <a:t>For existing drawings drawn in Object Drawing mode</a:t>
            </a:r>
          </a:p>
          <a:p>
            <a:pPr lvl="1">
              <a:defRPr/>
            </a:pPr>
            <a:r>
              <a:rPr lang="en-US" smtClean="0"/>
              <a:t>Select the objects</a:t>
            </a:r>
          </a:p>
          <a:p>
            <a:pPr lvl="1">
              <a:defRPr/>
            </a:pPr>
            <a:r>
              <a:rPr lang="en-US" smtClean="0"/>
              <a:t>Choose Modify &gt; Break Apart</a:t>
            </a:r>
          </a:p>
          <a:p>
            <a:pPr>
              <a:defRPr/>
            </a:pPr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205B0C1-A143-4FCC-B844-D309D7B1388D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In this lecture, you will learn: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1282CC3-AF4C-42B1-9679-6F58C38D5CA0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4100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shapes vs. symbols in Flash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3 types of symbols in Flash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Advantages of using symbols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Object Drawing vs. Merge Drawing in Flash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Object Drawing vs. Merge Drawing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FC27FAF-2C88-4042-8EDC-10656370FA66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  <p:pic>
        <p:nvPicPr>
          <p:cNvPr id="22532" name="Picture 5" descr="C:\Users\ylwong\yl\nsf\digital-media-primer-2nd-ed\primer-1st-edition-writeRAP\chapter 08\images\updated-fig-07a-1-sc-flash-cs55-drawing-object-1.t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2095500"/>
            <a:ext cx="8128000" cy="3543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5" descr="C:\Users\ylwong\yl\nsf\digital-media-primer-2nd-ed\primer-1st-edition-writeRAP\chapter 08\images\updated-fig-07a-1-sc-flash-cs55-drawing-object-1.t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2095500"/>
            <a:ext cx="8128000" cy="3543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55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Object Drawing vs. Merge Drawing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EA0E12-5FDB-48C3-9437-9D73558430B1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152400" y="1314450"/>
            <a:ext cx="4876800" cy="1200150"/>
          </a:xfrm>
          <a:prstGeom prst="rect">
            <a:avLst/>
          </a:prstGeom>
          <a:solidFill>
            <a:srgbClr val="FFFFCC"/>
          </a:solidFill>
          <a:ln>
            <a:solidFill>
              <a:schemeClr val="accent2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>
              <a:defRPr/>
            </a:pPr>
            <a:r>
              <a:rPr lang="en-US">
                <a:latin typeface="+mn-lt"/>
              </a:rPr>
              <a:t>Drawn in </a:t>
            </a:r>
            <a:r>
              <a:rPr lang="en-US" b="1">
                <a:latin typeface="+mn-lt"/>
              </a:rPr>
              <a:t>Object Drawing </a:t>
            </a:r>
            <a:r>
              <a:rPr lang="en-US">
                <a:latin typeface="+mn-lt"/>
              </a:rPr>
              <a:t>mode.</a:t>
            </a:r>
          </a:p>
          <a:p>
            <a:pPr>
              <a:defRPr/>
            </a:pPr>
            <a:r>
              <a:rPr lang="en-US">
                <a:latin typeface="+mn-lt"/>
              </a:rPr>
              <a:t>Each  brush drawing is an individual object.</a:t>
            </a:r>
          </a:p>
          <a:p>
            <a:pPr>
              <a:defRPr/>
            </a:pPr>
            <a:r>
              <a:rPr lang="en-US">
                <a:latin typeface="+mn-lt"/>
              </a:rPr>
              <a:t>When an object is selected, you see a blue box enclosing the object.</a:t>
            </a:r>
          </a:p>
        </p:txBody>
      </p:sp>
      <p:sp>
        <p:nvSpPr>
          <p:cNvPr id="7" name="Oval 6"/>
          <p:cNvSpPr/>
          <p:nvPr/>
        </p:nvSpPr>
        <p:spPr>
          <a:xfrm>
            <a:off x="1828800" y="3124200"/>
            <a:ext cx="1295400" cy="1295400"/>
          </a:xfrm>
          <a:prstGeom prst="ellipse">
            <a:avLst/>
          </a:prstGeom>
          <a:solidFill>
            <a:srgbClr val="FFFFCC">
              <a:alpha val="30196"/>
            </a:srgbClr>
          </a:solidFill>
          <a:ln>
            <a:solidFill>
              <a:schemeClr val="accent2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9" name="Straight Connector 8"/>
          <p:cNvCxnSpPr>
            <a:stCxn id="6" idx="2"/>
            <a:endCxn id="7" idx="0"/>
          </p:cNvCxnSpPr>
          <p:nvPr/>
        </p:nvCxnSpPr>
        <p:spPr>
          <a:xfrm flipH="1">
            <a:off x="2476500" y="2514600"/>
            <a:ext cx="114300" cy="609600"/>
          </a:xfrm>
          <a:prstGeom prst="line">
            <a:avLst/>
          </a:prstGeom>
          <a:ln w="57150">
            <a:solidFill>
              <a:schemeClr val="accent2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9" descr="C:\Users\ylwong\yl\nsf\digital-media-primer-2nd-ed\primer-1st-edition-writeRAP\chapter 08\images\updated-fig-07a-2-sc-flash-cs55-drawing-object-1.t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2095500"/>
            <a:ext cx="8128000" cy="3543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79" name="Picture 8" descr="C:\Users\ylwong\yl\nsf\digital-media-primer-2nd-ed\primer-1st-edition-writeRAP\chapter 08\images\updated-fig-07a-2-sc-flash-cs55-drawing-object-1.t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2095500"/>
            <a:ext cx="8128000" cy="3543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58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Object Drawing vs. Merge Drawing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306D74-2273-41F4-B0E5-90D01724380A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1676400" y="1371600"/>
            <a:ext cx="4873625" cy="1477963"/>
          </a:xfrm>
          <a:prstGeom prst="rect">
            <a:avLst/>
          </a:prstGeom>
          <a:solidFill>
            <a:srgbClr val="FFFFCC"/>
          </a:solidFill>
          <a:ln>
            <a:solidFill>
              <a:schemeClr val="accent2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>
              <a:defRPr/>
            </a:pPr>
            <a:r>
              <a:rPr lang="en-US">
                <a:latin typeface="+mn-lt"/>
              </a:rPr>
              <a:t>Drawn in </a:t>
            </a:r>
            <a:r>
              <a:rPr lang="en-US" b="1">
                <a:latin typeface="+mn-lt"/>
              </a:rPr>
              <a:t>Merge Drawing </a:t>
            </a:r>
            <a:r>
              <a:rPr lang="en-US">
                <a:latin typeface="+mn-lt"/>
              </a:rPr>
              <a:t>mode.</a:t>
            </a:r>
          </a:p>
          <a:p>
            <a:pPr>
              <a:defRPr/>
            </a:pPr>
            <a:r>
              <a:rPr lang="en-US">
                <a:latin typeface="+mn-lt"/>
              </a:rPr>
              <a:t>Overlapping brush drawings.are merged into a shape.</a:t>
            </a:r>
          </a:p>
          <a:p>
            <a:pPr>
              <a:defRPr/>
            </a:pPr>
            <a:r>
              <a:rPr lang="en-US">
                <a:latin typeface="+mn-lt"/>
              </a:rPr>
              <a:t>When a shape is selected, you see it being highlighted.</a:t>
            </a:r>
          </a:p>
        </p:txBody>
      </p:sp>
      <p:sp>
        <p:nvSpPr>
          <p:cNvPr id="7" name="Oval 6"/>
          <p:cNvSpPr/>
          <p:nvPr/>
        </p:nvSpPr>
        <p:spPr>
          <a:xfrm>
            <a:off x="3581400" y="3124200"/>
            <a:ext cx="1295400" cy="1295400"/>
          </a:xfrm>
          <a:prstGeom prst="ellipse">
            <a:avLst/>
          </a:prstGeom>
          <a:solidFill>
            <a:srgbClr val="FFFFCC">
              <a:alpha val="30196"/>
            </a:srgbClr>
          </a:solidFill>
          <a:ln>
            <a:solidFill>
              <a:schemeClr val="accent2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9" name="Straight Connector 8"/>
          <p:cNvCxnSpPr>
            <a:stCxn id="6" idx="2"/>
            <a:endCxn id="7" idx="0"/>
          </p:cNvCxnSpPr>
          <p:nvPr/>
        </p:nvCxnSpPr>
        <p:spPr>
          <a:xfrm>
            <a:off x="4113213" y="2849563"/>
            <a:ext cx="115887" cy="274637"/>
          </a:xfrm>
          <a:prstGeom prst="line">
            <a:avLst/>
          </a:prstGeom>
          <a:ln w="57150">
            <a:solidFill>
              <a:schemeClr val="accent2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8" descr="C:\Users\ylwong\yl\nsf\digital-media-primer-2nd-ed\primer-1st-edition-writeRAP\chapter 08\images\updated-fig-07b-sc-flash-cs55-drawing-object-2.t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0225" y="2093913"/>
            <a:ext cx="8128000" cy="3543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60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Object Drawing vs. Merge Drawing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5B45966-43F6-48B1-BEE3-7295E4B25A8B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228600" y="1371600"/>
            <a:ext cx="4873625" cy="646113"/>
          </a:xfrm>
          <a:prstGeom prst="rect">
            <a:avLst/>
          </a:prstGeom>
          <a:solidFill>
            <a:srgbClr val="FFFFCC"/>
          </a:solidFill>
          <a:ln>
            <a:solidFill>
              <a:schemeClr val="accent2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>
              <a:defRPr/>
            </a:pPr>
            <a:r>
              <a:rPr lang="en-US">
                <a:latin typeface="+mn-lt"/>
              </a:rPr>
              <a:t>Drawn in </a:t>
            </a:r>
            <a:r>
              <a:rPr lang="en-US" b="1">
                <a:latin typeface="+mn-lt"/>
              </a:rPr>
              <a:t>Object Drawing </a:t>
            </a:r>
            <a:r>
              <a:rPr lang="en-US">
                <a:latin typeface="+mn-lt"/>
              </a:rPr>
              <a:t>mode.</a:t>
            </a:r>
          </a:p>
          <a:p>
            <a:pPr>
              <a:defRPr/>
            </a:pPr>
            <a:r>
              <a:rPr lang="en-US">
                <a:latin typeface="+mn-lt"/>
              </a:rPr>
              <a:t>You double-click on an object to edit its shape.</a:t>
            </a:r>
          </a:p>
        </p:txBody>
      </p:sp>
      <p:sp>
        <p:nvSpPr>
          <p:cNvPr id="7" name="Oval 6"/>
          <p:cNvSpPr/>
          <p:nvPr/>
        </p:nvSpPr>
        <p:spPr>
          <a:xfrm>
            <a:off x="1828800" y="3124200"/>
            <a:ext cx="1295400" cy="1295400"/>
          </a:xfrm>
          <a:prstGeom prst="ellipse">
            <a:avLst/>
          </a:prstGeom>
          <a:solidFill>
            <a:srgbClr val="FFFFCC">
              <a:alpha val="30196"/>
            </a:srgbClr>
          </a:solidFill>
          <a:ln>
            <a:solidFill>
              <a:schemeClr val="accent2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9" name="Straight Connector 8"/>
          <p:cNvCxnSpPr>
            <a:stCxn id="6" idx="2"/>
            <a:endCxn id="7" idx="0"/>
          </p:cNvCxnSpPr>
          <p:nvPr/>
        </p:nvCxnSpPr>
        <p:spPr>
          <a:xfrm flipH="1">
            <a:off x="2476500" y="2017713"/>
            <a:ext cx="188913" cy="1106487"/>
          </a:xfrm>
          <a:prstGeom prst="line">
            <a:avLst/>
          </a:prstGeom>
          <a:ln w="57150">
            <a:solidFill>
              <a:schemeClr val="accent2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8" descr="C:\Users\ylwong\yl\nsf\digital-media-primer-2nd-ed\primer-1st-edition-writeRAP\chapter 08\images\updated-fig-07a-2-sc-flash-cs55-drawing-object-1.t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2095500"/>
            <a:ext cx="8128000" cy="3543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62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Object Drawing vs. Merge Drawing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4A02A15-8977-4F06-B53F-207120675926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2819400" y="1600200"/>
            <a:ext cx="4873625" cy="646113"/>
          </a:xfrm>
          <a:prstGeom prst="rect">
            <a:avLst/>
          </a:prstGeom>
          <a:solidFill>
            <a:srgbClr val="FFFFCC"/>
          </a:solidFill>
          <a:ln>
            <a:solidFill>
              <a:schemeClr val="accent2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>
              <a:defRPr/>
            </a:pPr>
            <a:r>
              <a:rPr lang="en-US">
                <a:latin typeface="+mn-lt"/>
              </a:rPr>
              <a:t>Drawn in </a:t>
            </a:r>
            <a:r>
              <a:rPr lang="en-US" b="1">
                <a:latin typeface="+mn-lt"/>
              </a:rPr>
              <a:t>Merge Drawing </a:t>
            </a:r>
            <a:r>
              <a:rPr lang="en-US">
                <a:latin typeface="+mn-lt"/>
              </a:rPr>
              <a:t>mode.</a:t>
            </a:r>
          </a:p>
          <a:p>
            <a:pPr>
              <a:defRPr/>
            </a:pPr>
            <a:r>
              <a:rPr lang="en-US">
                <a:latin typeface="+mn-lt"/>
              </a:rPr>
              <a:t>You can directly edit the shape.</a:t>
            </a:r>
          </a:p>
        </p:txBody>
      </p:sp>
      <p:sp>
        <p:nvSpPr>
          <p:cNvPr id="7" name="Oval 6"/>
          <p:cNvSpPr/>
          <p:nvPr/>
        </p:nvSpPr>
        <p:spPr>
          <a:xfrm>
            <a:off x="3581400" y="3124200"/>
            <a:ext cx="1295400" cy="1295400"/>
          </a:xfrm>
          <a:prstGeom prst="ellipse">
            <a:avLst/>
          </a:prstGeom>
          <a:solidFill>
            <a:srgbClr val="FFFFCC">
              <a:alpha val="30196"/>
            </a:srgbClr>
          </a:solidFill>
          <a:ln>
            <a:solidFill>
              <a:schemeClr val="accent2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9" name="Straight Connector 8"/>
          <p:cNvCxnSpPr>
            <a:stCxn id="6" idx="2"/>
            <a:endCxn id="7" idx="7"/>
          </p:cNvCxnSpPr>
          <p:nvPr/>
        </p:nvCxnSpPr>
        <p:spPr>
          <a:xfrm flipH="1">
            <a:off x="4686300" y="2246313"/>
            <a:ext cx="569913" cy="1068387"/>
          </a:xfrm>
          <a:prstGeom prst="line">
            <a:avLst/>
          </a:prstGeom>
          <a:ln w="57150">
            <a:solidFill>
              <a:schemeClr val="accent2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8" descr="C:\Users\ylwong\yl\nsf\digital-media-primer-2nd-ed\primer-1st-edition-writeRAP\chapter 08\images\updated-fig-07c-sc-flash-cs55-drawing-object-3.t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2095500"/>
            <a:ext cx="8128000" cy="3543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65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Object Drawing vs. Merge Drawing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C0A0885-D226-4322-9232-E7989EF6F134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228600" y="1189038"/>
            <a:ext cx="5181600" cy="1200150"/>
          </a:xfrm>
          <a:prstGeom prst="rect">
            <a:avLst/>
          </a:prstGeom>
          <a:solidFill>
            <a:srgbClr val="FFFFCC"/>
          </a:solidFill>
          <a:ln>
            <a:solidFill>
              <a:schemeClr val="accent2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>
              <a:defRPr/>
            </a:pPr>
            <a:r>
              <a:rPr lang="en-US">
                <a:latin typeface="+mn-lt"/>
              </a:rPr>
              <a:t>Drawn in </a:t>
            </a:r>
            <a:r>
              <a:rPr lang="en-US" b="1">
                <a:latin typeface="+mn-lt"/>
              </a:rPr>
              <a:t>Object Drawing </a:t>
            </a:r>
            <a:r>
              <a:rPr lang="en-US">
                <a:latin typeface="+mn-lt"/>
              </a:rPr>
              <a:t>mode.</a:t>
            </a:r>
          </a:p>
          <a:p>
            <a:pPr>
              <a:defRPr/>
            </a:pPr>
            <a:r>
              <a:rPr lang="en-US">
                <a:latin typeface="+mn-lt"/>
              </a:rPr>
              <a:t>Each object can be edited independent of others.</a:t>
            </a:r>
          </a:p>
          <a:p>
            <a:pPr>
              <a:defRPr/>
            </a:pPr>
            <a:r>
              <a:rPr lang="en-US">
                <a:latin typeface="+mn-lt"/>
              </a:rPr>
              <a:t>For example, an object is changed from red to yellow without affecting other overlapping objects.</a:t>
            </a:r>
          </a:p>
        </p:txBody>
      </p:sp>
      <p:sp>
        <p:nvSpPr>
          <p:cNvPr id="7" name="Oval 6"/>
          <p:cNvSpPr/>
          <p:nvPr/>
        </p:nvSpPr>
        <p:spPr>
          <a:xfrm>
            <a:off x="1828800" y="3124200"/>
            <a:ext cx="1295400" cy="1295400"/>
          </a:xfrm>
          <a:prstGeom prst="ellipse">
            <a:avLst/>
          </a:prstGeom>
          <a:solidFill>
            <a:srgbClr val="FFFFCC">
              <a:alpha val="30196"/>
            </a:srgbClr>
          </a:solidFill>
          <a:ln>
            <a:solidFill>
              <a:schemeClr val="accent2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9" name="Straight Connector 8"/>
          <p:cNvCxnSpPr>
            <a:stCxn id="6" idx="2"/>
            <a:endCxn id="7" idx="0"/>
          </p:cNvCxnSpPr>
          <p:nvPr/>
        </p:nvCxnSpPr>
        <p:spPr>
          <a:xfrm flipH="1">
            <a:off x="2476500" y="2389188"/>
            <a:ext cx="342900" cy="735012"/>
          </a:xfrm>
          <a:prstGeom prst="line">
            <a:avLst/>
          </a:prstGeom>
          <a:ln w="57150">
            <a:solidFill>
              <a:schemeClr val="accent2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8" descr="C:\Users\ylwong\yl\nsf\digital-media-primer-2nd-ed\primer-1st-edition-writeRAP\chapter 08\images\updated-fig-07c-sc-flash-cs55-drawing-object-3.t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2095500"/>
            <a:ext cx="8128000" cy="3543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867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Object Drawing vs. Merge Drawing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A08283D-8050-43D7-BEE3-5BB1BC037804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2514600" y="1600200"/>
            <a:ext cx="5184775" cy="923925"/>
          </a:xfrm>
          <a:prstGeom prst="rect">
            <a:avLst/>
          </a:prstGeom>
          <a:solidFill>
            <a:srgbClr val="FFFFCC"/>
          </a:solidFill>
          <a:ln>
            <a:solidFill>
              <a:schemeClr val="accent2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>
              <a:defRPr/>
            </a:pPr>
            <a:r>
              <a:rPr lang="en-US">
                <a:latin typeface="+mn-lt"/>
              </a:rPr>
              <a:t>Drawn in </a:t>
            </a:r>
            <a:r>
              <a:rPr lang="en-US" b="1">
                <a:latin typeface="+mn-lt"/>
              </a:rPr>
              <a:t>Merge Drawing </a:t>
            </a:r>
            <a:r>
              <a:rPr lang="en-US">
                <a:latin typeface="+mn-lt"/>
              </a:rPr>
              <a:t>mode.</a:t>
            </a:r>
          </a:p>
          <a:p>
            <a:pPr>
              <a:defRPr/>
            </a:pPr>
            <a:r>
              <a:rPr lang="en-US">
                <a:latin typeface="+mn-lt"/>
              </a:rPr>
              <a:t>When you change the hair color from red to yellow, the whole merged shape changes.</a:t>
            </a:r>
          </a:p>
        </p:txBody>
      </p:sp>
      <p:sp>
        <p:nvSpPr>
          <p:cNvPr id="7" name="Oval 6"/>
          <p:cNvSpPr/>
          <p:nvPr/>
        </p:nvSpPr>
        <p:spPr>
          <a:xfrm>
            <a:off x="3581400" y="3114675"/>
            <a:ext cx="1295400" cy="1295400"/>
          </a:xfrm>
          <a:prstGeom prst="ellipse">
            <a:avLst/>
          </a:prstGeom>
          <a:solidFill>
            <a:srgbClr val="FFFFCC">
              <a:alpha val="30196"/>
            </a:srgbClr>
          </a:solidFill>
          <a:ln>
            <a:solidFill>
              <a:schemeClr val="accent2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9" name="Straight Connector 8"/>
          <p:cNvCxnSpPr>
            <a:stCxn id="6" idx="2"/>
            <a:endCxn id="7" idx="7"/>
          </p:cNvCxnSpPr>
          <p:nvPr/>
        </p:nvCxnSpPr>
        <p:spPr>
          <a:xfrm flipH="1">
            <a:off x="4686300" y="2524125"/>
            <a:ext cx="420688" cy="781050"/>
          </a:xfrm>
          <a:prstGeom prst="line">
            <a:avLst/>
          </a:prstGeom>
          <a:ln w="57150">
            <a:solidFill>
              <a:schemeClr val="accent2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8" descr="C:\Users\ylwong\yl\nsf\digital-media-primer-2nd-ed\primer-1st-edition-writeRAP\chapter 08\images\updated-fig-07d-sc-flash-cs55-drawing-object-4.t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0225" y="2093913"/>
            <a:ext cx="8128000" cy="3543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969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Object Drawing vs. Merge Drawing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56B973E-FCA0-4A6D-92E7-E690C30B9F81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228600" y="1295400"/>
            <a:ext cx="4495800" cy="1477963"/>
          </a:xfrm>
          <a:prstGeom prst="rect">
            <a:avLst/>
          </a:prstGeom>
          <a:solidFill>
            <a:srgbClr val="FFFFCC"/>
          </a:solidFill>
          <a:ln>
            <a:solidFill>
              <a:schemeClr val="accent2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>
              <a:defRPr/>
            </a:pPr>
            <a:r>
              <a:rPr lang="en-US">
                <a:latin typeface="+mn-lt"/>
              </a:rPr>
              <a:t>Drawn in </a:t>
            </a:r>
            <a:r>
              <a:rPr lang="en-US" b="1">
                <a:latin typeface="+mn-lt"/>
              </a:rPr>
              <a:t>Object Drawing </a:t>
            </a:r>
            <a:r>
              <a:rPr lang="en-US">
                <a:latin typeface="+mn-lt"/>
              </a:rPr>
              <a:t>mode.</a:t>
            </a:r>
          </a:p>
          <a:p>
            <a:pPr>
              <a:defRPr/>
            </a:pPr>
            <a:r>
              <a:rPr lang="en-US">
                <a:latin typeface="+mn-lt"/>
              </a:rPr>
              <a:t>Each object can be repositioned independent of others.</a:t>
            </a:r>
          </a:p>
          <a:p>
            <a:pPr>
              <a:defRPr/>
            </a:pPr>
            <a:r>
              <a:rPr lang="en-US">
                <a:latin typeface="+mn-lt"/>
              </a:rPr>
              <a:t>For example, if you reposition the eyes, it does not leave holes on the face.</a:t>
            </a:r>
          </a:p>
        </p:txBody>
      </p:sp>
      <p:sp>
        <p:nvSpPr>
          <p:cNvPr id="7" name="Oval 6"/>
          <p:cNvSpPr/>
          <p:nvPr/>
        </p:nvSpPr>
        <p:spPr>
          <a:xfrm>
            <a:off x="1828800" y="3124200"/>
            <a:ext cx="1295400" cy="1295400"/>
          </a:xfrm>
          <a:prstGeom prst="ellipse">
            <a:avLst/>
          </a:prstGeom>
          <a:solidFill>
            <a:srgbClr val="FFFFCC">
              <a:alpha val="30196"/>
            </a:srgbClr>
          </a:solidFill>
          <a:ln>
            <a:solidFill>
              <a:schemeClr val="accent2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9" name="Straight Connector 8"/>
          <p:cNvCxnSpPr>
            <a:stCxn id="6" idx="2"/>
            <a:endCxn id="7" idx="0"/>
          </p:cNvCxnSpPr>
          <p:nvPr/>
        </p:nvCxnSpPr>
        <p:spPr>
          <a:xfrm>
            <a:off x="2476500" y="2773363"/>
            <a:ext cx="0" cy="350837"/>
          </a:xfrm>
          <a:prstGeom prst="line">
            <a:avLst/>
          </a:prstGeom>
          <a:ln w="57150">
            <a:solidFill>
              <a:schemeClr val="accent2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8" descr="C:\Users\ylwong\yl\nsf\digital-media-primer-2nd-ed\primer-1st-edition-writeRAP\chapter 08\images\updated-fig-07d-sc-flash-cs55-drawing-object-4.t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0225" y="2093913"/>
            <a:ext cx="8128000" cy="3543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2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Object Drawing vs. Merge Drawing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B99BF5-02F4-4A33-A1EA-BCB05872DE71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3124200" y="1600200"/>
            <a:ext cx="4495800" cy="923925"/>
          </a:xfrm>
          <a:prstGeom prst="rect">
            <a:avLst/>
          </a:prstGeom>
          <a:solidFill>
            <a:srgbClr val="FFFFCC"/>
          </a:solidFill>
          <a:ln>
            <a:solidFill>
              <a:schemeClr val="accent2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>
              <a:defRPr/>
            </a:pPr>
            <a:r>
              <a:rPr lang="en-US">
                <a:latin typeface="+mn-lt"/>
              </a:rPr>
              <a:t>Drawn in </a:t>
            </a:r>
            <a:r>
              <a:rPr lang="en-US" b="1">
                <a:latin typeface="+mn-lt"/>
              </a:rPr>
              <a:t>Merge Drawing </a:t>
            </a:r>
            <a:r>
              <a:rPr lang="en-US">
                <a:latin typeface="+mn-lt"/>
              </a:rPr>
              <a:t>mode.</a:t>
            </a:r>
          </a:p>
          <a:p>
            <a:pPr>
              <a:defRPr/>
            </a:pPr>
            <a:r>
              <a:rPr lang="en-US">
                <a:latin typeface="+mn-lt"/>
              </a:rPr>
              <a:t>When you reposition the eyes, it leaves holes on the shape for the face.</a:t>
            </a:r>
          </a:p>
        </p:txBody>
      </p:sp>
      <p:sp>
        <p:nvSpPr>
          <p:cNvPr id="7" name="Oval 6"/>
          <p:cNvSpPr/>
          <p:nvPr/>
        </p:nvSpPr>
        <p:spPr>
          <a:xfrm>
            <a:off x="3581400" y="3124200"/>
            <a:ext cx="1295400" cy="1295400"/>
          </a:xfrm>
          <a:prstGeom prst="ellipse">
            <a:avLst/>
          </a:prstGeom>
          <a:solidFill>
            <a:srgbClr val="FFFFCC">
              <a:alpha val="30196"/>
            </a:srgbClr>
          </a:solidFill>
          <a:ln>
            <a:solidFill>
              <a:schemeClr val="accent2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9" name="Straight Connector 8"/>
          <p:cNvCxnSpPr>
            <a:stCxn id="6" idx="2"/>
            <a:endCxn id="7" idx="7"/>
          </p:cNvCxnSpPr>
          <p:nvPr/>
        </p:nvCxnSpPr>
        <p:spPr>
          <a:xfrm flipH="1">
            <a:off x="4686300" y="2524125"/>
            <a:ext cx="685800" cy="790575"/>
          </a:xfrm>
          <a:prstGeom prst="line">
            <a:avLst/>
          </a:prstGeom>
          <a:ln w="57150">
            <a:solidFill>
              <a:schemeClr val="accent2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Picture 8" descr="C:\Users\ylwong\yl\nsf\digital-media-primer-2nd-ed\primer-1st-edition-writeRAP\chapter 08\images\updated-fig-07e-sc-flash-cs55-drawing-object-5.t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0225" y="2093913"/>
            <a:ext cx="8128000" cy="3543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74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Object Drawing vs. Merge Drawing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F3ABFCF-7C66-47CF-AE67-04BB805F47F0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228600" y="1143000"/>
            <a:ext cx="4495800" cy="1754188"/>
          </a:xfrm>
          <a:prstGeom prst="rect">
            <a:avLst/>
          </a:prstGeom>
          <a:solidFill>
            <a:srgbClr val="FFFFCC"/>
          </a:solidFill>
          <a:ln>
            <a:solidFill>
              <a:schemeClr val="accent2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>
              <a:defRPr/>
            </a:pPr>
            <a:r>
              <a:rPr lang="en-US">
                <a:latin typeface="+mn-lt"/>
              </a:rPr>
              <a:t>Drawn in </a:t>
            </a:r>
            <a:r>
              <a:rPr lang="en-US" b="1">
                <a:latin typeface="+mn-lt"/>
              </a:rPr>
              <a:t>Object Drawing </a:t>
            </a:r>
            <a:r>
              <a:rPr lang="en-US">
                <a:latin typeface="+mn-lt"/>
              </a:rPr>
              <a:t>mode.</a:t>
            </a:r>
          </a:p>
          <a:p>
            <a:pPr>
              <a:defRPr/>
            </a:pPr>
            <a:r>
              <a:rPr lang="en-US">
                <a:latin typeface="+mn-lt"/>
              </a:rPr>
              <a:t>A hole formed by the objects is not an enclosed area.</a:t>
            </a:r>
          </a:p>
          <a:p>
            <a:pPr>
              <a:defRPr/>
            </a:pPr>
            <a:r>
              <a:rPr lang="en-US">
                <a:latin typeface="+mn-lt"/>
              </a:rPr>
              <a:t>For example, you cannot use Paint Bucket tool to fill the empty space (white area) on top of the head.</a:t>
            </a:r>
          </a:p>
        </p:txBody>
      </p:sp>
      <p:sp>
        <p:nvSpPr>
          <p:cNvPr id="7" name="Oval 6"/>
          <p:cNvSpPr/>
          <p:nvPr/>
        </p:nvSpPr>
        <p:spPr>
          <a:xfrm>
            <a:off x="1828800" y="3124200"/>
            <a:ext cx="1295400" cy="1295400"/>
          </a:xfrm>
          <a:prstGeom prst="ellipse">
            <a:avLst/>
          </a:prstGeom>
          <a:solidFill>
            <a:srgbClr val="FFFFCC">
              <a:alpha val="30196"/>
            </a:srgbClr>
          </a:solidFill>
          <a:ln>
            <a:solidFill>
              <a:schemeClr val="accent2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9" name="Straight Connector 8"/>
          <p:cNvCxnSpPr>
            <a:stCxn id="6" idx="2"/>
            <a:endCxn id="7" idx="0"/>
          </p:cNvCxnSpPr>
          <p:nvPr/>
        </p:nvCxnSpPr>
        <p:spPr>
          <a:xfrm>
            <a:off x="2476500" y="2897188"/>
            <a:ext cx="0" cy="227012"/>
          </a:xfrm>
          <a:prstGeom prst="line">
            <a:avLst/>
          </a:prstGeom>
          <a:ln w="57150">
            <a:solidFill>
              <a:schemeClr val="accent2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Types of Visual Content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Shapes</a:t>
            </a:r>
          </a:p>
          <a:p>
            <a:r>
              <a:rPr lang="en-US" smtClean="0"/>
              <a:t>Symbols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FAA4EE-CE5A-41CE-B1F0-3B829EE1268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8" descr="C:\Users\ylwong\yl\nsf\digital-media-primer-2nd-ed\primer-1st-edition-writeRAP\chapter 08\images\updated-fig-07e-sc-flash-cs55-drawing-object-5.t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0225" y="2093913"/>
            <a:ext cx="8128000" cy="3543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277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Object Drawing vs. Merge Drawing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79F8EF4-6E53-41A0-919D-FB571CD2039A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3124200" y="1600200"/>
            <a:ext cx="4495800" cy="1200150"/>
          </a:xfrm>
          <a:prstGeom prst="rect">
            <a:avLst/>
          </a:prstGeom>
          <a:solidFill>
            <a:srgbClr val="FFFFCC"/>
          </a:solidFill>
          <a:ln>
            <a:solidFill>
              <a:schemeClr val="accent2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>
              <a:defRPr/>
            </a:pPr>
            <a:r>
              <a:rPr lang="en-US">
                <a:latin typeface="+mn-lt"/>
              </a:rPr>
              <a:t>Drawn in </a:t>
            </a:r>
            <a:r>
              <a:rPr lang="en-US" b="1">
                <a:latin typeface="+mn-lt"/>
              </a:rPr>
              <a:t>Merge Drawing </a:t>
            </a:r>
            <a:r>
              <a:rPr lang="en-US">
                <a:latin typeface="+mn-lt"/>
              </a:rPr>
              <a:t>mode.</a:t>
            </a:r>
          </a:p>
          <a:p>
            <a:pPr>
              <a:defRPr/>
            </a:pPr>
            <a:r>
              <a:rPr lang="en-US">
                <a:latin typeface="+mn-lt"/>
              </a:rPr>
              <a:t>You can use Paint Bucket tool to fill the empty space (white area) on top of the head. Here, we fill it with green.</a:t>
            </a:r>
          </a:p>
        </p:txBody>
      </p:sp>
      <p:sp>
        <p:nvSpPr>
          <p:cNvPr id="7" name="Oval 6"/>
          <p:cNvSpPr/>
          <p:nvPr/>
        </p:nvSpPr>
        <p:spPr>
          <a:xfrm>
            <a:off x="3581400" y="3124200"/>
            <a:ext cx="1295400" cy="1295400"/>
          </a:xfrm>
          <a:prstGeom prst="ellipse">
            <a:avLst/>
          </a:prstGeom>
          <a:solidFill>
            <a:srgbClr val="FFFFCC">
              <a:alpha val="30196"/>
            </a:srgbClr>
          </a:solidFill>
          <a:ln>
            <a:solidFill>
              <a:schemeClr val="accent2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9" name="Straight Connector 8"/>
          <p:cNvCxnSpPr>
            <a:stCxn id="6" idx="2"/>
            <a:endCxn id="7" idx="7"/>
          </p:cNvCxnSpPr>
          <p:nvPr/>
        </p:nvCxnSpPr>
        <p:spPr>
          <a:xfrm flipH="1">
            <a:off x="4686300" y="2800350"/>
            <a:ext cx="685800" cy="514350"/>
          </a:xfrm>
          <a:prstGeom prst="line">
            <a:avLst/>
          </a:prstGeom>
          <a:ln w="57150">
            <a:solidFill>
              <a:schemeClr val="accent2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Symbols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9E1C9B7-46CA-490E-AAE7-F77C4092CFAC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Symbols</a:t>
            </a:r>
          </a:p>
        </p:txBody>
      </p:sp>
      <p:sp>
        <p:nvSpPr>
          <p:cNvPr id="3481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Stored in the Library panel</a:t>
            </a:r>
          </a:p>
          <a:p>
            <a:endParaRPr lang="en-US" smtClean="0"/>
          </a:p>
          <a:p>
            <a:r>
              <a:rPr lang="en-US" smtClean="0"/>
              <a:t>Can be used multiple times in the project without increasing the file size of the project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132DF4-59E5-42D6-8046-4AA1A5523E53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To Create a Symbol</a:t>
            </a:r>
          </a:p>
        </p:txBody>
      </p:sp>
      <p:sp>
        <p:nvSpPr>
          <p:cNvPr id="3584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Method 1: Convert an existing shape into a symbol</a:t>
            </a:r>
          </a:p>
          <a:p>
            <a:pPr lvl="1"/>
            <a:r>
              <a:rPr lang="en-US" smtClean="0"/>
              <a:t>Select the shapes</a:t>
            </a:r>
          </a:p>
          <a:p>
            <a:pPr lvl="1"/>
            <a:r>
              <a:rPr lang="en-US" smtClean="0"/>
              <a:t>Choose Modify &gt; Convert to Symbol...</a:t>
            </a:r>
            <a:br>
              <a:rPr lang="en-US" smtClean="0"/>
            </a:br>
            <a:r>
              <a:rPr lang="en-US" smtClean="0"/>
              <a:t>Or, right-click (Windows) or Control-click (Mac OS) and choose Convert to Symbol...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ED411EF-9E1C-4E33-BF1B-C7F6CD7B3B2C}" type="slidenum">
              <a:rPr lang="en-US" smtClean="0"/>
              <a:pPr>
                <a:defRPr/>
              </a:pPr>
              <a:t>33</a:t>
            </a:fld>
            <a:endParaRPr lang="en-US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To Create a Symbol</a:t>
            </a:r>
          </a:p>
        </p:txBody>
      </p:sp>
      <p:sp>
        <p:nvSpPr>
          <p:cNvPr id="3686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Method 2: Create a blank symbol, and add shapes or other symbols</a:t>
            </a:r>
          </a:p>
          <a:p>
            <a:pPr lvl="1"/>
            <a:r>
              <a:rPr lang="en-US" smtClean="0"/>
              <a:t>Insert &gt; New Symbol...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12935A2-A5F3-438A-A498-33A347AFB96B}" type="slidenum">
              <a:rPr lang="en-US" smtClean="0"/>
              <a:pPr>
                <a:defRPr/>
              </a:pPr>
              <a:t>34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7" descr="C:\Users\ylwong\AppData\Local\Microsoft\Windows\Temporary Internet Files\Content.IE5\M7DDD8FN\MC900304809[1].wmf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4162425" y="1828800"/>
            <a:ext cx="81915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2000" b="0" cap="none" smtClean="0">
                <a:solidFill>
                  <a:schemeClr val="bg1">
                    <a:lumMod val="50000"/>
                  </a:schemeClr>
                </a:solidFill>
                <a:latin typeface="+mn-lt"/>
              </a:rPr>
              <a:t>A screen-capture movie shows show to create (1) a new symbol and (2) a symbol by converting from a shape.</a:t>
            </a:r>
            <a:endParaRPr lang="en-US" sz="2000" b="0" cap="none">
              <a:solidFill>
                <a:schemeClr val="bg1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 Also check out the screen capture video on:</a:t>
            </a:r>
          </a:p>
          <a:p>
            <a:pPr>
              <a:defRPr/>
            </a:pPr>
            <a:r>
              <a:rPr lang="en-US" sz="4000" cap="small" smtClean="0">
                <a:solidFill>
                  <a:schemeClr val="tx1"/>
                </a:solidFill>
                <a:latin typeface="+mj-lt"/>
              </a:rPr>
              <a:t>Creating Symbols in Flash</a:t>
            </a:r>
            <a:endParaRPr lang="en-US" sz="4000" smtClean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305EFA9-DBE1-465E-B0B3-86249FEBC69C}" type="slidenum">
              <a:rPr lang="en-US" smtClean="0"/>
              <a:pPr>
                <a:defRPr/>
              </a:pPr>
              <a:t>35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4" name="Picture 5" descr="C:\Users\ylwong\yl\nsf\digital-media-primer-2nd-ed\primer-1st-edition-writeRAP\chapter 08\images\updated-fig-08a-sc-flash-cs55-shape-vs-symbol.t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0225" y="2093913"/>
            <a:ext cx="8128000" cy="3543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891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smtClean="0"/>
              <a:t>How to Tell Symbols from Shapes on Stage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D8D052D-F635-48EA-BA10-62244A86AEE5}" type="slidenum">
              <a:rPr lang="en-US" smtClean="0"/>
              <a:pPr>
                <a:defRPr/>
              </a:pPr>
              <a:t>36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938" name="Picture 5" descr="C:\Users\ylwong\yl\nsf\digital-media-primer-2nd-ed\primer-1st-edition-writeRAP\chapter 08\images\updated-fig-08a-sc-flash-cs55-shape-vs-symbol.t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0225" y="2093913"/>
            <a:ext cx="8128000" cy="3543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993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smtClean="0"/>
              <a:t>How to Tell Symbols from Shapes on Stage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656EBB4-4B5D-4831-8211-065AB2ECD1C1}" type="slidenum">
              <a:rPr lang="en-US" smtClean="0"/>
              <a:pPr>
                <a:defRPr/>
              </a:pPr>
              <a:t>37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228600" y="1600200"/>
            <a:ext cx="4495800" cy="1477963"/>
          </a:xfrm>
          <a:prstGeom prst="rect">
            <a:avLst/>
          </a:prstGeom>
          <a:solidFill>
            <a:srgbClr val="FFFFCC"/>
          </a:solidFill>
          <a:ln>
            <a:solidFill>
              <a:schemeClr val="accent2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>
              <a:defRPr/>
            </a:pPr>
            <a:r>
              <a:rPr lang="en-US" b="1"/>
              <a:t>Symbol</a:t>
            </a:r>
            <a:r>
              <a:rPr lang="en-US"/>
              <a:t> instance:</a:t>
            </a:r>
          </a:p>
          <a:p>
            <a:pPr marL="231775" indent="-231775">
              <a:buFont typeface="Arial" pitchFamily="34" charset="0"/>
              <a:buChar char="•"/>
              <a:defRPr/>
            </a:pPr>
            <a:r>
              <a:rPr lang="en-US"/>
              <a:t>When it is selected, a blue box appears around it.</a:t>
            </a:r>
          </a:p>
          <a:p>
            <a:pPr marL="231775" indent="-231775">
              <a:buFont typeface="Arial" pitchFamily="34" charset="0"/>
              <a:buChar char="•"/>
              <a:defRPr/>
            </a:pPr>
            <a:r>
              <a:rPr lang="en-US"/>
              <a:t>Property Inspector also shows that it is a symbol.</a:t>
            </a:r>
          </a:p>
        </p:txBody>
      </p:sp>
      <p:cxnSp>
        <p:nvCxnSpPr>
          <p:cNvPr id="8" name="Straight Connector 7"/>
          <p:cNvCxnSpPr>
            <a:stCxn id="6" idx="2"/>
          </p:cNvCxnSpPr>
          <p:nvPr/>
        </p:nvCxnSpPr>
        <p:spPr>
          <a:xfrm>
            <a:off x="2476500" y="3078163"/>
            <a:ext cx="266700" cy="808037"/>
          </a:xfrm>
          <a:prstGeom prst="line">
            <a:avLst/>
          </a:prstGeom>
          <a:ln w="57150">
            <a:solidFill>
              <a:schemeClr val="accent2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>
            <a:stCxn id="6" idx="3"/>
          </p:cNvCxnSpPr>
          <p:nvPr/>
        </p:nvCxnSpPr>
        <p:spPr>
          <a:xfrm>
            <a:off x="4724400" y="2339975"/>
            <a:ext cx="1981200" cy="327025"/>
          </a:xfrm>
          <a:prstGeom prst="line">
            <a:avLst/>
          </a:prstGeom>
          <a:ln w="57150">
            <a:solidFill>
              <a:schemeClr val="accent2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62" name="Picture 8" descr="C:\Users\ylwong\yl\nsf\digital-media-primer-2nd-ed\primer-1st-edition-writeRAP\chapter 08\images\updated-fig-08b-sc-flash-cs55-shape-vs-symbol.t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0225" y="2093913"/>
            <a:ext cx="8128000" cy="3543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96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smtClean="0"/>
              <a:t>How to Tell Symbols from Shapes on Stage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144FC3B-CFF8-423D-84B0-5D615AFCD195}" type="slidenum">
              <a:rPr lang="en-US" smtClean="0"/>
              <a:pPr>
                <a:defRPr/>
              </a:pPr>
              <a:t>38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3429000" y="1600200"/>
            <a:ext cx="4495800" cy="1477963"/>
          </a:xfrm>
          <a:prstGeom prst="rect">
            <a:avLst/>
          </a:prstGeom>
          <a:solidFill>
            <a:srgbClr val="FFFFCC"/>
          </a:solidFill>
          <a:ln>
            <a:solidFill>
              <a:schemeClr val="accent2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>
              <a:defRPr/>
            </a:pPr>
            <a:r>
              <a:rPr lang="en-US" b="1"/>
              <a:t>Shape</a:t>
            </a:r>
            <a:r>
              <a:rPr lang="en-US"/>
              <a:t>:</a:t>
            </a:r>
          </a:p>
          <a:p>
            <a:pPr marL="231775" indent="-231775">
              <a:buFont typeface="Arial" pitchFamily="34" charset="0"/>
              <a:buChar char="•"/>
              <a:defRPr/>
            </a:pPr>
            <a:r>
              <a:rPr lang="en-US"/>
              <a:t>When it is selected, the shape is highlighted with patterned dots.</a:t>
            </a:r>
          </a:p>
          <a:p>
            <a:pPr marL="231775" indent="-231775">
              <a:buFont typeface="Arial" pitchFamily="34" charset="0"/>
              <a:buChar char="•"/>
              <a:defRPr/>
            </a:pPr>
            <a:r>
              <a:rPr lang="en-US"/>
              <a:t>Property Inspector also shows that it is a shape.</a:t>
            </a:r>
          </a:p>
        </p:txBody>
      </p:sp>
      <p:cxnSp>
        <p:nvCxnSpPr>
          <p:cNvPr id="8" name="Straight Connector 7"/>
          <p:cNvCxnSpPr>
            <a:stCxn id="6" idx="2"/>
          </p:cNvCxnSpPr>
          <p:nvPr/>
        </p:nvCxnSpPr>
        <p:spPr>
          <a:xfrm flipH="1">
            <a:off x="4343400" y="3078163"/>
            <a:ext cx="1333500" cy="1036637"/>
          </a:xfrm>
          <a:prstGeom prst="line">
            <a:avLst/>
          </a:prstGeom>
          <a:ln w="57150">
            <a:solidFill>
              <a:schemeClr val="accent2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Types of Symbols</a:t>
            </a:r>
          </a:p>
        </p:txBody>
      </p:sp>
      <p:sp>
        <p:nvSpPr>
          <p:cNvPr id="4198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Graphic</a:t>
            </a:r>
          </a:p>
          <a:p>
            <a:r>
              <a:rPr lang="en-US" smtClean="0"/>
              <a:t>Button</a:t>
            </a:r>
          </a:p>
          <a:p>
            <a:r>
              <a:rPr lang="en-US" smtClean="0"/>
              <a:t>Movieclip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122D195-0E46-4A7D-9085-64A1B0664240}" type="slidenum">
              <a:rPr lang="en-US" smtClean="0"/>
              <a:pPr>
                <a:defRPr/>
              </a:pPr>
              <a:t>39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Shapes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01BAE14-53FA-4FE8-A51C-B8B9F7834C2D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Graphic Symbol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defRPr/>
            </a:pPr>
            <a:r>
              <a:rPr lang="en-US" smtClean="0"/>
              <a:t>Purposes: To be used as static graphics</a:t>
            </a:r>
          </a:p>
          <a:p>
            <a:pPr>
              <a:defRPr/>
            </a:pPr>
            <a:endParaRPr lang="en-US" smtClean="0"/>
          </a:p>
          <a:p>
            <a:pPr>
              <a:defRPr/>
            </a:pPr>
            <a:r>
              <a:rPr lang="en-US" smtClean="0"/>
              <a:t>Can be used on the main timeline</a:t>
            </a:r>
          </a:p>
          <a:p>
            <a:pPr>
              <a:defRPr/>
            </a:pPr>
            <a:endParaRPr lang="en-US" smtClean="0"/>
          </a:p>
          <a:p>
            <a:pPr>
              <a:defRPr/>
            </a:pPr>
            <a:r>
              <a:rPr lang="en-US" smtClean="0"/>
              <a:t>Can also be placed in other graphic, button and movieclip symbols</a:t>
            </a:r>
          </a:p>
          <a:p>
            <a:pPr>
              <a:defRPr/>
            </a:pPr>
            <a:endParaRPr lang="en-US" smtClean="0"/>
          </a:p>
          <a:p>
            <a:pPr>
              <a:defRPr/>
            </a:pPr>
            <a:r>
              <a:rPr lang="en-US" smtClean="0"/>
              <a:t>Interactive controls and sounds won’t work in a graphic symbol’s timeline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CC7D65C-325C-447F-AC18-7EB2861B06F5}" type="slidenum">
              <a:rPr lang="en-US" smtClean="0"/>
              <a:pPr>
                <a:defRPr/>
              </a:pPr>
              <a:t>40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Button Symbol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defRPr/>
            </a:pPr>
            <a:r>
              <a:rPr lang="en-US" smtClean="0"/>
              <a:t>Purposes: To be used as interactive buttons in the movie</a:t>
            </a:r>
          </a:p>
          <a:p>
            <a:pPr lvl="1">
              <a:defRPr/>
            </a:pPr>
            <a:r>
              <a:rPr lang="en-US" smtClean="0"/>
              <a:t>mouse clicks</a:t>
            </a:r>
          </a:p>
          <a:p>
            <a:pPr lvl="1">
              <a:defRPr/>
            </a:pPr>
            <a:r>
              <a:rPr lang="en-US" smtClean="0"/>
              <a:t>rollovers</a:t>
            </a:r>
          </a:p>
          <a:p>
            <a:pPr>
              <a:defRPr/>
            </a:pPr>
            <a:endParaRPr lang="en-US" smtClean="0"/>
          </a:p>
          <a:p>
            <a:pPr>
              <a:defRPr/>
            </a:pPr>
            <a:r>
              <a:rPr lang="en-US" smtClean="0"/>
              <a:t>Can be used on the main timeline</a:t>
            </a:r>
          </a:p>
          <a:p>
            <a:pPr>
              <a:defRPr/>
            </a:pPr>
            <a:endParaRPr lang="en-US" smtClean="0"/>
          </a:p>
          <a:p>
            <a:pPr>
              <a:defRPr/>
            </a:pPr>
            <a:r>
              <a:rPr lang="en-US" smtClean="0"/>
              <a:t>Can also be placed inside a movieclip symbol</a:t>
            </a:r>
          </a:p>
          <a:p>
            <a:pPr>
              <a:defRPr/>
            </a:pPr>
            <a:endParaRPr lang="en-US" smtClean="0"/>
          </a:p>
          <a:p>
            <a:pPr>
              <a:defRPr/>
            </a:pPr>
            <a:r>
              <a:rPr lang="en-US" smtClean="0"/>
              <a:t>Cannot be placed inside a button symbol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2CAE4FE-729B-450C-AC25-38623622EEE3}" type="slidenum">
              <a:rPr lang="en-US" smtClean="0"/>
              <a:pPr>
                <a:defRPr/>
              </a:pPr>
              <a:t>41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Button Symbol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defRPr/>
            </a:pPr>
            <a:r>
              <a:rPr lang="en-US" smtClean="0"/>
              <a:t>Has only four special-purpose frames:</a:t>
            </a:r>
          </a:p>
          <a:p>
            <a:pPr lvl="1">
              <a:defRPr/>
            </a:pPr>
            <a:r>
              <a:rPr lang="en-US" smtClean="0"/>
              <a:t>button up:</a:t>
            </a:r>
            <a:br>
              <a:rPr lang="en-US" smtClean="0"/>
            </a:br>
            <a:r>
              <a:rPr lang="en-US" smtClean="0"/>
              <a:t>How the button looks at the default state</a:t>
            </a:r>
          </a:p>
          <a:p>
            <a:pPr lvl="1">
              <a:defRPr/>
            </a:pPr>
            <a:r>
              <a:rPr lang="en-US" smtClean="0"/>
              <a:t>over:</a:t>
            </a:r>
            <a:br>
              <a:rPr lang="en-US" smtClean="0"/>
            </a:br>
            <a:r>
              <a:rPr lang="en-US" smtClean="0"/>
              <a:t>How the button looks when the mouse is over the button</a:t>
            </a:r>
          </a:p>
          <a:p>
            <a:pPr lvl="1">
              <a:defRPr/>
            </a:pPr>
            <a:r>
              <a:rPr lang="en-US" smtClean="0"/>
              <a:t>button down:</a:t>
            </a:r>
            <a:br>
              <a:rPr lang="en-US" smtClean="0"/>
            </a:br>
            <a:r>
              <a:rPr lang="en-US" smtClean="0"/>
              <a:t>How the button looks when the button is pressed down</a:t>
            </a:r>
          </a:p>
          <a:p>
            <a:pPr lvl="1">
              <a:defRPr/>
            </a:pPr>
            <a:r>
              <a:rPr lang="en-US" smtClean="0"/>
              <a:t>hit:</a:t>
            </a:r>
            <a:br>
              <a:rPr lang="en-US" smtClean="0"/>
            </a:br>
            <a:r>
              <a:rPr lang="en-US" smtClean="0"/>
              <a:t>To mark the hot spot of the button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156B954-144E-4FBB-80B1-12A031660739}" type="slidenum">
              <a:rPr lang="en-US" smtClean="0"/>
              <a:pPr>
                <a:defRPr/>
              </a:pPr>
              <a:t>42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Movieclip Symbol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defRPr/>
            </a:pPr>
            <a:r>
              <a:rPr lang="en-US" smtClean="0"/>
              <a:t>Purposes: </a:t>
            </a:r>
          </a:p>
          <a:p>
            <a:pPr lvl="1">
              <a:defRPr/>
            </a:pPr>
            <a:r>
              <a:rPr lang="en-US" smtClean="0"/>
              <a:t>To be used as reusable pieces of animation</a:t>
            </a:r>
          </a:p>
          <a:p>
            <a:pPr lvl="1">
              <a:defRPr/>
            </a:pPr>
            <a:r>
              <a:rPr lang="en-US" smtClean="0"/>
              <a:t>To allow programming of the behavior of a symbol</a:t>
            </a:r>
          </a:p>
          <a:p>
            <a:pPr>
              <a:defRPr/>
            </a:pPr>
            <a:endParaRPr lang="en-US" smtClean="0"/>
          </a:p>
          <a:p>
            <a:pPr>
              <a:defRPr/>
            </a:pPr>
            <a:r>
              <a:rPr lang="en-US" smtClean="0"/>
              <a:t>Can be used on the main timeline</a:t>
            </a:r>
          </a:p>
          <a:p>
            <a:pPr>
              <a:defRPr/>
            </a:pPr>
            <a:endParaRPr lang="en-US" smtClean="0"/>
          </a:p>
          <a:p>
            <a:pPr>
              <a:defRPr/>
            </a:pPr>
            <a:r>
              <a:rPr lang="en-US" smtClean="0"/>
              <a:t>Can contain copies of other symbols (graphic, buttons, and other movieclips), ActionScript, and sounds</a:t>
            </a:r>
          </a:p>
          <a:p>
            <a:pPr>
              <a:defRPr/>
            </a:pPr>
            <a:endParaRPr lang="en-US" smtClean="0"/>
          </a:p>
          <a:p>
            <a:pPr>
              <a:defRPr/>
            </a:pPr>
            <a:r>
              <a:rPr lang="en-US" smtClean="0"/>
              <a:t>Can also be placed inside a Movieclip or Button symbol</a:t>
            </a:r>
          </a:p>
          <a:p>
            <a:pPr>
              <a:defRPr/>
            </a:pPr>
            <a:endParaRPr lang="en-US" smtClean="0"/>
          </a:p>
          <a:p>
            <a:pPr>
              <a:defRPr/>
            </a:pPr>
            <a:r>
              <a:rPr lang="en-US" smtClean="0"/>
              <a:t>Cannot be placed inside a Graphic symbol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99EF76-8A8E-488B-987D-F4D08E75420E}" type="slidenum">
              <a:rPr lang="en-US" smtClean="0"/>
              <a:pPr>
                <a:defRPr/>
              </a:pPr>
              <a:t>43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Movieclip Symbol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defRPr/>
            </a:pPr>
            <a:r>
              <a:rPr lang="en-US" smtClean="0"/>
              <a:t>Have its own timeline</a:t>
            </a:r>
          </a:p>
          <a:p>
            <a:pPr lvl="1">
              <a:defRPr/>
            </a:pPr>
            <a:r>
              <a:rPr lang="en-US" smtClean="0"/>
              <a:t>plays independently from the main movie’s timeline, i.e., it can have its own animation sequence</a:t>
            </a:r>
          </a:p>
          <a:p>
            <a:pPr lvl="1">
              <a:defRPr/>
            </a:pPr>
            <a:r>
              <a:rPr lang="en-US" smtClean="0"/>
              <a:t>think of movieclips as mini-Flash movies inside a main movie</a:t>
            </a:r>
          </a:p>
          <a:p>
            <a:pPr lvl="1">
              <a:defRPr/>
            </a:pPr>
            <a:r>
              <a:rPr lang="en-US" smtClean="0"/>
              <a:t>its animation sequence plays automatically unless you use an Actionscript to stop it</a:t>
            </a:r>
          </a:p>
          <a:p>
            <a:pPr lvl="1">
              <a:defRPr/>
            </a:pPr>
            <a:endParaRPr lang="en-US" smtClean="0"/>
          </a:p>
          <a:p>
            <a:pPr>
              <a:defRPr/>
            </a:pPr>
            <a:r>
              <a:rPr lang="en-US" smtClean="0"/>
              <a:t>Can be controlled using ActionScript in response to mouse clicks and rollovers. 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7A8CFD-EBA0-4262-ADDA-FF2715AFE483}" type="slidenum">
              <a:rPr lang="en-US" smtClean="0"/>
              <a:pPr>
                <a:defRPr/>
              </a:pPr>
              <a:t>44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Movieclip Symbol</a:t>
            </a:r>
          </a:p>
        </p:txBody>
      </p:sp>
      <p:sp>
        <p:nvSpPr>
          <p:cNvPr id="4813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If your Flash file uses Movieclip symbols, test play using:</a:t>
            </a:r>
          </a:p>
          <a:p>
            <a:pPr lvl="1"/>
            <a:r>
              <a:rPr lang="en-US" smtClean="0"/>
              <a:t>Control &gt; Test Movie</a:t>
            </a:r>
            <a:br>
              <a:rPr lang="en-US" smtClean="0"/>
            </a:br>
            <a:r>
              <a:rPr lang="en-US" smtClean="0"/>
              <a:t>NOT Control &gt; Play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F5960F8-2ADD-4B8B-B0B6-FEAF8F8C2D70}" type="slidenum">
              <a:rPr lang="en-US" smtClean="0"/>
              <a:pPr>
                <a:defRPr/>
              </a:pPr>
              <a:t>45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Advantages of Using Symbols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defRPr/>
            </a:pPr>
            <a:r>
              <a:rPr lang="en-US" smtClean="0"/>
              <a:t>Reuse without increasing file size</a:t>
            </a:r>
          </a:p>
          <a:p>
            <a:pPr lvl="1">
              <a:defRPr/>
            </a:pPr>
            <a:r>
              <a:rPr lang="en-US" smtClean="0"/>
              <a:t>But copying and pasting a shape will increase file size</a:t>
            </a:r>
          </a:p>
          <a:p>
            <a:pPr>
              <a:defRPr/>
            </a:pPr>
            <a:endParaRPr lang="en-US" smtClean="0"/>
          </a:p>
          <a:p>
            <a:pPr>
              <a:defRPr/>
            </a:pPr>
            <a:r>
              <a:rPr lang="en-US" smtClean="0"/>
              <a:t>As a master copy</a:t>
            </a:r>
          </a:p>
          <a:p>
            <a:pPr lvl="1">
              <a:defRPr/>
            </a:pPr>
            <a:r>
              <a:rPr lang="en-US" smtClean="0"/>
              <a:t>Changing the symbol updates all the instances of the symbol used in the file</a:t>
            </a:r>
          </a:p>
          <a:p>
            <a:pPr lvl="1">
              <a:defRPr/>
            </a:pPr>
            <a:r>
              <a:rPr lang="en-US" smtClean="0"/>
              <a:t>Great for placeholder</a:t>
            </a:r>
          </a:p>
          <a:p>
            <a:pPr lvl="2">
              <a:defRPr/>
            </a:pPr>
            <a:r>
              <a:rPr lang="en-US" smtClean="0"/>
              <a:t>Use symbols with placeholder content to program or create an animation while waiting for the final art work</a:t>
            </a:r>
          </a:p>
          <a:p>
            <a:pPr lvl="2">
              <a:defRPr/>
            </a:pPr>
            <a:r>
              <a:rPr lang="en-US" smtClean="0"/>
              <a:t>Replace the placeholder content with the final art work without redoing the animation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6F0B27F-12E9-481F-9701-2BDD685DC130}" type="slidenum">
              <a:rPr lang="en-US" smtClean="0"/>
              <a:pPr>
                <a:defRPr/>
              </a:pPr>
              <a:t>46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0178" name="Picture 9" descr="C:\Users\ylwong\yl\nsf\digital-media-primer-2nd-ed\primer-1st-edition-writeRAP\chapter 08\images\updated-fig-09a-sc-flash-cs3-movieclip-instance-master-copy-puppy-1.t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0225" y="2093913"/>
            <a:ext cx="8128000" cy="283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017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Concept of Master Copy Illustrated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8C32D68-2CB5-4238-BBCF-FCC02FC66231}" type="slidenum">
              <a:rPr lang="en-US" smtClean="0"/>
              <a:pPr>
                <a:defRPr/>
              </a:pPr>
              <a:t>47</a:t>
            </a:fld>
            <a:endParaRPr lang="en-US"/>
          </a:p>
        </p:txBody>
      </p:sp>
      <p:cxnSp>
        <p:nvCxnSpPr>
          <p:cNvPr id="7" name="Straight Arrow Connector 6"/>
          <p:cNvCxnSpPr/>
          <p:nvPr/>
        </p:nvCxnSpPr>
        <p:spPr>
          <a:xfrm flipH="1">
            <a:off x="3200400" y="2743200"/>
            <a:ext cx="4114800" cy="3810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flipH="1">
            <a:off x="4038600" y="2819400"/>
            <a:ext cx="3429000" cy="6858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H="1">
            <a:off x="2819400" y="2971800"/>
            <a:ext cx="4648200" cy="12192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2667000" y="1905000"/>
            <a:ext cx="2362200" cy="923925"/>
          </a:xfrm>
          <a:prstGeom prst="rect">
            <a:avLst/>
          </a:prstGeom>
          <a:solidFill>
            <a:srgbClr val="FFFFCC"/>
          </a:solidFill>
          <a:ln>
            <a:solidFill>
              <a:schemeClr val="accent2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>
              <a:defRPr/>
            </a:pPr>
            <a:r>
              <a:rPr lang="en-US"/>
              <a:t>The same symbol of a puppy is used 3 times on the stage.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02" name="Picture 7" descr="C:\Users\ylwong\yl\nsf\digital-media-primer-2nd-ed\primer-1st-edition-writeRAP\chapter 08\images\updated-fig-09b-sc-flash-cs3-movieclip-instance-master-copy-puppy-2.t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0225" y="2093913"/>
            <a:ext cx="8128000" cy="283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0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Concept of Master Copy Illustrated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36BA737-B2C6-40CF-9140-472E59638692}" type="slidenum">
              <a:rPr lang="en-US" smtClean="0"/>
              <a:pPr>
                <a:defRPr/>
              </a:pPr>
              <a:t>48</a:t>
            </a:fld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1981200" y="1265238"/>
            <a:ext cx="3276600" cy="1477962"/>
          </a:xfrm>
          <a:prstGeom prst="rect">
            <a:avLst/>
          </a:prstGeom>
          <a:solidFill>
            <a:srgbClr val="FFFFCC"/>
          </a:solidFill>
          <a:ln>
            <a:solidFill>
              <a:schemeClr val="accent2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>
              <a:defRPr/>
            </a:pPr>
            <a:r>
              <a:rPr lang="en-US"/>
              <a:t>When the puppy symbol is modified into a dalmatian puppy, all of its instances on the stage are automatically updated to dalmatians.</a:t>
            </a:r>
          </a:p>
        </p:txBody>
      </p:sp>
      <p:cxnSp>
        <p:nvCxnSpPr>
          <p:cNvPr id="14" name="Straight Connector 13"/>
          <p:cNvCxnSpPr>
            <a:stCxn id="15" idx="3"/>
          </p:cNvCxnSpPr>
          <p:nvPr/>
        </p:nvCxnSpPr>
        <p:spPr>
          <a:xfrm>
            <a:off x="5257800" y="2005013"/>
            <a:ext cx="2057400" cy="585787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What if the puppies are shapes?</a:t>
            </a:r>
          </a:p>
        </p:txBody>
      </p:sp>
      <p:sp>
        <p:nvSpPr>
          <p:cNvPr id="5222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Suppose all three puppies are shapes copied and pasted from the same shape.</a:t>
            </a:r>
          </a:p>
          <a:p>
            <a:endParaRPr lang="en-US" smtClean="0"/>
          </a:p>
          <a:p>
            <a:r>
              <a:rPr lang="en-US" smtClean="0"/>
              <a:t>Modifying a shape of the puppy into dalmatian only changes that one shape.</a:t>
            </a:r>
          </a:p>
          <a:p>
            <a:endParaRPr lang="en-US" smtClean="0"/>
          </a:p>
          <a:p>
            <a:r>
              <a:rPr lang="en-US" smtClean="0"/>
              <a:t>All other shapes of puppy remain unchanged.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1BA63ED-B728-4681-A1A7-82E411B7F36C}" type="slidenum">
              <a:rPr lang="en-US" smtClean="0"/>
              <a:pPr>
                <a:defRPr/>
              </a:pPr>
              <a:t>49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Shapes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None/>
            </a:pPr>
            <a:r>
              <a:rPr lang="en-US" smtClean="0"/>
              <a:t>Made up of</a:t>
            </a:r>
          </a:p>
          <a:p>
            <a:r>
              <a:rPr lang="en-US" smtClean="0"/>
              <a:t>Strokes</a:t>
            </a:r>
          </a:p>
          <a:p>
            <a:r>
              <a:rPr lang="en-US" smtClean="0"/>
              <a:t>Fills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DC98420-5777-406D-BBAD-CC05731F33A3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The Term </a:t>
            </a:r>
            <a:r>
              <a:rPr lang="en-US" i="1" smtClean="0"/>
              <a:t>Instances</a:t>
            </a:r>
          </a:p>
        </p:txBody>
      </p:sp>
      <p:sp>
        <p:nvSpPr>
          <p:cNvPr id="5325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When a symbol is used on the stage, it is its copy on the stage.</a:t>
            </a:r>
          </a:p>
          <a:p>
            <a:endParaRPr lang="en-US" smtClean="0"/>
          </a:p>
          <a:p>
            <a:r>
              <a:rPr lang="en-US" smtClean="0"/>
              <a:t>The copies used on the stage  are called the </a:t>
            </a:r>
            <a:r>
              <a:rPr lang="en-US" i="1" smtClean="0"/>
              <a:t>instances</a:t>
            </a:r>
            <a:r>
              <a:rPr lang="en-US" smtClean="0"/>
              <a:t> of that symbol.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231D58-2207-41B0-BFE5-4DDFF74E6F56}" type="slidenum">
              <a:rPr lang="en-US" smtClean="0"/>
              <a:pPr>
                <a:defRPr/>
              </a:pPr>
              <a:t>50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Stroke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Line created with Pencil, Pen, and Ink Bottle tools</a:t>
            </a:r>
          </a:p>
          <a:p>
            <a:endParaRPr lang="en-US" smtClean="0"/>
          </a:p>
          <a:p>
            <a:r>
              <a:rPr lang="en-US" smtClean="0"/>
              <a:t>Properties:</a:t>
            </a:r>
          </a:p>
          <a:p>
            <a:pPr lvl="1"/>
            <a:r>
              <a:rPr lang="en-US" smtClean="0"/>
              <a:t>line width</a:t>
            </a:r>
          </a:p>
          <a:p>
            <a:pPr lvl="1"/>
            <a:r>
              <a:rPr lang="en-US" smtClean="0"/>
              <a:t>color</a:t>
            </a:r>
          </a:p>
          <a:p>
            <a:pPr lvl="1"/>
            <a:r>
              <a:rPr lang="en-US" smtClean="0"/>
              <a:t>line style (such as solid, dash)</a:t>
            </a:r>
          </a:p>
          <a:p>
            <a:pPr lvl="1"/>
            <a:r>
              <a:rPr lang="en-US" smtClean="0"/>
              <a:t>can be modified in Property Inspector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61CB22-FD53-4609-9E09-DC9C64C209C2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9" descr="C:\Users\ylwong\yl\nsf\digital-media-primer-2nd-ed\primer-1st-edition-writeRAP\chapter 08\images\updated-fig-06-sc-flash-cs55-tool-palette.tif"/>
          <p:cNvPicPr>
            <a:picLocks noChangeAspect="1" noChangeArrowheads="1"/>
          </p:cNvPicPr>
          <p:nvPr/>
        </p:nvPicPr>
        <p:blipFill>
          <a:blip r:embed="rId2" cstate="print"/>
          <a:srcRect b="33678"/>
          <a:stretch>
            <a:fillRect/>
          </a:stretch>
        </p:blipFill>
        <p:spPr bwMode="auto">
          <a:xfrm>
            <a:off x="1600200" y="1371600"/>
            <a:ext cx="3511550" cy="548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1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Pencil, Pen, and Ink Bottle tools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FCB469-4188-402F-9A1E-DC3A0D25B98F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9221" name="TextBox 5"/>
          <p:cNvSpPr txBox="1">
            <a:spLocks noChangeArrowheads="1"/>
          </p:cNvSpPr>
          <p:nvPr/>
        </p:nvSpPr>
        <p:spPr bwMode="auto">
          <a:xfrm>
            <a:off x="3214688" y="2819400"/>
            <a:ext cx="595312" cy="3698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US"/>
              <a:t>Pen</a:t>
            </a:r>
          </a:p>
        </p:txBody>
      </p:sp>
      <p:sp>
        <p:nvSpPr>
          <p:cNvPr id="9222" name="TextBox 6"/>
          <p:cNvSpPr txBox="1">
            <a:spLocks noChangeArrowheads="1"/>
          </p:cNvSpPr>
          <p:nvPr/>
        </p:nvSpPr>
        <p:spPr bwMode="auto">
          <a:xfrm>
            <a:off x="2997200" y="3821113"/>
            <a:ext cx="812800" cy="36988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US"/>
              <a:t>Pencil</a:t>
            </a:r>
          </a:p>
        </p:txBody>
      </p:sp>
      <p:sp>
        <p:nvSpPr>
          <p:cNvPr id="9223" name="TextBox 7"/>
          <p:cNvSpPr txBox="1">
            <a:spLocks noChangeArrowheads="1"/>
          </p:cNvSpPr>
          <p:nvPr/>
        </p:nvSpPr>
        <p:spPr bwMode="auto">
          <a:xfrm>
            <a:off x="835025" y="5105400"/>
            <a:ext cx="1146175" cy="3698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US"/>
              <a:t>Ink Bottle</a:t>
            </a:r>
          </a:p>
        </p:txBody>
      </p:sp>
      <p:sp>
        <p:nvSpPr>
          <p:cNvPr id="9" name="Rectangle 8"/>
          <p:cNvSpPr/>
          <p:nvPr/>
        </p:nvSpPr>
        <p:spPr>
          <a:xfrm>
            <a:off x="4398963" y="3886200"/>
            <a:ext cx="739775" cy="1524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u="sng" smtClean="0"/>
              <a:t>Pencil</a:t>
            </a:r>
            <a:r>
              <a:rPr lang="en-US" smtClean="0"/>
              <a:t> and </a:t>
            </a:r>
            <a:r>
              <a:rPr lang="en-US" u="sng" smtClean="0"/>
              <a:t>Pen </a:t>
            </a:r>
            <a:r>
              <a:rPr lang="en-US" smtClean="0"/>
              <a:t>tool let you draw a line or stroke of a shape freehand like this:</a:t>
            </a:r>
          </a:p>
        </p:txBody>
      </p:sp>
      <p:sp>
        <p:nvSpPr>
          <p:cNvPr id="1024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Example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74B7A3B-D915-4CB1-94F3-66B2429D52A2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10245" name="Freeform 4"/>
          <p:cNvSpPr>
            <a:spLocks/>
          </p:cNvSpPr>
          <p:nvPr/>
        </p:nvSpPr>
        <p:spPr bwMode="auto">
          <a:xfrm>
            <a:off x="3657600" y="2819400"/>
            <a:ext cx="1193800" cy="1009650"/>
          </a:xfrm>
          <a:custGeom>
            <a:avLst/>
            <a:gdLst>
              <a:gd name="T0" fmla="*/ 2147483647 w 752"/>
              <a:gd name="T1" fmla="*/ 2147483647 h 636"/>
              <a:gd name="T2" fmla="*/ 2147483647 w 752"/>
              <a:gd name="T3" fmla="*/ 2147483647 h 636"/>
              <a:gd name="T4" fmla="*/ 2147483647 w 752"/>
              <a:gd name="T5" fmla="*/ 2147483647 h 636"/>
              <a:gd name="T6" fmla="*/ 2147483647 w 752"/>
              <a:gd name="T7" fmla="*/ 2147483647 h 636"/>
              <a:gd name="T8" fmla="*/ 2147483647 w 752"/>
              <a:gd name="T9" fmla="*/ 2147483647 h 636"/>
              <a:gd name="T10" fmla="*/ 2147483647 w 752"/>
              <a:gd name="T11" fmla="*/ 2147483647 h 636"/>
              <a:gd name="T12" fmla="*/ 2147483647 w 752"/>
              <a:gd name="T13" fmla="*/ 2147483647 h 636"/>
              <a:gd name="T14" fmla="*/ 2147483647 w 752"/>
              <a:gd name="T15" fmla="*/ 2147483647 h 636"/>
              <a:gd name="T16" fmla="*/ 2147483647 w 752"/>
              <a:gd name="T17" fmla="*/ 2147483647 h 636"/>
              <a:gd name="T18" fmla="*/ 2147483647 w 752"/>
              <a:gd name="T19" fmla="*/ 2147483647 h 636"/>
              <a:gd name="T20" fmla="*/ 2147483647 w 752"/>
              <a:gd name="T21" fmla="*/ 2147483647 h 636"/>
              <a:gd name="T22" fmla="*/ 2147483647 w 752"/>
              <a:gd name="T23" fmla="*/ 2147483647 h 636"/>
              <a:gd name="T24" fmla="*/ 2147483647 w 752"/>
              <a:gd name="T25" fmla="*/ 2147483647 h 636"/>
              <a:gd name="T26" fmla="*/ 2147483647 w 752"/>
              <a:gd name="T27" fmla="*/ 2147483647 h 636"/>
              <a:gd name="T28" fmla="*/ 2147483647 w 752"/>
              <a:gd name="T29" fmla="*/ 2147483647 h 6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w 752"/>
              <a:gd name="T46" fmla="*/ 0 h 636"/>
              <a:gd name="T47" fmla="*/ 752 w 752"/>
              <a:gd name="T48" fmla="*/ 636 h 636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T45" t="T46" r="T47" b="T48"/>
            <a:pathLst>
              <a:path w="752" h="636">
                <a:moveTo>
                  <a:pt x="420" y="66"/>
                </a:moveTo>
                <a:cubicBezTo>
                  <a:pt x="399" y="135"/>
                  <a:pt x="403" y="146"/>
                  <a:pt x="339" y="172"/>
                </a:cubicBezTo>
                <a:cubicBezTo>
                  <a:pt x="274" y="240"/>
                  <a:pt x="190" y="227"/>
                  <a:pt x="95" y="241"/>
                </a:cubicBezTo>
                <a:cubicBezTo>
                  <a:pt x="77" y="259"/>
                  <a:pt x="36" y="260"/>
                  <a:pt x="32" y="285"/>
                </a:cubicBezTo>
                <a:cubicBezTo>
                  <a:pt x="0" y="512"/>
                  <a:pt x="168" y="463"/>
                  <a:pt x="332" y="479"/>
                </a:cubicBezTo>
                <a:cubicBezTo>
                  <a:pt x="403" y="547"/>
                  <a:pt x="310" y="451"/>
                  <a:pt x="376" y="548"/>
                </a:cubicBezTo>
                <a:cubicBezTo>
                  <a:pt x="382" y="557"/>
                  <a:pt x="394" y="560"/>
                  <a:pt x="401" y="567"/>
                </a:cubicBezTo>
                <a:cubicBezTo>
                  <a:pt x="432" y="598"/>
                  <a:pt x="448" y="613"/>
                  <a:pt x="489" y="636"/>
                </a:cubicBezTo>
                <a:cubicBezTo>
                  <a:pt x="599" y="612"/>
                  <a:pt x="607" y="605"/>
                  <a:pt x="683" y="529"/>
                </a:cubicBezTo>
                <a:cubicBezTo>
                  <a:pt x="698" y="514"/>
                  <a:pt x="712" y="501"/>
                  <a:pt x="727" y="486"/>
                </a:cubicBezTo>
                <a:cubicBezTo>
                  <a:pt x="736" y="477"/>
                  <a:pt x="752" y="460"/>
                  <a:pt x="752" y="460"/>
                </a:cubicBezTo>
                <a:cubicBezTo>
                  <a:pt x="746" y="387"/>
                  <a:pt x="746" y="313"/>
                  <a:pt x="733" y="241"/>
                </a:cubicBezTo>
                <a:cubicBezTo>
                  <a:pt x="732" y="234"/>
                  <a:pt x="676" y="191"/>
                  <a:pt x="664" y="179"/>
                </a:cubicBezTo>
                <a:cubicBezTo>
                  <a:pt x="607" y="121"/>
                  <a:pt x="554" y="53"/>
                  <a:pt x="489" y="3"/>
                </a:cubicBezTo>
                <a:cubicBezTo>
                  <a:pt x="412" y="26"/>
                  <a:pt x="429" y="0"/>
                  <a:pt x="420" y="66"/>
                </a:cubicBezTo>
                <a:close/>
              </a:path>
            </a:pathLst>
          </a:custGeom>
          <a:noFill/>
          <a:ln w="38100" cmpd="sng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u="sng" smtClean="0"/>
              <a:t>Ink Bottle</a:t>
            </a:r>
            <a:r>
              <a:rPr lang="en-US" smtClean="0"/>
              <a:t> tool lets you create a stroke outlining a fill like this:</a:t>
            </a:r>
          </a:p>
        </p:txBody>
      </p:sp>
      <p:sp>
        <p:nvSpPr>
          <p:cNvPr id="11267" name="Freeform 12"/>
          <p:cNvSpPr>
            <a:spLocks/>
          </p:cNvSpPr>
          <p:nvPr/>
        </p:nvSpPr>
        <p:spPr bwMode="auto">
          <a:xfrm>
            <a:off x="3911600" y="3352800"/>
            <a:ext cx="1193800" cy="1009650"/>
          </a:xfrm>
          <a:custGeom>
            <a:avLst/>
            <a:gdLst>
              <a:gd name="T0" fmla="*/ 2147483647 w 752"/>
              <a:gd name="T1" fmla="*/ 2147483647 h 636"/>
              <a:gd name="T2" fmla="*/ 2147483647 w 752"/>
              <a:gd name="T3" fmla="*/ 2147483647 h 636"/>
              <a:gd name="T4" fmla="*/ 2147483647 w 752"/>
              <a:gd name="T5" fmla="*/ 2147483647 h 636"/>
              <a:gd name="T6" fmla="*/ 2147483647 w 752"/>
              <a:gd name="T7" fmla="*/ 2147483647 h 636"/>
              <a:gd name="T8" fmla="*/ 2147483647 w 752"/>
              <a:gd name="T9" fmla="*/ 2147483647 h 636"/>
              <a:gd name="T10" fmla="*/ 2147483647 w 752"/>
              <a:gd name="T11" fmla="*/ 2147483647 h 636"/>
              <a:gd name="T12" fmla="*/ 2147483647 w 752"/>
              <a:gd name="T13" fmla="*/ 2147483647 h 636"/>
              <a:gd name="T14" fmla="*/ 2147483647 w 752"/>
              <a:gd name="T15" fmla="*/ 2147483647 h 636"/>
              <a:gd name="T16" fmla="*/ 2147483647 w 752"/>
              <a:gd name="T17" fmla="*/ 2147483647 h 636"/>
              <a:gd name="T18" fmla="*/ 2147483647 w 752"/>
              <a:gd name="T19" fmla="*/ 2147483647 h 636"/>
              <a:gd name="T20" fmla="*/ 2147483647 w 752"/>
              <a:gd name="T21" fmla="*/ 2147483647 h 636"/>
              <a:gd name="T22" fmla="*/ 2147483647 w 752"/>
              <a:gd name="T23" fmla="*/ 2147483647 h 636"/>
              <a:gd name="T24" fmla="*/ 2147483647 w 752"/>
              <a:gd name="T25" fmla="*/ 2147483647 h 636"/>
              <a:gd name="T26" fmla="*/ 2147483647 w 752"/>
              <a:gd name="T27" fmla="*/ 2147483647 h 636"/>
              <a:gd name="T28" fmla="*/ 2147483647 w 752"/>
              <a:gd name="T29" fmla="*/ 2147483647 h 6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w 752"/>
              <a:gd name="T46" fmla="*/ 0 h 636"/>
              <a:gd name="T47" fmla="*/ 752 w 752"/>
              <a:gd name="T48" fmla="*/ 636 h 636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T45" t="T46" r="T47" b="T48"/>
            <a:pathLst>
              <a:path w="752" h="636">
                <a:moveTo>
                  <a:pt x="420" y="66"/>
                </a:moveTo>
                <a:cubicBezTo>
                  <a:pt x="399" y="135"/>
                  <a:pt x="403" y="146"/>
                  <a:pt x="339" y="172"/>
                </a:cubicBezTo>
                <a:cubicBezTo>
                  <a:pt x="274" y="240"/>
                  <a:pt x="190" y="227"/>
                  <a:pt x="95" y="241"/>
                </a:cubicBezTo>
                <a:cubicBezTo>
                  <a:pt x="77" y="259"/>
                  <a:pt x="36" y="260"/>
                  <a:pt x="32" y="285"/>
                </a:cubicBezTo>
                <a:cubicBezTo>
                  <a:pt x="0" y="512"/>
                  <a:pt x="168" y="463"/>
                  <a:pt x="332" y="479"/>
                </a:cubicBezTo>
                <a:cubicBezTo>
                  <a:pt x="403" y="547"/>
                  <a:pt x="310" y="451"/>
                  <a:pt x="376" y="548"/>
                </a:cubicBezTo>
                <a:cubicBezTo>
                  <a:pt x="382" y="557"/>
                  <a:pt x="394" y="560"/>
                  <a:pt x="401" y="567"/>
                </a:cubicBezTo>
                <a:cubicBezTo>
                  <a:pt x="432" y="598"/>
                  <a:pt x="448" y="613"/>
                  <a:pt x="489" y="636"/>
                </a:cubicBezTo>
                <a:cubicBezTo>
                  <a:pt x="599" y="612"/>
                  <a:pt x="607" y="605"/>
                  <a:pt x="683" y="529"/>
                </a:cubicBezTo>
                <a:cubicBezTo>
                  <a:pt x="698" y="514"/>
                  <a:pt x="712" y="501"/>
                  <a:pt x="727" y="486"/>
                </a:cubicBezTo>
                <a:cubicBezTo>
                  <a:pt x="736" y="477"/>
                  <a:pt x="752" y="460"/>
                  <a:pt x="752" y="460"/>
                </a:cubicBezTo>
                <a:cubicBezTo>
                  <a:pt x="746" y="387"/>
                  <a:pt x="746" y="313"/>
                  <a:pt x="733" y="241"/>
                </a:cubicBezTo>
                <a:cubicBezTo>
                  <a:pt x="732" y="234"/>
                  <a:pt x="676" y="191"/>
                  <a:pt x="664" y="179"/>
                </a:cubicBezTo>
                <a:cubicBezTo>
                  <a:pt x="607" y="121"/>
                  <a:pt x="554" y="53"/>
                  <a:pt x="489" y="3"/>
                </a:cubicBezTo>
                <a:cubicBezTo>
                  <a:pt x="412" y="26"/>
                  <a:pt x="429" y="0"/>
                  <a:pt x="420" y="66"/>
                </a:cubicBezTo>
                <a:close/>
              </a:path>
            </a:pathLst>
          </a:custGeom>
          <a:solidFill>
            <a:srgbClr val="FF6600"/>
          </a:solidFill>
          <a:ln w="38100" cmpd="sng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268" name="Freeform 11"/>
          <p:cNvSpPr>
            <a:spLocks/>
          </p:cNvSpPr>
          <p:nvPr/>
        </p:nvSpPr>
        <p:spPr bwMode="auto">
          <a:xfrm>
            <a:off x="914400" y="3333750"/>
            <a:ext cx="1193800" cy="1009650"/>
          </a:xfrm>
          <a:custGeom>
            <a:avLst/>
            <a:gdLst>
              <a:gd name="T0" fmla="*/ 2147483647 w 752"/>
              <a:gd name="T1" fmla="*/ 2147483647 h 636"/>
              <a:gd name="T2" fmla="*/ 2147483647 w 752"/>
              <a:gd name="T3" fmla="*/ 2147483647 h 636"/>
              <a:gd name="T4" fmla="*/ 2147483647 w 752"/>
              <a:gd name="T5" fmla="*/ 2147483647 h 636"/>
              <a:gd name="T6" fmla="*/ 2147483647 w 752"/>
              <a:gd name="T7" fmla="*/ 2147483647 h 636"/>
              <a:gd name="T8" fmla="*/ 2147483647 w 752"/>
              <a:gd name="T9" fmla="*/ 2147483647 h 636"/>
              <a:gd name="T10" fmla="*/ 2147483647 w 752"/>
              <a:gd name="T11" fmla="*/ 2147483647 h 636"/>
              <a:gd name="T12" fmla="*/ 2147483647 w 752"/>
              <a:gd name="T13" fmla="*/ 2147483647 h 636"/>
              <a:gd name="T14" fmla="*/ 2147483647 w 752"/>
              <a:gd name="T15" fmla="*/ 2147483647 h 636"/>
              <a:gd name="T16" fmla="*/ 2147483647 w 752"/>
              <a:gd name="T17" fmla="*/ 2147483647 h 636"/>
              <a:gd name="T18" fmla="*/ 2147483647 w 752"/>
              <a:gd name="T19" fmla="*/ 2147483647 h 636"/>
              <a:gd name="T20" fmla="*/ 2147483647 w 752"/>
              <a:gd name="T21" fmla="*/ 2147483647 h 636"/>
              <a:gd name="T22" fmla="*/ 2147483647 w 752"/>
              <a:gd name="T23" fmla="*/ 2147483647 h 636"/>
              <a:gd name="T24" fmla="*/ 2147483647 w 752"/>
              <a:gd name="T25" fmla="*/ 2147483647 h 636"/>
              <a:gd name="T26" fmla="*/ 2147483647 w 752"/>
              <a:gd name="T27" fmla="*/ 2147483647 h 636"/>
              <a:gd name="T28" fmla="*/ 2147483647 w 752"/>
              <a:gd name="T29" fmla="*/ 2147483647 h 6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w 752"/>
              <a:gd name="T46" fmla="*/ 0 h 636"/>
              <a:gd name="T47" fmla="*/ 752 w 752"/>
              <a:gd name="T48" fmla="*/ 636 h 636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T45" t="T46" r="T47" b="T48"/>
            <a:pathLst>
              <a:path w="752" h="636">
                <a:moveTo>
                  <a:pt x="420" y="66"/>
                </a:moveTo>
                <a:cubicBezTo>
                  <a:pt x="399" y="135"/>
                  <a:pt x="403" y="146"/>
                  <a:pt x="339" y="172"/>
                </a:cubicBezTo>
                <a:cubicBezTo>
                  <a:pt x="274" y="240"/>
                  <a:pt x="190" y="227"/>
                  <a:pt x="95" y="241"/>
                </a:cubicBezTo>
                <a:cubicBezTo>
                  <a:pt x="77" y="259"/>
                  <a:pt x="36" y="260"/>
                  <a:pt x="32" y="285"/>
                </a:cubicBezTo>
                <a:cubicBezTo>
                  <a:pt x="0" y="512"/>
                  <a:pt x="168" y="463"/>
                  <a:pt x="332" y="479"/>
                </a:cubicBezTo>
                <a:cubicBezTo>
                  <a:pt x="403" y="547"/>
                  <a:pt x="310" y="451"/>
                  <a:pt x="376" y="548"/>
                </a:cubicBezTo>
                <a:cubicBezTo>
                  <a:pt x="382" y="557"/>
                  <a:pt x="394" y="560"/>
                  <a:pt x="401" y="567"/>
                </a:cubicBezTo>
                <a:cubicBezTo>
                  <a:pt x="432" y="598"/>
                  <a:pt x="448" y="613"/>
                  <a:pt x="489" y="636"/>
                </a:cubicBezTo>
                <a:cubicBezTo>
                  <a:pt x="599" y="612"/>
                  <a:pt x="607" y="605"/>
                  <a:pt x="683" y="529"/>
                </a:cubicBezTo>
                <a:cubicBezTo>
                  <a:pt x="698" y="514"/>
                  <a:pt x="712" y="501"/>
                  <a:pt x="727" y="486"/>
                </a:cubicBezTo>
                <a:cubicBezTo>
                  <a:pt x="736" y="477"/>
                  <a:pt x="752" y="460"/>
                  <a:pt x="752" y="460"/>
                </a:cubicBezTo>
                <a:cubicBezTo>
                  <a:pt x="746" y="387"/>
                  <a:pt x="746" y="313"/>
                  <a:pt x="733" y="241"/>
                </a:cubicBezTo>
                <a:cubicBezTo>
                  <a:pt x="732" y="234"/>
                  <a:pt x="676" y="191"/>
                  <a:pt x="664" y="179"/>
                </a:cubicBezTo>
                <a:cubicBezTo>
                  <a:pt x="607" y="121"/>
                  <a:pt x="554" y="53"/>
                  <a:pt x="489" y="3"/>
                </a:cubicBezTo>
                <a:cubicBezTo>
                  <a:pt x="412" y="26"/>
                  <a:pt x="429" y="0"/>
                  <a:pt x="420" y="66"/>
                </a:cubicBezTo>
                <a:close/>
              </a:path>
            </a:pathLst>
          </a:custGeom>
          <a:solidFill>
            <a:srgbClr val="FF6600"/>
          </a:solidFill>
          <a:ln w="38100" cmpd="sng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26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Example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1E8021B-6CEA-4A47-94F7-6A91A3342AD6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7" name="Line 5"/>
          <p:cNvSpPr>
            <a:spLocks noChangeShapeType="1"/>
          </p:cNvSpPr>
          <p:nvPr/>
        </p:nvSpPr>
        <p:spPr bwMode="auto">
          <a:xfrm>
            <a:off x="5664200" y="3962400"/>
            <a:ext cx="1066800" cy="0"/>
          </a:xfrm>
          <a:prstGeom prst="line">
            <a:avLst/>
          </a:prstGeom>
          <a:ln>
            <a:headEnd/>
            <a:tailEnd type="triangle" w="med" len="med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1272" name="Freeform 6"/>
          <p:cNvSpPr>
            <a:spLocks/>
          </p:cNvSpPr>
          <p:nvPr/>
        </p:nvSpPr>
        <p:spPr bwMode="auto">
          <a:xfrm>
            <a:off x="7112000" y="3352800"/>
            <a:ext cx="1193800" cy="1009650"/>
          </a:xfrm>
          <a:custGeom>
            <a:avLst/>
            <a:gdLst>
              <a:gd name="T0" fmla="*/ 2147483647 w 752"/>
              <a:gd name="T1" fmla="*/ 2147483647 h 636"/>
              <a:gd name="T2" fmla="*/ 2147483647 w 752"/>
              <a:gd name="T3" fmla="*/ 2147483647 h 636"/>
              <a:gd name="T4" fmla="*/ 2147483647 w 752"/>
              <a:gd name="T5" fmla="*/ 2147483647 h 636"/>
              <a:gd name="T6" fmla="*/ 2147483647 w 752"/>
              <a:gd name="T7" fmla="*/ 2147483647 h 636"/>
              <a:gd name="T8" fmla="*/ 2147483647 w 752"/>
              <a:gd name="T9" fmla="*/ 2147483647 h 636"/>
              <a:gd name="T10" fmla="*/ 2147483647 w 752"/>
              <a:gd name="T11" fmla="*/ 2147483647 h 636"/>
              <a:gd name="T12" fmla="*/ 2147483647 w 752"/>
              <a:gd name="T13" fmla="*/ 2147483647 h 636"/>
              <a:gd name="T14" fmla="*/ 2147483647 w 752"/>
              <a:gd name="T15" fmla="*/ 2147483647 h 636"/>
              <a:gd name="T16" fmla="*/ 2147483647 w 752"/>
              <a:gd name="T17" fmla="*/ 2147483647 h 636"/>
              <a:gd name="T18" fmla="*/ 2147483647 w 752"/>
              <a:gd name="T19" fmla="*/ 2147483647 h 636"/>
              <a:gd name="T20" fmla="*/ 2147483647 w 752"/>
              <a:gd name="T21" fmla="*/ 2147483647 h 636"/>
              <a:gd name="T22" fmla="*/ 2147483647 w 752"/>
              <a:gd name="T23" fmla="*/ 2147483647 h 636"/>
              <a:gd name="T24" fmla="*/ 2147483647 w 752"/>
              <a:gd name="T25" fmla="*/ 2147483647 h 636"/>
              <a:gd name="T26" fmla="*/ 2147483647 w 752"/>
              <a:gd name="T27" fmla="*/ 2147483647 h 636"/>
              <a:gd name="T28" fmla="*/ 2147483647 w 752"/>
              <a:gd name="T29" fmla="*/ 2147483647 h 6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w 752"/>
              <a:gd name="T46" fmla="*/ 0 h 636"/>
              <a:gd name="T47" fmla="*/ 752 w 752"/>
              <a:gd name="T48" fmla="*/ 636 h 636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T45" t="T46" r="T47" b="T48"/>
            <a:pathLst>
              <a:path w="752" h="636">
                <a:moveTo>
                  <a:pt x="420" y="66"/>
                </a:moveTo>
                <a:cubicBezTo>
                  <a:pt x="399" y="135"/>
                  <a:pt x="403" y="146"/>
                  <a:pt x="339" y="172"/>
                </a:cubicBezTo>
                <a:cubicBezTo>
                  <a:pt x="274" y="240"/>
                  <a:pt x="190" y="227"/>
                  <a:pt x="95" y="241"/>
                </a:cubicBezTo>
                <a:cubicBezTo>
                  <a:pt x="77" y="259"/>
                  <a:pt x="36" y="260"/>
                  <a:pt x="32" y="285"/>
                </a:cubicBezTo>
                <a:cubicBezTo>
                  <a:pt x="0" y="512"/>
                  <a:pt x="168" y="463"/>
                  <a:pt x="332" y="479"/>
                </a:cubicBezTo>
                <a:cubicBezTo>
                  <a:pt x="403" y="547"/>
                  <a:pt x="310" y="451"/>
                  <a:pt x="376" y="548"/>
                </a:cubicBezTo>
                <a:cubicBezTo>
                  <a:pt x="382" y="557"/>
                  <a:pt x="394" y="560"/>
                  <a:pt x="401" y="567"/>
                </a:cubicBezTo>
                <a:cubicBezTo>
                  <a:pt x="432" y="598"/>
                  <a:pt x="448" y="613"/>
                  <a:pt x="489" y="636"/>
                </a:cubicBezTo>
                <a:cubicBezTo>
                  <a:pt x="599" y="612"/>
                  <a:pt x="607" y="605"/>
                  <a:pt x="683" y="529"/>
                </a:cubicBezTo>
                <a:cubicBezTo>
                  <a:pt x="698" y="514"/>
                  <a:pt x="712" y="501"/>
                  <a:pt x="727" y="486"/>
                </a:cubicBezTo>
                <a:cubicBezTo>
                  <a:pt x="736" y="477"/>
                  <a:pt x="752" y="460"/>
                  <a:pt x="752" y="460"/>
                </a:cubicBezTo>
                <a:cubicBezTo>
                  <a:pt x="746" y="387"/>
                  <a:pt x="746" y="313"/>
                  <a:pt x="733" y="241"/>
                </a:cubicBezTo>
                <a:cubicBezTo>
                  <a:pt x="732" y="234"/>
                  <a:pt x="676" y="191"/>
                  <a:pt x="664" y="179"/>
                </a:cubicBezTo>
                <a:cubicBezTo>
                  <a:pt x="607" y="121"/>
                  <a:pt x="554" y="53"/>
                  <a:pt x="489" y="3"/>
                </a:cubicBezTo>
                <a:cubicBezTo>
                  <a:pt x="412" y="26"/>
                  <a:pt x="429" y="0"/>
                  <a:pt x="420" y="66"/>
                </a:cubicBezTo>
                <a:close/>
              </a:path>
            </a:pathLst>
          </a:custGeom>
          <a:solidFill>
            <a:srgbClr val="FF6600"/>
          </a:solidFill>
          <a:ln w="38100" cmpd="sng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pic>
        <p:nvPicPr>
          <p:cNvPr id="11273" name="Content Placeholder 4" descr="fig-06-sc-flash-cs3-tool-palette.tif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EEEEEE"/>
              </a:clrFrom>
              <a:clrTo>
                <a:srgbClr val="EEEEEE">
                  <a:alpha val="0"/>
                </a:srgbClr>
              </a:clrTo>
            </a:clrChange>
          </a:blip>
          <a:srcRect l="43889" t="40131" r="42778" b="56441"/>
          <a:stretch>
            <a:fillRect/>
          </a:stretch>
        </p:blipFill>
        <p:spPr bwMode="auto">
          <a:xfrm>
            <a:off x="4953000" y="3200400"/>
            <a:ext cx="6096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Line 5"/>
          <p:cNvSpPr>
            <a:spLocks noChangeShapeType="1"/>
          </p:cNvSpPr>
          <p:nvPr/>
        </p:nvSpPr>
        <p:spPr bwMode="auto">
          <a:xfrm>
            <a:off x="2514600" y="3962400"/>
            <a:ext cx="1066800" cy="0"/>
          </a:xfrm>
          <a:prstGeom prst="line">
            <a:avLst/>
          </a:prstGeom>
          <a:ln>
            <a:headEnd/>
            <a:tailEnd type="triangle" w="med" len="med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h07a-recording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ch07a-recording</Template>
  <TotalTime>1051</TotalTime>
  <Words>1408</Words>
  <Application>Microsoft Office PowerPoint</Application>
  <PresentationFormat>On-screen Show (4:3)</PresentationFormat>
  <Paragraphs>275</Paragraphs>
  <Slides>50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50</vt:i4>
      </vt:variant>
    </vt:vector>
  </HeadingPairs>
  <TitlesOfParts>
    <vt:vector size="53" baseType="lpstr">
      <vt:lpstr>Arial</vt:lpstr>
      <vt:lpstr>Calibri</vt:lpstr>
      <vt:lpstr>ch07a-recording</vt:lpstr>
      <vt:lpstr>Animation Part II: Interactive Multimedia Authoring with Flash</vt:lpstr>
      <vt:lpstr>In this lecture, you will learn:</vt:lpstr>
      <vt:lpstr>Types of Visual Content</vt:lpstr>
      <vt:lpstr>Shapes</vt:lpstr>
      <vt:lpstr>Shapes</vt:lpstr>
      <vt:lpstr>Stroke</vt:lpstr>
      <vt:lpstr>Pencil, Pen, and Ink Bottle tools</vt:lpstr>
      <vt:lpstr>Example</vt:lpstr>
      <vt:lpstr>Example</vt:lpstr>
      <vt:lpstr>A screen-capture movie shows how to create a simple shape using Pencil, Pen, Ink, and Paint Bucket tools.</vt:lpstr>
      <vt:lpstr>Fill</vt:lpstr>
      <vt:lpstr>Paint Bucket and Brush tools</vt:lpstr>
      <vt:lpstr>Example</vt:lpstr>
      <vt:lpstr>Example</vt:lpstr>
      <vt:lpstr>Coloring Strokes and Fills</vt:lpstr>
      <vt:lpstr>A screen-capture movie shows how to modify a shape.</vt:lpstr>
      <vt:lpstr>Drawing Models for Drawing Shapes</vt:lpstr>
      <vt:lpstr>Drawing Models for Drawing Shapes</vt:lpstr>
      <vt:lpstr>Convert Object Drawing Into Merge Drawing</vt:lpstr>
      <vt:lpstr>Object Drawing vs. Merge Drawing</vt:lpstr>
      <vt:lpstr>Object Drawing vs. Merge Drawing</vt:lpstr>
      <vt:lpstr>Object Drawing vs. Merge Drawing</vt:lpstr>
      <vt:lpstr>Object Drawing vs. Merge Drawing</vt:lpstr>
      <vt:lpstr>Object Drawing vs. Merge Drawing</vt:lpstr>
      <vt:lpstr>Object Drawing vs. Merge Drawing</vt:lpstr>
      <vt:lpstr>Object Drawing vs. Merge Drawing</vt:lpstr>
      <vt:lpstr>Object Drawing vs. Merge Drawing</vt:lpstr>
      <vt:lpstr>Object Drawing vs. Merge Drawing</vt:lpstr>
      <vt:lpstr>Object Drawing vs. Merge Drawing</vt:lpstr>
      <vt:lpstr>Object Drawing vs. Merge Drawing</vt:lpstr>
      <vt:lpstr>Symbols</vt:lpstr>
      <vt:lpstr>Symbols</vt:lpstr>
      <vt:lpstr>To Create a Symbol</vt:lpstr>
      <vt:lpstr>To Create a Symbol</vt:lpstr>
      <vt:lpstr>A screen-capture movie shows show to create (1) a new symbol and (2) a symbol by converting from a shape.</vt:lpstr>
      <vt:lpstr>How to Tell Symbols from Shapes on Stage</vt:lpstr>
      <vt:lpstr>How to Tell Symbols from Shapes on Stage</vt:lpstr>
      <vt:lpstr>How to Tell Symbols from Shapes on Stage</vt:lpstr>
      <vt:lpstr>Types of Symbols</vt:lpstr>
      <vt:lpstr>Graphic Symbol</vt:lpstr>
      <vt:lpstr>Button Symbol</vt:lpstr>
      <vt:lpstr>Button Symbol</vt:lpstr>
      <vt:lpstr>Movieclip Symbol</vt:lpstr>
      <vt:lpstr>Movieclip Symbol</vt:lpstr>
      <vt:lpstr>Movieclip Symbol</vt:lpstr>
      <vt:lpstr>Advantages of Using Symbols</vt:lpstr>
      <vt:lpstr>Concept of Master Copy Illustrated</vt:lpstr>
      <vt:lpstr>Concept of Master Copy Illustrated</vt:lpstr>
      <vt:lpstr>What if the puppies are shapes?</vt:lpstr>
      <vt:lpstr>The Term Instances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8 Interactive Multimedia Authoring with Flash: Animation</dc:title>
  <dc:creator>Yue-Ling Wong</dc:creator>
  <dc:description>"Digital Media Primer" Yue-Ling Wong, Copyright (c)2013 by Pearson Education, Inc. All rights reserved.</dc:description>
  <cp:lastModifiedBy>Webster, Richard</cp:lastModifiedBy>
  <cp:revision>407</cp:revision>
  <dcterms:created xsi:type="dcterms:W3CDTF">2011-08-07T02:09:33Z</dcterms:created>
  <dcterms:modified xsi:type="dcterms:W3CDTF">2016-10-18T12:45:02Z</dcterms:modified>
</cp:coreProperties>
</file>