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48" r:id="rId2"/>
    <p:sldId id="258" r:id="rId3"/>
    <p:sldId id="349" r:id="rId4"/>
    <p:sldId id="350" r:id="rId5"/>
    <p:sldId id="351" r:id="rId6"/>
    <p:sldId id="352" r:id="rId7"/>
    <p:sldId id="358" r:id="rId8"/>
    <p:sldId id="359" r:id="rId9"/>
    <p:sldId id="353" r:id="rId10"/>
    <p:sldId id="360" r:id="rId11"/>
    <p:sldId id="354" r:id="rId12"/>
    <p:sldId id="355" r:id="rId13"/>
    <p:sldId id="356" r:id="rId14"/>
    <p:sldId id="361" r:id="rId15"/>
    <p:sldId id="357" r:id="rId16"/>
    <p:sldId id="362" r:id="rId17"/>
    <p:sldId id="32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48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D6E5A-1453-41DC-991C-8F7CE29EAD3F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6A574-BB7C-429E-BBFF-C75DD1466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56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D18C-AA9F-4AA6-A65A-D05BD2BCF1A7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443E-46B6-469B-B5F0-FC51974EF66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"/>
            <a:ext cx="1447800" cy="99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Top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47802" y="502221"/>
            <a:ext cx="7696201" cy="48986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447800" y="0"/>
            <a:ext cx="7696200" cy="571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3050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D18C-AA9F-4AA6-A65A-D05BD2BCF1A7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443E-46B6-469B-B5F0-FC51974EF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8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D18C-AA9F-4AA6-A65A-D05BD2BCF1A7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443E-46B6-469B-B5F0-FC51974EF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0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447800" y="0"/>
            <a:ext cx="7696200" cy="571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10" descr="To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2" y="502221"/>
            <a:ext cx="7696201" cy="489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802" y="3066"/>
            <a:ext cx="7721197" cy="519217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5189"/>
            <a:ext cx="7886700" cy="49617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D18C-AA9F-4AA6-A65A-D05BD2BCF1A7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443E-46B6-469B-B5F0-FC51974EF66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"/>
            <a:ext cx="1447800" cy="99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8646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D18C-AA9F-4AA6-A65A-D05BD2BCF1A7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443E-46B6-469B-B5F0-FC51974EF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2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D18C-AA9F-4AA6-A65A-D05BD2BCF1A7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443E-46B6-469B-B5F0-FC51974EF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3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D18C-AA9F-4AA6-A65A-D05BD2BCF1A7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443E-46B6-469B-B5F0-FC51974EF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8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D18C-AA9F-4AA6-A65A-D05BD2BCF1A7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443E-46B6-469B-B5F0-FC51974EF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D18C-AA9F-4AA6-A65A-D05BD2BCF1A7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443E-46B6-469B-B5F0-FC51974EF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46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D18C-AA9F-4AA6-A65A-D05BD2BCF1A7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443E-46B6-469B-B5F0-FC51974EF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5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D18C-AA9F-4AA6-A65A-D05BD2BCF1A7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443E-46B6-469B-B5F0-FC51974EF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8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6D18C-AA9F-4AA6-A65A-D05BD2BCF1A7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3443E-46B6-469B-B5F0-FC51974EF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4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99019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Innovative Pedagogical Approaches to a Capstone</a:t>
            </a:r>
            <a:br>
              <a:rPr lang="en-US" b="1" dirty="0"/>
            </a:br>
            <a:r>
              <a:rPr lang="en-US" b="1" dirty="0"/>
              <a:t>Laboratory Course in Cyber Operations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60990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Mike O’Leary</a:t>
            </a:r>
          </a:p>
          <a:p>
            <a:r>
              <a:rPr lang="en-US" dirty="0" smtClean="0"/>
              <a:t>Towson University</a:t>
            </a:r>
          </a:p>
          <a:p>
            <a:endParaRPr lang="en-US" dirty="0"/>
          </a:p>
          <a:p>
            <a:r>
              <a:rPr lang="en-US" dirty="0" smtClean="0"/>
              <a:t>SIGCSE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39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Offense and Defense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29" y="1039819"/>
            <a:ext cx="6935343" cy="573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78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Recruiting</a:t>
            </a:r>
          </a:p>
          <a:p>
            <a:pPr lvl="1"/>
            <a:r>
              <a:rPr lang="en-US" dirty="0" smtClean="0"/>
              <a:t>4-8 per exercise</a:t>
            </a:r>
            <a:endParaRPr lang="en-US" dirty="0" smtClean="0"/>
          </a:p>
          <a:p>
            <a:pPr lvl="1"/>
            <a:r>
              <a:rPr lang="en-US" dirty="0" smtClean="0"/>
              <a:t>Volunteers, primarily recent graduates</a:t>
            </a:r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Student benefits are pedagogical</a:t>
            </a:r>
          </a:p>
          <a:p>
            <a:pPr lvl="1"/>
            <a:r>
              <a:rPr lang="en-US" dirty="0" smtClean="0"/>
              <a:t>Red team benefits in corporate / government recruiting</a:t>
            </a:r>
          </a:p>
          <a:p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Emphasize pedagogical nature of the experience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07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and Forensics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reports (40-80 pages)</a:t>
            </a:r>
          </a:p>
          <a:p>
            <a:pPr lvl="1"/>
            <a:r>
              <a:rPr lang="en-US" dirty="0" smtClean="0"/>
              <a:t>How was the network set up?</a:t>
            </a:r>
          </a:p>
          <a:p>
            <a:pPr lvl="1"/>
            <a:r>
              <a:rPr lang="en-US" dirty="0" smtClean="0"/>
              <a:t>How well did it function?</a:t>
            </a:r>
          </a:p>
          <a:p>
            <a:pPr lvl="1"/>
            <a:r>
              <a:rPr lang="en-US" dirty="0" smtClean="0"/>
              <a:t>What offensive activity was performed?</a:t>
            </a:r>
          </a:p>
          <a:p>
            <a:pPr lvl="1"/>
            <a:r>
              <a:rPr lang="en-US" dirty="0" smtClean="0"/>
              <a:t>How were their networks compromised?</a:t>
            </a:r>
          </a:p>
          <a:p>
            <a:pPr lvl="2"/>
            <a:r>
              <a:rPr lang="en-US" dirty="0" smtClean="0"/>
              <a:t>Attack recovery!</a:t>
            </a:r>
          </a:p>
          <a:p>
            <a:pPr lvl="3"/>
            <a:r>
              <a:rPr lang="en-US" dirty="0" smtClean="0"/>
              <a:t>Account lock-outs</a:t>
            </a:r>
          </a:p>
          <a:p>
            <a:pPr lvl="3"/>
            <a:r>
              <a:rPr lang="en-US" dirty="0" err="1" smtClean="0"/>
              <a:t>Cryptolocker</a:t>
            </a:r>
            <a:endParaRPr lang="en-US" dirty="0" smtClean="0"/>
          </a:p>
          <a:p>
            <a:pPr lvl="3"/>
            <a:r>
              <a:rPr lang="en-US" dirty="0" smtClean="0"/>
              <a:t>MBR overwrite (Nyan Cat)</a:t>
            </a:r>
          </a:p>
          <a:p>
            <a:pPr lvl="3"/>
            <a:r>
              <a:rPr lang="en-US" dirty="0" smtClean="0"/>
              <a:t>Custom malware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444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full state of the network is not known to the instructor, before or after.</a:t>
            </a:r>
          </a:p>
          <a:p>
            <a:pPr lvl="1"/>
            <a:r>
              <a:rPr lang="en-US" dirty="0" smtClean="0"/>
              <a:t>Service states (Graded with Nagios)</a:t>
            </a:r>
          </a:p>
          <a:p>
            <a:pPr lvl="1"/>
            <a:r>
              <a:rPr lang="en-US" dirty="0" smtClean="0"/>
              <a:t>Reconnaissance / Attacks</a:t>
            </a:r>
          </a:p>
          <a:p>
            <a:pPr lvl="1"/>
            <a:r>
              <a:rPr lang="en-US" dirty="0" smtClean="0"/>
              <a:t>Defense</a:t>
            </a:r>
          </a:p>
          <a:p>
            <a:pPr lvl="1"/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Report Quality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79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Rubric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Each team starts with 20 points, and can lose points due to successful attacks:</a:t>
            </a:r>
          </a:p>
          <a:p>
            <a:pPr lvl="1"/>
            <a:r>
              <a:rPr lang="en-US" dirty="0"/>
              <a:t> (2 points/system up to 10 points) Opponent gains a shell on a system.</a:t>
            </a:r>
          </a:p>
          <a:p>
            <a:pPr lvl="1"/>
            <a:r>
              <a:rPr lang="en-US" dirty="0"/>
              <a:t> (4 points/system up to 20 points) Opponent gains root/administrator access.</a:t>
            </a:r>
          </a:p>
          <a:p>
            <a:pPr lvl="1"/>
            <a:r>
              <a:rPr lang="en-US" dirty="0"/>
              <a:t> (15 points) Opponent gains domain administrator access.</a:t>
            </a:r>
          </a:p>
          <a:p>
            <a:pPr lvl="1"/>
            <a:r>
              <a:rPr lang="en-US" dirty="0"/>
              <a:t> (1 points/file) Opponent gains access to confidential file.</a:t>
            </a:r>
          </a:p>
          <a:p>
            <a:pPr lvl="1"/>
            <a:r>
              <a:rPr lang="en-US" dirty="0"/>
              <a:t> (1 points/file) Opponent dumps some or all of a </a:t>
            </a:r>
            <a:r>
              <a:rPr lang="en-US" dirty="0" smtClean="0"/>
              <a:t>confidential </a:t>
            </a:r>
            <a:r>
              <a:rPr lang="en-US" dirty="0"/>
              <a:t>file in public</a:t>
            </a:r>
            <a:r>
              <a:rPr lang="en-US" dirty="0" smtClean="0"/>
              <a:t>.</a:t>
            </a:r>
          </a:p>
          <a:p>
            <a:r>
              <a:rPr lang="en-US" dirty="0"/>
              <a:t>Points lost to a successful attack </a:t>
            </a:r>
            <a:r>
              <a:rPr lang="en-US" dirty="0" smtClean="0"/>
              <a:t>can </a:t>
            </a:r>
            <a:r>
              <a:rPr lang="en-US" dirty="0"/>
              <a:t>be regained through analysis.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 team correctly identifies an </a:t>
            </a:r>
            <a:r>
              <a:rPr lang="en-US" dirty="0" smtClean="0"/>
              <a:t>attack, one </a:t>
            </a:r>
            <a:r>
              <a:rPr lang="en-US" dirty="0"/>
              <a:t>half of the lost points are recovered.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 team is also able to identify the source of the attack, the </a:t>
            </a:r>
            <a:r>
              <a:rPr lang="en-US" dirty="0" smtClean="0"/>
              <a:t>remaining one half </a:t>
            </a:r>
            <a:r>
              <a:rPr lang="en-US" dirty="0"/>
              <a:t>of the lost points are recovered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17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that do not fully engage with the course</a:t>
            </a:r>
          </a:p>
          <a:p>
            <a:pPr lvl="1"/>
            <a:r>
              <a:rPr lang="en-US" dirty="0" smtClean="0"/>
              <a:t>Checkpoints</a:t>
            </a:r>
          </a:p>
          <a:p>
            <a:pPr lvl="1"/>
            <a:r>
              <a:rPr lang="en-US" dirty="0" smtClean="0"/>
              <a:t>Per-student grading of exercise services</a:t>
            </a:r>
          </a:p>
          <a:p>
            <a:r>
              <a:rPr lang="en-US" dirty="0" smtClean="0"/>
              <a:t>Ethics &amp; Sportsmanship</a:t>
            </a:r>
          </a:p>
          <a:p>
            <a:r>
              <a:rPr lang="en-US" dirty="0" smtClean="0"/>
              <a:t>Mentoring</a:t>
            </a:r>
          </a:p>
          <a:p>
            <a:pPr lvl="1"/>
            <a:r>
              <a:rPr lang="en-US" dirty="0" smtClean="0"/>
              <a:t>Red Team!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5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“Curricula must </a:t>
            </a:r>
            <a:r>
              <a:rPr lang="en-US" dirty="0"/>
              <a:t>prepare students for lifelong learning and must </a:t>
            </a:r>
            <a:r>
              <a:rPr lang="en-US" dirty="0" smtClean="0"/>
              <a:t>include </a:t>
            </a:r>
            <a:r>
              <a:rPr lang="en-US" dirty="0"/>
              <a:t>professional practice (e.g., communication skills, </a:t>
            </a:r>
            <a:r>
              <a:rPr lang="en-US" dirty="0" smtClean="0"/>
              <a:t>team-work</a:t>
            </a:r>
            <a:r>
              <a:rPr lang="en-US" dirty="0"/>
              <a:t>, ethics) as components of the undergraduate </a:t>
            </a:r>
            <a:r>
              <a:rPr lang="en-US" dirty="0" smtClean="0"/>
              <a:t>experience</a:t>
            </a:r>
            <a:r>
              <a:rPr lang="en-US" dirty="0"/>
              <a:t>. </a:t>
            </a:r>
            <a:r>
              <a:rPr lang="en-US" dirty="0" smtClean="0"/>
              <a:t>Computer </a:t>
            </a:r>
            <a:r>
              <a:rPr lang="en-US" dirty="0"/>
              <a:t>science students must learn to </a:t>
            </a:r>
            <a:r>
              <a:rPr lang="en-US" dirty="0" smtClean="0"/>
              <a:t>integrate theory </a:t>
            </a:r>
            <a:r>
              <a:rPr lang="en-US" dirty="0"/>
              <a:t>and practice, to recognize the importance of </a:t>
            </a:r>
            <a:r>
              <a:rPr lang="en-US" dirty="0" smtClean="0"/>
              <a:t>abstraction</a:t>
            </a:r>
            <a:r>
              <a:rPr lang="en-US" dirty="0"/>
              <a:t>, and to appreciate the value of good engineering design</a:t>
            </a:r>
            <a:r>
              <a:rPr lang="en-US" dirty="0" smtClean="0"/>
              <a:t>.“</a:t>
            </a:r>
          </a:p>
          <a:p>
            <a:endParaRPr lang="en-US" dirty="0"/>
          </a:p>
          <a:p>
            <a:pPr marL="1371600" lvl="3" indent="0">
              <a:buNone/>
            </a:pPr>
            <a:r>
              <a:rPr lang="en-US" dirty="0" smtClean="0"/>
              <a:t>- ACM </a:t>
            </a:r>
            <a:r>
              <a:rPr lang="en-US" dirty="0"/>
              <a:t>curriculum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85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008" y="1419225"/>
            <a:ext cx="5838733" cy="4962525"/>
          </a:xfrm>
        </p:spPr>
      </p:pic>
    </p:spTree>
    <p:extLst>
      <p:ext uri="{BB962C8B-B14F-4D97-AF65-F5344CB8AC3E}">
        <p14:creationId xmlns:p14="http://schemas.microsoft.com/office/powerpoint/2010/main" val="232654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5189"/>
            <a:ext cx="8067294" cy="49617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Course Content</a:t>
            </a:r>
          </a:p>
          <a:p>
            <a:r>
              <a:rPr lang="en-US" dirty="0" smtClean="0"/>
              <a:t>Flipping the Classroom</a:t>
            </a:r>
          </a:p>
          <a:p>
            <a:r>
              <a:rPr lang="en-US" dirty="0" smtClean="0"/>
              <a:t>Live Exercises</a:t>
            </a:r>
          </a:p>
          <a:p>
            <a:r>
              <a:rPr lang="en-US" dirty="0" smtClean="0"/>
              <a:t>Balancing Offense and Defense</a:t>
            </a:r>
          </a:p>
          <a:p>
            <a:r>
              <a:rPr lang="en-US" dirty="0" smtClean="0"/>
              <a:t>Red Team</a:t>
            </a:r>
            <a:endParaRPr lang="en-US" dirty="0"/>
          </a:p>
          <a:p>
            <a:r>
              <a:rPr lang="en-US" dirty="0" smtClean="0"/>
              <a:t>Reports &amp; Forensics</a:t>
            </a:r>
          </a:p>
          <a:p>
            <a:r>
              <a:rPr lang="en-US" dirty="0" smtClean="0"/>
              <a:t>Grading</a:t>
            </a:r>
          </a:p>
          <a:p>
            <a:r>
              <a:rPr lang="en-US" dirty="0" smtClean="0"/>
              <a:t>Student </a:t>
            </a:r>
            <a:r>
              <a:rPr lang="en-US" dirty="0" smtClean="0"/>
              <a:t>Expectations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0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Capstone Course</a:t>
            </a:r>
          </a:p>
          <a:p>
            <a:r>
              <a:rPr lang="en-US" dirty="0" smtClean="0"/>
              <a:t>Students</a:t>
            </a:r>
          </a:p>
          <a:p>
            <a:pPr lvl="1"/>
            <a:r>
              <a:rPr lang="en-US" dirty="0" smtClean="0"/>
              <a:t>Seniors, Spring semester</a:t>
            </a:r>
          </a:p>
          <a:p>
            <a:pPr lvl="1"/>
            <a:r>
              <a:rPr lang="en-US" dirty="0" smtClean="0"/>
              <a:t>Cyber-security track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perating </a:t>
            </a:r>
            <a:r>
              <a:rPr lang="en-US" dirty="0"/>
              <a:t>systems, operating systems security, </a:t>
            </a:r>
            <a:r>
              <a:rPr lang="en-US" dirty="0" smtClean="0"/>
              <a:t>networking, and </a:t>
            </a:r>
            <a:r>
              <a:rPr lang="en-US" dirty="0"/>
              <a:t>network </a:t>
            </a:r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End up working for </a:t>
            </a:r>
          </a:p>
          <a:p>
            <a:pPr lvl="2"/>
            <a:r>
              <a:rPr lang="en-US" dirty="0"/>
              <a:t>NSA, </a:t>
            </a:r>
            <a:r>
              <a:rPr lang="en-US" dirty="0" err="1"/>
              <a:t>Veris</a:t>
            </a:r>
            <a:r>
              <a:rPr lang="en-US" dirty="0"/>
              <a:t> Group, MITRE, Cisco, and the </a:t>
            </a:r>
            <a:r>
              <a:rPr lang="en-US" dirty="0" smtClean="0"/>
              <a:t>FBI</a:t>
            </a:r>
          </a:p>
          <a:p>
            <a:r>
              <a:rPr lang="en-US" dirty="0" smtClean="0"/>
              <a:t>Setting</a:t>
            </a:r>
          </a:p>
          <a:p>
            <a:pPr lvl="1"/>
            <a:r>
              <a:rPr lang="en-US" dirty="0" smtClean="0"/>
              <a:t>Isolated classroom laboratory</a:t>
            </a:r>
          </a:p>
          <a:p>
            <a:pPr lvl="1"/>
            <a:r>
              <a:rPr lang="en-US" dirty="0" smtClean="0"/>
              <a:t>Extensive use of virtual machines</a:t>
            </a:r>
          </a:p>
        </p:txBody>
      </p:sp>
    </p:spTree>
    <p:extLst>
      <p:ext uri="{BB962C8B-B14F-4D97-AF65-F5344CB8AC3E}">
        <p14:creationId xmlns:p14="http://schemas.microsoft.com/office/powerpoint/2010/main" val="740668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5189"/>
            <a:ext cx="4080510" cy="496177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Kali; Metasploit</a:t>
            </a:r>
          </a:p>
          <a:p>
            <a:r>
              <a:rPr lang="en-US" dirty="0" smtClean="0"/>
              <a:t>Operational Awareness</a:t>
            </a:r>
          </a:p>
          <a:p>
            <a:r>
              <a:rPr lang="en-US" dirty="0" smtClean="0"/>
              <a:t>BIND</a:t>
            </a:r>
          </a:p>
          <a:p>
            <a:r>
              <a:rPr lang="en-US" dirty="0" smtClean="0"/>
              <a:t>Active Directory, Group Policy</a:t>
            </a:r>
          </a:p>
          <a:p>
            <a:r>
              <a:rPr lang="en-US" dirty="0" smtClean="0"/>
              <a:t>Logging; Network services</a:t>
            </a:r>
          </a:p>
          <a:p>
            <a:r>
              <a:rPr lang="en-US" dirty="0" smtClean="0"/>
              <a:t>Apache; </a:t>
            </a:r>
            <a:r>
              <a:rPr lang="en-US" dirty="0" err="1" smtClean="0"/>
              <a:t>ModSecurity</a:t>
            </a:r>
            <a:endParaRPr lang="en-US" dirty="0" smtClean="0"/>
          </a:p>
          <a:p>
            <a:r>
              <a:rPr lang="en-US" dirty="0" smtClean="0"/>
              <a:t>IIS; </a:t>
            </a:r>
            <a:r>
              <a:rPr lang="en-US" dirty="0" err="1" smtClean="0"/>
              <a:t>ModSecurity</a:t>
            </a:r>
            <a:endParaRPr lang="en-US" dirty="0" smtClean="0"/>
          </a:p>
          <a:p>
            <a:r>
              <a:rPr lang="en-US" dirty="0" smtClean="0"/>
              <a:t>Firewalls</a:t>
            </a:r>
          </a:p>
          <a:p>
            <a:r>
              <a:rPr lang="en-US" dirty="0" smtClean="0"/>
              <a:t>MySQL/</a:t>
            </a:r>
            <a:r>
              <a:rPr lang="en-US" dirty="0" err="1" smtClean="0"/>
              <a:t>MariaDB</a:t>
            </a:r>
            <a:endParaRPr lang="en-US" dirty="0" smtClean="0"/>
          </a:p>
          <a:p>
            <a:r>
              <a:rPr lang="en-US" dirty="0" smtClean="0"/>
              <a:t>Intrusion Detection; Snort</a:t>
            </a:r>
          </a:p>
          <a:p>
            <a:r>
              <a:rPr lang="en-US" dirty="0" smtClean="0"/>
              <a:t>Web Applications </a:t>
            </a:r>
          </a:p>
          <a:p>
            <a:pPr lvl="1"/>
            <a:r>
              <a:rPr lang="en-US" dirty="0" smtClean="0"/>
              <a:t>WordPress, Joomla, Zen Cart</a:t>
            </a:r>
            <a:endParaRPr lang="en-US" dirty="0"/>
          </a:p>
        </p:txBody>
      </p:sp>
      <p:pic>
        <p:nvPicPr>
          <p:cNvPr id="5" name="Picture 6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013" y="1332884"/>
            <a:ext cx="331470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9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Flipping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material</a:t>
            </a:r>
          </a:p>
          <a:p>
            <a:r>
              <a:rPr lang="en-US" dirty="0" smtClean="0"/>
              <a:t>Motivation for the flip</a:t>
            </a:r>
          </a:p>
          <a:p>
            <a:pPr lvl="1"/>
            <a:r>
              <a:rPr lang="en-US" dirty="0" smtClean="0"/>
              <a:t>Pacing</a:t>
            </a:r>
          </a:p>
          <a:p>
            <a:r>
              <a:rPr lang="en-US" dirty="0" smtClean="0"/>
              <a:t>Student reaction</a:t>
            </a:r>
          </a:p>
          <a:p>
            <a:pPr lvl="1"/>
            <a:r>
              <a:rPr lang="en-US" dirty="0" smtClean="0"/>
              <a:t>Specialization</a:t>
            </a:r>
          </a:p>
          <a:p>
            <a:r>
              <a:rPr lang="en-US" dirty="0" smtClean="0"/>
              <a:t>Benefits to students</a:t>
            </a:r>
          </a:p>
          <a:p>
            <a:pPr lvl="1"/>
            <a:r>
              <a:rPr lang="en-US" dirty="0" smtClean="0"/>
              <a:t>Responsibility</a:t>
            </a:r>
          </a:p>
        </p:txBody>
      </p:sp>
    </p:spTree>
    <p:extLst>
      <p:ext uri="{BB962C8B-B14F-4D97-AF65-F5344CB8AC3E}">
        <p14:creationId xmlns:p14="http://schemas.microsoft.com/office/powerpoint/2010/main" val="3987525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Exercises</a:t>
            </a:r>
            <a:endParaRPr lang="en-US" dirty="0"/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176211" y="1275589"/>
            <a:ext cx="1009651" cy="5810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27432" tIns="22860" rIns="27432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Houston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DC</a:t>
            </a:r>
            <a:br>
              <a:rPr lang="en-US" sz="1100">
                <a:effectLst/>
                <a:latin typeface="+mn-lt"/>
                <a:ea typeface="+mn-ea"/>
                <a:cs typeface="+mn-cs"/>
              </a:rPr>
            </a:br>
            <a:r>
              <a:rPr lang="en-US" sz="1100">
                <a:effectLst/>
                <a:latin typeface="+mn-lt"/>
                <a:ea typeface="+mn-ea"/>
                <a:cs typeface="+mn-cs"/>
              </a:rPr>
              <a:t>10.1.199.99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1262062" y="1272316"/>
            <a:ext cx="1009651" cy="5810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27432" tIns="22860" rIns="27432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TampaBay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DC</a:t>
            </a:r>
            <a:br>
              <a:rPr lang="en-US" sz="1100">
                <a:effectLst/>
                <a:latin typeface="+mn-lt"/>
                <a:ea typeface="+mn-ea"/>
                <a:cs typeface="+mn-cs"/>
              </a:rPr>
            </a:br>
            <a:r>
              <a:rPr lang="en-US" sz="1100">
                <a:effectLst/>
                <a:latin typeface="+mn-lt"/>
                <a:ea typeface="+mn-ea"/>
                <a:cs typeface="+mn-cs"/>
              </a:rPr>
              <a:t>10.1.199.191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2352674" y="1281652"/>
            <a:ext cx="1009651" cy="5810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27432" tIns="22860" rIns="27432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LittleRock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Win.</a:t>
            </a:r>
            <a:r>
              <a:rPr lang="en-US" sz="1100" baseline="0">
                <a:effectLst/>
                <a:latin typeface="+mn-lt"/>
                <a:ea typeface="+mn-ea"/>
                <a:cs typeface="+mn-cs"/>
              </a:rPr>
              <a:t> FIle Server 10</a:t>
            </a:r>
            <a:r>
              <a:rPr lang="en-US" sz="1100">
                <a:effectLst/>
                <a:latin typeface="+mn-lt"/>
                <a:ea typeface="+mn-ea"/>
                <a:cs typeface="+mn-cs"/>
              </a:rPr>
              <a:t>.1.199.89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auto">
          <a:xfrm>
            <a:off x="176211" y="1932814"/>
            <a:ext cx="1009651" cy="5810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27432" tIns="22860" rIns="27432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Albuquerque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IIS</a:t>
            </a:r>
            <a:br>
              <a:rPr lang="en-US" sz="1100">
                <a:effectLst/>
                <a:latin typeface="+mn-lt"/>
                <a:ea typeface="+mn-ea"/>
                <a:cs typeface="+mn-cs"/>
              </a:rPr>
            </a:br>
            <a:r>
              <a:rPr lang="en-US" sz="1100">
                <a:effectLst/>
                <a:latin typeface="+mn-lt"/>
                <a:ea typeface="+mn-ea"/>
                <a:cs typeface="+mn-cs"/>
              </a:rPr>
              <a:t>10.1.199.190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1262061" y="1935259"/>
            <a:ext cx="1009651" cy="5810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27432" tIns="22860" rIns="27432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SantaCruz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Apache</a:t>
            </a:r>
            <a:br>
              <a:rPr lang="en-US" sz="1100">
                <a:effectLst/>
                <a:latin typeface="+mn-lt"/>
                <a:ea typeface="+mn-ea"/>
                <a:cs typeface="+mn-cs"/>
              </a:rPr>
            </a:br>
            <a:r>
              <a:rPr lang="en-US" sz="1100">
                <a:effectLst/>
                <a:latin typeface="+mn-lt"/>
                <a:ea typeface="+mn-ea"/>
                <a:cs typeface="+mn-cs"/>
              </a:rPr>
              <a:t>10.1.199.135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35" name="AutoShape 8"/>
          <p:cNvSpPr>
            <a:spLocks noChangeArrowheads="1"/>
          </p:cNvSpPr>
          <p:nvPr/>
        </p:nvSpPr>
        <p:spPr bwMode="auto">
          <a:xfrm>
            <a:off x="178877" y="2602926"/>
            <a:ext cx="1009651" cy="5810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27432" tIns="22860" rIns="27432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Reno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SSH,</a:t>
            </a:r>
            <a:r>
              <a:rPr lang="en-US" sz="1100" baseline="0">
                <a:effectLst/>
                <a:latin typeface="+mn-lt"/>
                <a:ea typeface="+mn-ea"/>
                <a:cs typeface="+mn-cs"/>
              </a:rPr>
              <a:t> FTP</a:t>
            </a:r>
            <a:r>
              <a:rPr lang="en-US" sz="1100"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100">
                <a:effectLst/>
                <a:latin typeface="+mn-lt"/>
                <a:ea typeface="+mn-ea"/>
                <a:cs typeface="+mn-cs"/>
              </a:rPr>
            </a:br>
            <a:r>
              <a:rPr lang="en-US" sz="1100">
                <a:effectLst/>
                <a:latin typeface="+mn-lt"/>
                <a:ea typeface="+mn-ea"/>
                <a:cs typeface="+mn-cs"/>
              </a:rPr>
              <a:t>10.1.199.237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auto">
          <a:xfrm>
            <a:off x="1269489" y="2598202"/>
            <a:ext cx="1009651" cy="5810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27432" tIns="22860" rIns="27432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Phoenix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Win.</a:t>
            </a:r>
            <a:r>
              <a:rPr lang="en-US" sz="1100" baseline="0">
                <a:effectLst/>
                <a:latin typeface="+mn-lt"/>
                <a:ea typeface="+mn-ea"/>
                <a:cs typeface="+mn-cs"/>
              </a:rPr>
              <a:t> Destkop</a:t>
            </a:r>
            <a:r>
              <a:rPr lang="en-US" sz="1100"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100">
                <a:effectLst/>
                <a:latin typeface="+mn-lt"/>
                <a:ea typeface="+mn-ea"/>
                <a:cs typeface="+mn-cs"/>
              </a:rPr>
            </a:br>
            <a:r>
              <a:rPr lang="en-US" sz="1100">
                <a:effectLst/>
                <a:latin typeface="+mn-lt"/>
                <a:ea typeface="+mn-ea"/>
                <a:cs typeface="+mn-cs"/>
              </a:rPr>
              <a:t>10.1.199.73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37" name="AutoShape 8"/>
          <p:cNvSpPr>
            <a:spLocks noChangeArrowheads="1"/>
          </p:cNvSpPr>
          <p:nvPr/>
        </p:nvSpPr>
        <p:spPr bwMode="auto">
          <a:xfrm>
            <a:off x="2354198" y="1935259"/>
            <a:ext cx="1009651" cy="5810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27432" tIns="22860" rIns="27432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+mn-lt"/>
                <a:ea typeface="+mn-ea"/>
                <a:cs typeface="+mn-cs"/>
              </a:rPr>
              <a:t>Minneapolis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+mn-lt"/>
                <a:ea typeface="+mn-ea"/>
                <a:cs typeface="+mn-cs"/>
              </a:rPr>
              <a:t>Public</a:t>
            </a:r>
            <a:r>
              <a:rPr lang="en-US" sz="1100" baseline="0" dirty="0">
                <a:effectLst/>
                <a:latin typeface="+mn-lt"/>
                <a:ea typeface="+mn-ea"/>
                <a:cs typeface="+mn-cs"/>
              </a:rPr>
              <a:t> Linux</a:t>
            </a:r>
            <a:r>
              <a:rPr lang="en-US" sz="1100" dirty="0"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100" dirty="0">
                <a:effectLst/>
                <a:latin typeface="+mn-lt"/>
                <a:ea typeface="+mn-ea"/>
                <a:cs typeface="+mn-cs"/>
              </a:rPr>
            </a:br>
            <a:r>
              <a:rPr lang="en-US" sz="1100" dirty="0">
                <a:effectLst/>
                <a:latin typeface="+mn-lt"/>
                <a:ea typeface="+mn-ea"/>
                <a:cs typeface="+mn-cs"/>
              </a:rPr>
              <a:t>10.1.199.76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8" name="AutoShape 8"/>
          <p:cNvSpPr>
            <a:spLocks noChangeArrowheads="1"/>
          </p:cNvSpPr>
          <p:nvPr/>
        </p:nvSpPr>
        <p:spPr bwMode="auto">
          <a:xfrm>
            <a:off x="7888793" y="1272316"/>
            <a:ext cx="1009651" cy="5810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27432" tIns="22860" rIns="27432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PaloAlto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BIND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10.1.33.249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auto">
          <a:xfrm>
            <a:off x="6802944" y="1281652"/>
            <a:ext cx="1009651" cy="5810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27432" tIns="22860" rIns="27432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Columbus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BIND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10.1.33.101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40" name="AutoShape 8"/>
          <p:cNvSpPr>
            <a:spLocks noChangeArrowheads="1"/>
          </p:cNvSpPr>
          <p:nvPr/>
        </p:nvSpPr>
        <p:spPr bwMode="auto">
          <a:xfrm>
            <a:off x="5717093" y="1281652"/>
            <a:ext cx="1009651" cy="5810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27432" tIns="22860" rIns="27432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SantaFe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Samba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10.1.33.133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41" name="AutoShape 8"/>
          <p:cNvSpPr>
            <a:spLocks noChangeArrowheads="1"/>
          </p:cNvSpPr>
          <p:nvPr/>
        </p:nvSpPr>
        <p:spPr bwMode="auto">
          <a:xfrm>
            <a:off x="7888794" y="1930399"/>
            <a:ext cx="1009651" cy="5810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27432" tIns="22860" rIns="27432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LosAngeles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IIS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10.1.33.169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42" name="AutoShape 8"/>
          <p:cNvSpPr>
            <a:spLocks noChangeArrowheads="1"/>
          </p:cNvSpPr>
          <p:nvPr/>
        </p:nvSpPr>
        <p:spPr bwMode="auto">
          <a:xfrm>
            <a:off x="6802944" y="1941548"/>
            <a:ext cx="1009651" cy="5810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27432" tIns="22860" rIns="27432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LasVegas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Apache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10.1.33.70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auto">
          <a:xfrm>
            <a:off x="5710808" y="1934878"/>
            <a:ext cx="1009651" cy="5810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27432" tIns="22860" rIns="27432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Baltimore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Linux</a:t>
            </a:r>
            <a:r>
              <a:rPr lang="en-US" sz="1100" baseline="0">
                <a:effectLst/>
                <a:latin typeface="+mn-lt"/>
                <a:ea typeface="+mn-ea"/>
                <a:cs typeface="+mn-cs"/>
              </a:rPr>
              <a:t> Desktop</a:t>
            </a:r>
            <a:endParaRPr lang="en-US" sz="1100">
              <a:effectLst/>
              <a:latin typeface="+mn-lt"/>
              <a:ea typeface="+mn-ea"/>
              <a:cs typeface="+mn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10.1.33.19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auto">
          <a:xfrm>
            <a:off x="6802944" y="2598202"/>
            <a:ext cx="1009651" cy="5810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27432" tIns="22860" rIns="27432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Honolulu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Win.</a:t>
            </a:r>
            <a:r>
              <a:rPr lang="en-US" sz="1100" baseline="0">
                <a:effectLst/>
                <a:latin typeface="+mn-lt"/>
                <a:ea typeface="+mn-ea"/>
                <a:cs typeface="+mn-cs"/>
              </a:rPr>
              <a:t> Desktop</a:t>
            </a:r>
            <a:endParaRPr lang="en-US" sz="1100">
              <a:effectLst/>
              <a:latin typeface="+mn-lt"/>
              <a:ea typeface="+mn-ea"/>
              <a:cs typeface="+mn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10.1.33.214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7888792" y="2588482"/>
            <a:ext cx="1009651" cy="5810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27432" tIns="22860" rIns="27432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Cincinnati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Log</a:t>
            </a:r>
            <a:r>
              <a:rPr lang="en-US" sz="1100" baseline="0">
                <a:effectLst/>
                <a:latin typeface="+mn-lt"/>
                <a:ea typeface="+mn-ea"/>
                <a:cs typeface="+mn-cs"/>
              </a:rPr>
              <a:t> Server</a:t>
            </a:r>
            <a:endParaRPr lang="en-US" sz="1100">
              <a:effectLst/>
              <a:latin typeface="+mn-lt"/>
              <a:ea typeface="+mn-ea"/>
              <a:cs typeface="+mn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10.1.33.14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46" name="AutoShape 8"/>
          <p:cNvSpPr>
            <a:spLocks noChangeArrowheads="1"/>
          </p:cNvSpPr>
          <p:nvPr/>
        </p:nvSpPr>
        <p:spPr bwMode="auto">
          <a:xfrm>
            <a:off x="184212" y="5961317"/>
            <a:ext cx="1009651" cy="5810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27432" tIns="22860" rIns="27432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Monterey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DC</a:t>
            </a:r>
            <a:br>
              <a:rPr lang="en-US" sz="1100">
                <a:effectLst/>
                <a:latin typeface="+mn-lt"/>
                <a:ea typeface="+mn-ea"/>
                <a:cs typeface="+mn-cs"/>
              </a:rPr>
            </a:br>
            <a:r>
              <a:rPr lang="en-US" sz="1100">
                <a:effectLst/>
                <a:latin typeface="+mn-lt"/>
                <a:ea typeface="+mn-ea"/>
                <a:cs typeface="+mn-cs"/>
              </a:rPr>
              <a:t>10.1.214.212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47" name="AutoShape 8"/>
          <p:cNvSpPr>
            <a:spLocks noChangeArrowheads="1"/>
          </p:cNvSpPr>
          <p:nvPr/>
        </p:nvSpPr>
        <p:spPr bwMode="auto">
          <a:xfrm>
            <a:off x="1269489" y="5958460"/>
            <a:ext cx="1009651" cy="5810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27432" tIns="22860" rIns="27432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Jacksonville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DC</a:t>
            </a:r>
            <a:br>
              <a:rPr lang="en-US" sz="1100">
                <a:effectLst/>
                <a:latin typeface="+mn-lt"/>
                <a:ea typeface="+mn-ea"/>
                <a:cs typeface="+mn-cs"/>
              </a:rPr>
            </a:br>
            <a:r>
              <a:rPr lang="en-US" sz="1100">
                <a:effectLst/>
                <a:latin typeface="+mn-lt"/>
                <a:ea typeface="+mn-ea"/>
                <a:cs typeface="+mn-cs"/>
              </a:rPr>
              <a:t>10.1.214.215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48" name="AutoShape 8"/>
          <p:cNvSpPr>
            <a:spLocks noChangeArrowheads="1"/>
          </p:cNvSpPr>
          <p:nvPr/>
        </p:nvSpPr>
        <p:spPr bwMode="auto">
          <a:xfrm>
            <a:off x="2352674" y="5958460"/>
            <a:ext cx="1009651" cy="5810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27432" tIns="22860" rIns="27432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Philadelphia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Win.</a:t>
            </a:r>
            <a:r>
              <a:rPr lang="en-US" sz="1100" baseline="0">
                <a:effectLst/>
                <a:latin typeface="+mn-lt"/>
                <a:ea typeface="+mn-ea"/>
                <a:cs typeface="+mn-cs"/>
              </a:rPr>
              <a:t> FIle Server 10</a:t>
            </a:r>
            <a:r>
              <a:rPr lang="en-US" sz="1100">
                <a:effectLst/>
                <a:latin typeface="+mn-lt"/>
                <a:ea typeface="+mn-ea"/>
                <a:cs typeface="+mn-cs"/>
              </a:rPr>
              <a:t>.1.214.52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49" name="AutoShape 8"/>
          <p:cNvSpPr>
            <a:spLocks noChangeArrowheads="1"/>
          </p:cNvSpPr>
          <p:nvPr/>
        </p:nvSpPr>
        <p:spPr bwMode="auto">
          <a:xfrm>
            <a:off x="184212" y="5291205"/>
            <a:ext cx="1009651" cy="5810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27432" tIns="22860" rIns="27432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Miami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IIS</a:t>
            </a:r>
            <a:br>
              <a:rPr lang="en-US" sz="1100">
                <a:effectLst/>
                <a:latin typeface="+mn-lt"/>
                <a:ea typeface="+mn-ea"/>
                <a:cs typeface="+mn-cs"/>
              </a:rPr>
            </a:br>
            <a:r>
              <a:rPr lang="en-US" sz="1100">
                <a:effectLst/>
                <a:latin typeface="+mn-lt"/>
                <a:ea typeface="+mn-ea"/>
                <a:cs typeface="+mn-cs"/>
              </a:rPr>
              <a:t>10.1.214.242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50" name="AutoShape 8"/>
          <p:cNvSpPr>
            <a:spLocks noChangeArrowheads="1"/>
          </p:cNvSpPr>
          <p:nvPr/>
        </p:nvSpPr>
        <p:spPr bwMode="auto">
          <a:xfrm>
            <a:off x="1269205" y="5291205"/>
            <a:ext cx="1009651" cy="5810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27432" tIns="22860" rIns="27432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Orlando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Apache</a:t>
            </a:r>
            <a:br>
              <a:rPr lang="en-US" sz="1100">
                <a:effectLst/>
                <a:latin typeface="+mn-lt"/>
                <a:ea typeface="+mn-ea"/>
                <a:cs typeface="+mn-cs"/>
              </a:rPr>
            </a:br>
            <a:r>
              <a:rPr lang="en-US" sz="1100">
                <a:effectLst/>
                <a:latin typeface="+mn-lt"/>
                <a:ea typeface="+mn-ea"/>
                <a:cs typeface="+mn-cs"/>
              </a:rPr>
              <a:t>10.1.214.45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51" name="AutoShape 8"/>
          <p:cNvSpPr>
            <a:spLocks noChangeArrowheads="1"/>
          </p:cNvSpPr>
          <p:nvPr/>
        </p:nvSpPr>
        <p:spPr bwMode="auto">
          <a:xfrm>
            <a:off x="184211" y="4638362"/>
            <a:ext cx="1009651" cy="5810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27432" tIns="22860" rIns="27432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Seattle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SSH,</a:t>
            </a:r>
            <a:r>
              <a:rPr lang="en-US" sz="1100" baseline="0">
                <a:effectLst/>
                <a:latin typeface="+mn-lt"/>
                <a:ea typeface="+mn-ea"/>
                <a:cs typeface="+mn-cs"/>
              </a:rPr>
              <a:t> FTP</a:t>
            </a:r>
            <a:r>
              <a:rPr lang="en-US" sz="1100"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100">
                <a:effectLst/>
                <a:latin typeface="+mn-lt"/>
                <a:ea typeface="+mn-ea"/>
                <a:cs typeface="+mn-cs"/>
              </a:rPr>
            </a:br>
            <a:r>
              <a:rPr lang="en-US" sz="1100">
                <a:effectLst/>
                <a:latin typeface="+mn-lt"/>
                <a:ea typeface="+mn-ea"/>
                <a:cs typeface="+mn-cs"/>
              </a:rPr>
              <a:t>10.1.214.149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52" name="AutoShape 8"/>
          <p:cNvSpPr>
            <a:spLocks noChangeArrowheads="1"/>
          </p:cNvSpPr>
          <p:nvPr/>
        </p:nvSpPr>
        <p:spPr bwMode="auto">
          <a:xfrm>
            <a:off x="1262060" y="4623950"/>
            <a:ext cx="1009651" cy="5810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27432" tIns="22860" rIns="27432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Milwaukee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Win.</a:t>
            </a:r>
            <a:r>
              <a:rPr lang="en-US" sz="1100" baseline="0">
                <a:effectLst/>
                <a:latin typeface="+mn-lt"/>
                <a:ea typeface="+mn-ea"/>
                <a:cs typeface="+mn-cs"/>
              </a:rPr>
              <a:t> Destkop</a:t>
            </a:r>
            <a:r>
              <a:rPr lang="en-US" sz="1100"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100">
                <a:effectLst/>
                <a:latin typeface="+mn-lt"/>
                <a:ea typeface="+mn-ea"/>
                <a:cs typeface="+mn-cs"/>
              </a:rPr>
            </a:br>
            <a:r>
              <a:rPr lang="en-US" sz="1100">
                <a:effectLst/>
                <a:latin typeface="+mn-lt"/>
                <a:ea typeface="+mn-ea"/>
                <a:cs typeface="+mn-cs"/>
              </a:rPr>
              <a:t>10.1.214.245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53" name="AutoShape 8"/>
          <p:cNvSpPr>
            <a:spLocks noChangeArrowheads="1"/>
          </p:cNvSpPr>
          <p:nvPr/>
        </p:nvSpPr>
        <p:spPr bwMode="auto">
          <a:xfrm>
            <a:off x="2352674" y="5297111"/>
            <a:ext cx="1009651" cy="5810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27432" tIns="22860" rIns="27432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StLouis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ea typeface="+mn-ea"/>
                <a:cs typeface="+mn-cs"/>
              </a:rPr>
              <a:t>Cash</a:t>
            </a:r>
            <a:r>
              <a:rPr lang="en-US" sz="1100" baseline="0">
                <a:effectLst/>
                <a:latin typeface="+mn-lt"/>
                <a:ea typeface="+mn-ea"/>
                <a:cs typeface="+mn-cs"/>
              </a:rPr>
              <a:t> Register</a:t>
            </a:r>
            <a:r>
              <a:rPr lang="en-US" sz="1100"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100">
                <a:effectLst/>
                <a:latin typeface="+mn-lt"/>
                <a:ea typeface="+mn-ea"/>
                <a:cs typeface="+mn-cs"/>
              </a:rPr>
            </a:br>
            <a:r>
              <a:rPr lang="en-US" sz="1100">
                <a:effectLst/>
                <a:latin typeface="+mn-lt"/>
                <a:ea typeface="+mn-ea"/>
                <a:cs typeface="+mn-cs"/>
              </a:rPr>
              <a:t>10.1.214.30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59" name="Cloud 58"/>
          <p:cNvSpPr/>
          <p:nvPr/>
        </p:nvSpPr>
        <p:spPr>
          <a:xfrm>
            <a:off x="4054738" y="3886873"/>
            <a:ext cx="3091409" cy="181098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167311" y="4358104"/>
            <a:ext cx="1021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Exercise Network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73152" y="1162050"/>
            <a:ext cx="3574923" cy="24041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499235" y="3186637"/>
            <a:ext cx="224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.production.team1.tu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128933" y="4264552"/>
            <a:ext cx="1703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.sales.team1.tu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323518" y="3170084"/>
            <a:ext cx="224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.corp.team1.tu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5323520" y="1159619"/>
            <a:ext cx="3701608" cy="24041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10486" y="4224799"/>
            <a:ext cx="3574923" cy="24041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881436" y="1853340"/>
            <a:ext cx="1285875" cy="966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4000500" y="1933134"/>
            <a:ext cx="1038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Team 1 Kali Net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035363" y="2507722"/>
            <a:ext cx="11687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10.1.57.0/24</a:t>
            </a:r>
            <a:endParaRPr lang="en-US" sz="1100" dirty="0"/>
          </a:p>
        </p:txBody>
      </p:sp>
      <p:sp>
        <p:nvSpPr>
          <p:cNvPr id="84" name="AutoShape 8"/>
          <p:cNvSpPr>
            <a:spLocks noChangeArrowheads="1"/>
          </p:cNvSpPr>
          <p:nvPr/>
        </p:nvSpPr>
        <p:spPr bwMode="auto">
          <a:xfrm>
            <a:off x="7563798" y="4298871"/>
            <a:ext cx="1334645" cy="5810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27432" tIns="22860" rIns="27432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effectLst/>
                <a:latin typeface="+mn-lt"/>
                <a:ea typeface="+mn-ea"/>
                <a:cs typeface="+mn-cs"/>
              </a:rPr>
              <a:t>Team 2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10.2.x.0/24</a:t>
            </a:r>
            <a:endParaRPr lang="en-US" sz="1100" dirty="0" smtClean="0">
              <a:effectLst/>
              <a:latin typeface="+mn-lt"/>
              <a:ea typeface="+mn-ea"/>
              <a:cs typeface="+mn-cs"/>
            </a:endParaRPr>
          </a:p>
          <a:p>
            <a:pPr algn="ctr" rtl="1"/>
            <a:r>
              <a:rPr lang="en-US" dirty="0"/>
              <a:t>x</a:t>
            </a:r>
            <a:r>
              <a:rPr lang="en-US" dirty="0" smtClean="0"/>
              <a:t> </a:t>
            </a:r>
            <a:r>
              <a:rPr lang="el-GR" dirty="0" smtClean="0"/>
              <a:t>ε</a:t>
            </a:r>
            <a:r>
              <a:rPr lang="en-US" dirty="0"/>
              <a:t> </a:t>
            </a:r>
            <a:r>
              <a:rPr lang="en-US" dirty="0" smtClean="0"/>
              <a:t>{</a:t>
            </a:r>
            <a:r>
              <a:rPr lang="en-US" dirty="0"/>
              <a:t>76,87,93,232</a:t>
            </a:r>
            <a:r>
              <a:rPr lang="en-US" dirty="0" smtClean="0"/>
              <a:t>}</a:t>
            </a:r>
          </a:p>
        </p:txBody>
      </p:sp>
      <p:sp>
        <p:nvSpPr>
          <p:cNvPr id="85" name="AutoShape 8"/>
          <p:cNvSpPr>
            <a:spLocks noChangeArrowheads="1"/>
          </p:cNvSpPr>
          <p:nvPr/>
        </p:nvSpPr>
        <p:spPr bwMode="auto">
          <a:xfrm>
            <a:off x="7702134" y="5204974"/>
            <a:ext cx="1322994" cy="5810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27432" tIns="22860" rIns="27432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effectLst/>
                <a:latin typeface="+mn-lt"/>
                <a:ea typeface="+mn-ea"/>
                <a:cs typeface="+mn-cs"/>
              </a:rPr>
              <a:t>Team 3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10.3.x.0/24</a:t>
            </a:r>
          </a:p>
          <a:p>
            <a:pPr algn="ctr" rtl="1"/>
            <a:r>
              <a:rPr lang="en-US" sz="1100" dirty="0" smtClean="0">
                <a:effectLst/>
                <a:latin typeface="+mn-lt"/>
                <a:ea typeface="+mn-ea"/>
                <a:cs typeface="+mn-cs"/>
              </a:rPr>
              <a:t>x</a:t>
            </a:r>
            <a:r>
              <a:rPr lang="el-GR" dirty="0"/>
              <a:t> </a:t>
            </a:r>
            <a:r>
              <a:rPr lang="el-GR" dirty="0" smtClean="0"/>
              <a:t>ε</a:t>
            </a:r>
            <a:r>
              <a:rPr lang="en-US" dirty="0" smtClean="0"/>
              <a:t>{106,119.202,246}</a:t>
            </a:r>
            <a:endParaRPr lang="en-US" sz="1100" dirty="0"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6" name="AutoShape 8"/>
          <p:cNvSpPr>
            <a:spLocks noChangeArrowheads="1"/>
          </p:cNvSpPr>
          <p:nvPr/>
        </p:nvSpPr>
        <p:spPr bwMode="auto">
          <a:xfrm>
            <a:off x="6879141" y="5937250"/>
            <a:ext cx="1204155" cy="5810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27432" tIns="22860" rIns="27432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effectLst/>
                <a:latin typeface="+mn-lt"/>
                <a:ea typeface="+mn-ea"/>
                <a:cs typeface="+mn-cs"/>
              </a:rPr>
              <a:t>Team 4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10.4.x.0/24</a:t>
            </a:r>
          </a:p>
          <a:p>
            <a:pPr algn="ctr" rtl="1"/>
            <a:r>
              <a:rPr lang="en-US" sz="1100" dirty="0" smtClean="0">
                <a:effectLst/>
                <a:latin typeface="+mn-lt"/>
                <a:ea typeface="+mn-ea"/>
                <a:cs typeface="+mn-cs"/>
              </a:rPr>
              <a:t>x</a:t>
            </a:r>
            <a:r>
              <a:rPr lang="el-GR" dirty="0"/>
              <a:t> </a:t>
            </a:r>
            <a:r>
              <a:rPr lang="el-GR" dirty="0" smtClean="0"/>
              <a:t>ε</a:t>
            </a:r>
            <a:r>
              <a:rPr lang="en-US" dirty="0" smtClean="0"/>
              <a:t>{12,58,125,142}</a:t>
            </a:r>
            <a:endParaRPr lang="en-US" sz="1100" dirty="0" smtClean="0"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7" name="AutoShape 8"/>
          <p:cNvSpPr>
            <a:spLocks noChangeArrowheads="1"/>
          </p:cNvSpPr>
          <p:nvPr/>
        </p:nvSpPr>
        <p:spPr bwMode="auto">
          <a:xfrm>
            <a:off x="5710807" y="6165523"/>
            <a:ext cx="1009651" cy="5810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27432" tIns="22860" rIns="27432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endParaRPr lang="en-US" sz="1100" dirty="0" smtClean="0">
              <a:effectLst/>
              <a:latin typeface="+mn-lt"/>
              <a:ea typeface="+mn-ea"/>
              <a:cs typeface="+mn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effectLst/>
                <a:latin typeface="+mn-lt"/>
                <a:ea typeface="+mn-ea"/>
                <a:cs typeface="+mn-cs"/>
              </a:rPr>
              <a:t>Red Team</a:t>
            </a:r>
            <a:endParaRPr lang="en-US" dirty="0" smtClean="0"/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Varies</a:t>
            </a:r>
            <a:endParaRPr lang="en-US" dirty="0"/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endParaRPr lang="en-US" sz="1100" dirty="0" smtClean="0"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3648075" y="3563729"/>
            <a:ext cx="871822" cy="545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3667125" y="5226403"/>
            <a:ext cx="424947" cy="95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4438650" y="2814840"/>
            <a:ext cx="777110" cy="1122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6802944" y="3560841"/>
            <a:ext cx="534255" cy="509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4" idx="1"/>
          </p:cNvCxnSpPr>
          <p:nvPr/>
        </p:nvCxnSpPr>
        <p:spPr>
          <a:xfrm flipH="1">
            <a:off x="7110982" y="4589383"/>
            <a:ext cx="452816" cy="8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85" idx="1"/>
          </p:cNvCxnSpPr>
          <p:nvPr/>
        </p:nvCxnSpPr>
        <p:spPr>
          <a:xfrm flipH="1" flipV="1">
            <a:off x="6918964" y="5137444"/>
            <a:ext cx="783170" cy="358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86" idx="0"/>
          </p:cNvCxnSpPr>
          <p:nvPr/>
        </p:nvCxnSpPr>
        <p:spPr>
          <a:xfrm flipH="1" flipV="1">
            <a:off x="6565335" y="5467358"/>
            <a:ext cx="915884" cy="469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87" idx="0"/>
          </p:cNvCxnSpPr>
          <p:nvPr/>
        </p:nvCxnSpPr>
        <p:spPr>
          <a:xfrm flipH="1" flipV="1">
            <a:off x="6009347" y="5636027"/>
            <a:ext cx="206286" cy="529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AutoShape 8"/>
          <p:cNvSpPr>
            <a:spLocks noChangeArrowheads="1"/>
          </p:cNvSpPr>
          <p:nvPr/>
        </p:nvSpPr>
        <p:spPr bwMode="auto">
          <a:xfrm>
            <a:off x="4378072" y="6183248"/>
            <a:ext cx="1009651" cy="5810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27432" tIns="22860" rIns="27432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Exercise Control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effectLst/>
                <a:latin typeface="+mn-lt"/>
                <a:ea typeface="+mn-ea"/>
                <a:cs typeface="+mn-cs"/>
              </a:rPr>
              <a:t>10.0.6.250, 251</a:t>
            </a:r>
            <a:endParaRPr lang="en-US" sz="1100" dirty="0"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09" name="Straight Arrow Connector 108"/>
          <p:cNvCxnSpPr>
            <a:stCxn id="108" idx="0"/>
          </p:cNvCxnSpPr>
          <p:nvPr/>
        </p:nvCxnSpPr>
        <p:spPr>
          <a:xfrm flipV="1">
            <a:off x="4882898" y="5581717"/>
            <a:ext cx="271922" cy="601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337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Exercises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010790"/>
            <a:ext cx="7753350" cy="584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56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Exercises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34" y="1031558"/>
            <a:ext cx="6959782" cy="5755525"/>
          </a:xfrm>
        </p:spPr>
      </p:pic>
    </p:spTree>
    <p:extLst>
      <p:ext uri="{BB962C8B-B14F-4D97-AF65-F5344CB8AC3E}">
        <p14:creationId xmlns:p14="http://schemas.microsoft.com/office/powerpoint/2010/main" val="1639777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Offense and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balance offense &amp; defense?</a:t>
            </a:r>
          </a:p>
          <a:p>
            <a:pPr lvl="1"/>
            <a:r>
              <a:rPr lang="en-US" dirty="0" smtClean="0"/>
              <a:t>Class focus is on defense, not offense</a:t>
            </a:r>
          </a:p>
          <a:p>
            <a:r>
              <a:rPr lang="en-US" dirty="0"/>
              <a:t>O</a:t>
            </a:r>
            <a:r>
              <a:rPr lang="en-US" dirty="0" smtClean="0"/>
              <a:t>lder software (2008-2014)</a:t>
            </a:r>
          </a:p>
          <a:p>
            <a:pPr lvl="1"/>
            <a:r>
              <a:rPr lang="en-US" dirty="0" smtClean="0"/>
              <a:t>Multiple known exploits</a:t>
            </a:r>
          </a:p>
          <a:p>
            <a:r>
              <a:rPr lang="en-US" dirty="0" smtClean="0"/>
              <a:t>9,396 allowable passwords</a:t>
            </a:r>
          </a:p>
          <a:p>
            <a:pPr lvl="1"/>
            <a:r>
              <a:rPr lang="en-US" dirty="0" smtClean="0"/>
              <a:t>P1</a:t>
            </a:r>
            <a:r>
              <a:rPr lang="en-US" dirty="0" smtClean="0"/>
              <a:t># + common 8 letter word</a:t>
            </a:r>
            <a:endParaRPr lang="en-US" dirty="0" smtClean="0"/>
          </a:p>
          <a:p>
            <a:r>
              <a:rPr lang="en-US" dirty="0" smtClean="0"/>
              <a:t>Simon Says</a:t>
            </a:r>
          </a:p>
          <a:p>
            <a:pPr lvl="1"/>
            <a:r>
              <a:rPr lang="en-US" dirty="0" smtClean="0"/>
              <a:t>Class email server</a:t>
            </a:r>
          </a:p>
          <a:p>
            <a:pPr lvl="1"/>
            <a:r>
              <a:rPr lang="en-US" dirty="0" smtClean="0"/>
              <a:t>Class </a:t>
            </a:r>
            <a:r>
              <a:rPr lang="en-US" dirty="0" err="1" smtClean="0"/>
              <a:t>Stikked</a:t>
            </a:r>
            <a:r>
              <a:rPr lang="en-US" dirty="0" smtClean="0"/>
              <a:t> server</a:t>
            </a:r>
          </a:p>
          <a:p>
            <a:r>
              <a:rPr lang="en-US" dirty="0" smtClean="0"/>
              <a:t>Blocking by 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51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2467</TotalTime>
  <Words>657</Words>
  <Application>Microsoft Office PowerPoint</Application>
  <PresentationFormat>On-screen Show (4:3)</PresentationFormat>
  <Paragraphs>188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Innovative Pedagogical Approaches to a Capstone Laboratory Course in Cyber Operations</vt:lpstr>
      <vt:lpstr>Talk Outline</vt:lpstr>
      <vt:lpstr>Introduction</vt:lpstr>
      <vt:lpstr>Course Content</vt:lpstr>
      <vt:lpstr>Flipping the Classroom</vt:lpstr>
      <vt:lpstr>Live Exercises</vt:lpstr>
      <vt:lpstr>Live Exercises</vt:lpstr>
      <vt:lpstr>Live Exercises</vt:lpstr>
      <vt:lpstr>Balancing Offense and Defense</vt:lpstr>
      <vt:lpstr>Balancing Offense and Defense</vt:lpstr>
      <vt:lpstr>Red Team</vt:lpstr>
      <vt:lpstr>Reports and Forensics</vt:lpstr>
      <vt:lpstr>Grading</vt:lpstr>
      <vt:lpstr>Grading Rubric</vt:lpstr>
      <vt:lpstr>Student Expectations</vt:lpstr>
      <vt:lpstr>Conclusions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of Emerging Technologies</dc:title>
  <dc:creator>mike</dc:creator>
  <cp:lastModifiedBy>Oleary, Michael</cp:lastModifiedBy>
  <cp:revision>104</cp:revision>
  <dcterms:created xsi:type="dcterms:W3CDTF">2013-10-05T22:59:38Z</dcterms:created>
  <dcterms:modified xsi:type="dcterms:W3CDTF">2017-03-06T21:45:07Z</dcterms:modified>
</cp:coreProperties>
</file>