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49" r:id="rId2"/>
  </p:sldMasterIdLst>
  <p:notesMasterIdLst>
    <p:notesMasterId r:id="rId85"/>
  </p:notesMasterIdLst>
  <p:handoutMasterIdLst>
    <p:handoutMasterId r:id="rId86"/>
  </p:handoutMasterIdLst>
  <p:sldIdLst>
    <p:sldId id="257" r:id="rId3"/>
    <p:sldId id="259" r:id="rId4"/>
    <p:sldId id="262" r:id="rId5"/>
    <p:sldId id="390" r:id="rId6"/>
    <p:sldId id="389" r:id="rId7"/>
    <p:sldId id="386" r:id="rId8"/>
    <p:sldId id="387" r:id="rId9"/>
    <p:sldId id="391" r:id="rId10"/>
    <p:sldId id="266" r:id="rId11"/>
    <p:sldId id="271" r:id="rId12"/>
    <p:sldId id="273" r:id="rId13"/>
    <p:sldId id="353" r:id="rId14"/>
    <p:sldId id="355" r:id="rId15"/>
    <p:sldId id="334" r:id="rId16"/>
    <p:sldId id="282" r:id="rId17"/>
    <p:sldId id="285" r:id="rId18"/>
    <p:sldId id="287" r:id="rId19"/>
    <p:sldId id="289" r:id="rId20"/>
    <p:sldId id="373" r:id="rId21"/>
    <p:sldId id="374" r:id="rId22"/>
    <p:sldId id="376" r:id="rId23"/>
    <p:sldId id="393" r:id="rId24"/>
    <p:sldId id="394" r:id="rId25"/>
    <p:sldId id="395" r:id="rId26"/>
    <p:sldId id="398" r:id="rId27"/>
    <p:sldId id="399" r:id="rId28"/>
    <p:sldId id="403" r:id="rId29"/>
    <p:sldId id="408" r:id="rId30"/>
    <p:sldId id="409" r:id="rId31"/>
    <p:sldId id="411" r:id="rId32"/>
    <p:sldId id="414" r:id="rId33"/>
    <p:sldId id="415" r:id="rId34"/>
    <p:sldId id="416" r:id="rId35"/>
    <p:sldId id="418" r:id="rId36"/>
    <p:sldId id="419" r:id="rId37"/>
    <p:sldId id="420" r:id="rId38"/>
    <p:sldId id="422" r:id="rId39"/>
    <p:sldId id="425" r:id="rId40"/>
    <p:sldId id="426" r:id="rId41"/>
    <p:sldId id="437" r:id="rId42"/>
    <p:sldId id="441" r:id="rId43"/>
    <p:sldId id="444" r:id="rId44"/>
    <p:sldId id="447" r:id="rId45"/>
    <p:sldId id="450" r:id="rId46"/>
    <p:sldId id="451" r:id="rId47"/>
    <p:sldId id="453" r:id="rId48"/>
    <p:sldId id="456" r:id="rId49"/>
    <p:sldId id="458" r:id="rId50"/>
    <p:sldId id="459" r:id="rId51"/>
    <p:sldId id="460" r:id="rId52"/>
    <p:sldId id="469" r:id="rId53"/>
    <p:sldId id="492" r:id="rId54"/>
    <p:sldId id="491" r:id="rId55"/>
    <p:sldId id="480" r:id="rId56"/>
    <p:sldId id="485" r:id="rId57"/>
    <p:sldId id="488" r:id="rId58"/>
    <p:sldId id="490" r:id="rId59"/>
    <p:sldId id="493" r:id="rId60"/>
    <p:sldId id="494" r:id="rId61"/>
    <p:sldId id="495" r:id="rId62"/>
    <p:sldId id="497" r:id="rId63"/>
    <p:sldId id="507" r:id="rId64"/>
    <p:sldId id="509" r:id="rId65"/>
    <p:sldId id="511" r:id="rId66"/>
    <p:sldId id="513" r:id="rId67"/>
    <p:sldId id="516" r:id="rId68"/>
    <p:sldId id="517" r:id="rId69"/>
    <p:sldId id="518" r:id="rId70"/>
    <p:sldId id="519" r:id="rId71"/>
    <p:sldId id="520" r:id="rId72"/>
    <p:sldId id="521" r:id="rId73"/>
    <p:sldId id="522" r:id="rId74"/>
    <p:sldId id="523" r:id="rId75"/>
    <p:sldId id="524" r:id="rId76"/>
    <p:sldId id="525" r:id="rId77"/>
    <p:sldId id="526" r:id="rId78"/>
    <p:sldId id="528" r:id="rId79"/>
    <p:sldId id="531" r:id="rId80"/>
    <p:sldId id="533" r:id="rId81"/>
    <p:sldId id="538" r:id="rId82"/>
    <p:sldId id="542" r:id="rId83"/>
    <p:sldId id="551" r:id="rId8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4674" autoAdjust="0"/>
  </p:normalViewPr>
  <p:slideViewPr>
    <p:cSldViewPr>
      <p:cViewPr varScale="1">
        <p:scale>
          <a:sx n="70" d="100"/>
          <a:sy n="70" d="100"/>
        </p:scale>
        <p:origin x="6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589" cy="46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823" y="0"/>
            <a:ext cx="2971589" cy="46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902"/>
            <a:ext cx="2971589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823" y="8829902"/>
            <a:ext cx="2971589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540F8A3-55B5-4CC7-A119-9429D6654A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75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1589" cy="46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823" y="0"/>
            <a:ext cx="2971589" cy="46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9788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6118" y="4415750"/>
            <a:ext cx="5485765" cy="418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02"/>
            <a:ext cx="2971589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823" y="8829902"/>
            <a:ext cx="2971589" cy="46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894FB5-B622-41C0-BCB9-1F526A690F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3701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94FB5-B622-41C0-BCB9-1F526A690F0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231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94FB5-B622-41C0-BCB9-1F526A690F0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254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94FB5-B622-41C0-BCB9-1F526A690F0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9909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94FB5-B622-41C0-BCB9-1F526A690F0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23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94FB5-B622-41C0-BCB9-1F526A690F0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94FB5-B622-41C0-BCB9-1F526A690F0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66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94FB5-B622-41C0-BCB9-1F526A690F0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666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94FB5-B622-41C0-BCB9-1F526A690F0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463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94FB5-B622-41C0-BCB9-1F526A690F0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1389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94FB5-B622-41C0-BCB9-1F526A690F0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355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94FB5-B622-41C0-BCB9-1F526A690F0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60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2DB3BF-A46F-447B-BE28-39F8A7EF97FB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9787" cy="3487737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729087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94FB5-B622-41C0-BCB9-1F526A690F0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05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94FB5-B622-41C0-BCB9-1F526A690F0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449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5773" indent="-2868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7343" indent="-2294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6281" indent="-2294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5218" indent="-2294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4155" indent="-229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3093" indent="-229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2030" indent="-229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0968" indent="-229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FF4F57-073E-4D8D-A2D1-E025209DCA33}" type="slidenum">
              <a:rPr lang="en-US" smtClean="0"/>
              <a:pPr eaLnBrk="1" hangingPunct="1"/>
              <a:t>22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2150"/>
            <a:ext cx="4621213" cy="3465513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685447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5327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9640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935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0421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682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961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19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94FB5-B622-41C0-BCB9-1F526A690F0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071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100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9877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8322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5461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313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606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170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084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769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7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94FB5-B622-41C0-BCB9-1F526A690F0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734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6693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4729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065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99100-AF9A-49C7-BA56-DDABBC6CABF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95661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47FFBC-5B25-4240-BB80-583C1CE44269}" type="slidenum">
              <a:rPr lang="en-US" smtClean="0"/>
              <a:pPr eaLnBrk="1" hangingPunct="1"/>
              <a:t>44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6439986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81F5217-13EE-43CB-8337-E41B1B3DB721}" type="slidenum">
              <a:rPr lang="en-US" smtClean="0"/>
              <a:pPr eaLnBrk="1" hangingPunct="1"/>
              <a:t>45</a:t>
            </a:fld>
            <a:endParaRPr lang="en-U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67240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9C6EEA-90F8-4097-9CC5-2E633911AB82}" type="slidenum">
              <a:rPr lang="en-US" smtClean="0"/>
              <a:pPr eaLnBrk="1" hangingPunct="1"/>
              <a:t>46</a:t>
            </a:fld>
            <a:endParaRPr lang="en-US" dirty="0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34536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E5A71C-6BF8-4776-8875-CDFC9F391090}" type="slidenum">
              <a:rPr lang="en-US" smtClean="0"/>
              <a:pPr eaLnBrk="1" hangingPunct="1"/>
              <a:t>47</a:t>
            </a:fld>
            <a:endParaRPr lang="en-US" dirty="0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55515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3CD5A2-26A4-4C55-9611-8280DD01036C}" type="slidenum">
              <a:rPr lang="en-US" smtClean="0"/>
              <a:pPr eaLnBrk="1" hangingPunct="1"/>
              <a:t>48</a:t>
            </a:fld>
            <a:endParaRPr lang="en-US" dirty="0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144768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9E48D5-2C78-42F6-8D30-C00B50F08726}" type="slidenum">
              <a:rPr lang="en-US" smtClean="0"/>
              <a:pPr eaLnBrk="1" hangingPunct="1"/>
              <a:t>49</a:t>
            </a:fld>
            <a:endParaRPr lang="en-US" dirty="0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86319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94FB5-B622-41C0-BCB9-1F526A690F0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1272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A2B61E-8612-4630-8AAD-211AD47163C5}" type="slidenum">
              <a:rPr lang="en-US" smtClean="0"/>
              <a:pPr eaLnBrk="1" hangingPunct="1"/>
              <a:t>50</a:t>
            </a:fld>
            <a:endParaRPr lang="en-US" dirty="0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147561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3589C9-0153-432B-82AE-14C26800D553}" type="slidenum">
              <a:rPr lang="en-US" smtClean="0"/>
              <a:pPr eaLnBrk="1" hangingPunct="1"/>
              <a:t>51</a:t>
            </a:fld>
            <a:endParaRPr lang="en-US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01055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C339E4-A406-4DDB-B8AE-E94BD23AAEFA}" type="slidenum">
              <a:rPr lang="en-US" smtClean="0"/>
              <a:pPr eaLnBrk="1" hangingPunct="1"/>
              <a:t>52</a:t>
            </a:fld>
            <a:endParaRPr lang="en-US" dirty="0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3031003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EEEF71-6E4B-42E2-A2C6-332FD9FA8EF4}" type="slidenum">
              <a:rPr lang="en-US" smtClean="0"/>
              <a:pPr eaLnBrk="1" hangingPunct="1"/>
              <a:t>53</a:t>
            </a:fld>
            <a:endParaRPr lang="en-US" dirty="0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4857721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AE2F8D-DE18-4175-A82A-2204BEDFAC0C}" type="slidenum">
              <a:rPr lang="en-US" smtClean="0"/>
              <a:pPr eaLnBrk="1" hangingPunct="1"/>
              <a:t>54</a:t>
            </a:fld>
            <a:endParaRPr lang="en-US" dirty="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66738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7A64C9-E9EA-463C-ADB2-E7B9BD5F9EF2}" type="slidenum">
              <a:rPr lang="en-US" smtClean="0"/>
              <a:pPr eaLnBrk="1" hangingPunct="1"/>
              <a:t>55</a:t>
            </a:fld>
            <a:endParaRPr lang="en-US" dirty="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47598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BA9F69-05DE-4AE7-97F0-DECF2EAEBEC2}" type="slidenum">
              <a:rPr lang="en-US" smtClean="0"/>
              <a:pPr eaLnBrk="1" hangingPunct="1"/>
              <a:t>56</a:t>
            </a:fld>
            <a:endParaRPr lang="en-US" dirty="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030191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8AD9E2-2055-47A0-81FE-F19C2507E44C}" type="slidenum">
              <a:rPr lang="en-US" smtClean="0"/>
              <a:pPr eaLnBrk="1" hangingPunct="1"/>
              <a:t>57</a:t>
            </a:fld>
            <a:endParaRPr lang="en-US" dirty="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8200" cy="3486150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770512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5773" indent="-286836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7343" indent="-22946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6281" indent="-22946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65218" indent="-22946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24155" indent="-229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83093" indent="-229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42030" indent="-229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00968" indent="-22946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1A35B1-2B09-4B56-A91C-023CAC9DC5D5}" type="slidenum">
              <a:rPr lang="en-US" smtClean="0"/>
              <a:pPr eaLnBrk="1" hangingPunct="1"/>
              <a:t>58</a:t>
            </a:fld>
            <a:endParaRPr lang="en-US" dirty="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01946900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E6A1D-DCC1-4A61-944C-1F9CB5AB3B59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1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94FB5-B622-41C0-BCB9-1F526A690F0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8526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E6A1D-DCC1-4A61-944C-1F9CB5AB3B59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9817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E6A1D-DCC1-4A61-944C-1F9CB5AB3B59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8783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E6A1D-DCC1-4A61-944C-1F9CB5AB3B59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8240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E6A1D-DCC1-4A61-944C-1F9CB5AB3B59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37566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E6A1D-DCC1-4A61-944C-1F9CB5AB3B59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52716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E6A1D-DCC1-4A61-944C-1F9CB5AB3B59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2645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E6A1D-DCC1-4A61-944C-1F9CB5AB3B59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23100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E6A1D-DCC1-4A61-944C-1F9CB5AB3B59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22349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E6A1D-DCC1-4A61-944C-1F9CB5AB3B59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7785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E6A1D-DCC1-4A61-944C-1F9CB5AB3B59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57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94FB5-B622-41C0-BCB9-1F526A690F0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2840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E6A1D-DCC1-4A61-944C-1F9CB5AB3B59}" type="slidenum">
              <a:rPr lang="en-US" smtClean="0"/>
              <a:pPr>
                <a:defRPr/>
              </a:pPr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79484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E6A1D-DCC1-4A61-944C-1F9CB5AB3B59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7140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0E6A1D-DCC1-4A61-944C-1F9CB5AB3B59}" type="slidenum">
              <a:rPr lang="en-US" smtClean="0"/>
              <a:pPr>
                <a:defRPr/>
              </a:pPr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1516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1411D-7895-4F66-BAF3-DF7DE7E09F7B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4191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1411D-7895-4F66-BAF3-DF7DE7E09F7B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44855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1411D-7895-4F66-BAF3-DF7DE7E09F7B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993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1411D-7895-4F66-BAF3-DF7DE7E09F7B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97341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1411D-7895-4F66-BAF3-DF7DE7E09F7B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4996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1411D-7895-4F66-BAF3-DF7DE7E09F7B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70975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1411D-7895-4F66-BAF3-DF7DE7E09F7B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914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894FB5-B622-41C0-BCB9-1F526A690F0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5428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1411D-7895-4F66-BAF3-DF7DE7E09F7B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81044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1411D-7895-4F66-BAF3-DF7DE7E09F7B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1252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11411D-7895-4F66-BAF3-DF7DE7E09F7B}" type="slidenum">
              <a:rPr lang="en-US" smtClean="0"/>
              <a:pPr>
                <a:defRPr/>
              </a:pPr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488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05FD0C7-257F-4C53-9024-0BB8DBCA4DEC}" type="slidenum">
              <a:rPr lang="en-US" smtClean="0"/>
              <a:pPr eaLnBrk="1" hangingPunct="1"/>
              <a:t>9</a:t>
            </a:fld>
            <a:endParaRPr lang="en-US" dirty="0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696913"/>
            <a:ext cx="4649787" cy="348773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03653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55DEB-B564-484A-9F8E-9625A60216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0200" y="6245225"/>
            <a:ext cx="57912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</p:spTree>
    <p:extLst>
      <p:ext uri="{BB962C8B-B14F-4D97-AF65-F5344CB8AC3E}">
        <p14:creationId xmlns:p14="http://schemas.microsoft.com/office/powerpoint/2010/main" val="613746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381750"/>
            <a:ext cx="5562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ECDD6-46AE-4E62-8663-706155E13A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381750"/>
            <a:ext cx="5562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ED615-050A-4F1B-BA01-5EE8CA12B1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916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DB515-5CB0-4005-8C68-3D3DC8D57D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0200" y="6245225"/>
            <a:ext cx="57912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</p:spTree>
    <p:extLst>
      <p:ext uri="{BB962C8B-B14F-4D97-AF65-F5344CB8AC3E}">
        <p14:creationId xmlns:p14="http://schemas.microsoft.com/office/powerpoint/2010/main" val="4094776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884E6-8FA8-4DF9-8784-7358141C8E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74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529E34-F7CF-4F03-B54F-76B1AB256D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12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40C811-EE23-49A3-9E63-3EF9085866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972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44FC3-2A6A-40BE-A5E7-360BB8125E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90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9FC985-4068-4CC5-8D69-9BC174CB03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3866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937FC-4532-40E4-9D36-FEC9B0C11E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57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6D4B2-1319-400E-81DE-A3D5BB9F31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32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09AD2-911B-4099-AB38-6DEC295C59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0200" y="6245225"/>
            <a:ext cx="57912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</p:spTree>
    <p:extLst>
      <p:ext uri="{BB962C8B-B14F-4D97-AF65-F5344CB8AC3E}">
        <p14:creationId xmlns:p14="http://schemas.microsoft.com/office/powerpoint/2010/main" val="3608470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0E7FA-DFE6-4DA2-9262-8FDBD452A0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34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69052-B3DD-4409-B2C6-5667F646E0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4088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BE16B-52E2-4604-B9E4-1AC41D6F7A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43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381000"/>
            <a:ext cx="20193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9055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7CC89-055F-4BA7-B30A-1C3CF314BF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760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6DA7D-AB29-4269-8ED1-130C180BAF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0200" y="6245225"/>
            <a:ext cx="57912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</p:spTree>
    <p:extLst>
      <p:ext uri="{BB962C8B-B14F-4D97-AF65-F5344CB8AC3E}">
        <p14:creationId xmlns:p14="http://schemas.microsoft.com/office/powerpoint/2010/main" val="232159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381750"/>
            <a:ext cx="5562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B57FB-8A39-48E7-BEB4-6E9EE93AE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49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381750"/>
            <a:ext cx="5562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16B77-8CF0-4D6B-8C2E-4A4E1D3C22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71995-DBD4-47E4-B7F5-8B845F4317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0200" y="6245225"/>
            <a:ext cx="57912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</p:spTree>
    <p:extLst>
      <p:ext uri="{BB962C8B-B14F-4D97-AF65-F5344CB8AC3E}">
        <p14:creationId xmlns:p14="http://schemas.microsoft.com/office/powerpoint/2010/main" val="3156610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16FCE-2FDA-4B13-B2E2-41E209624C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0200" y="6245225"/>
            <a:ext cx="57912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</p:spTree>
    <p:extLst>
      <p:ext uri="{BB962C8B-B14F-4D97-AF65-F5344CB8AC3E}">
        <p14:creationId xmlns:p14="http://schemas.microsoft.com/office/powerpoint/2010/main" val="299562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381750"/>
            <a:ext cx="5562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D08CB-B7D0-4928-B650-004731CE16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262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6381750"/>
            <a:ext cx="5562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4AAC5-29E1-4F65-9FE1-BDEFC2AA0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9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0E3C116-DD93-4E74-AA15-365B7153A6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30200" y="6245225"/>
            <a:ext cx="57912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77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6381750"/>
            <a:ext cx="5638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000">
                <a:solidFill>
                  <a:srgbClr val="22222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rgbClr val="222222"/>
                </a:solidFill>
                <a:latin typeface="+mn-lt"/>
              </a:defRPr>
            </a:lvl1pPr>
          </a:lstStyle>
          <a:p>
            <a:pPr>
              <a:defRPr/>
            </a:pPr>
            <a:fld id="{F38227A9-01D5-4988-80DA-7308748FE3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rgbClr val="22222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22222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22222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22222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microsoft.com/office/2007/relationships/hdphoto" Target="../media/hdphoto6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</p:spPr>
        <p:txBody>
          <a:bodyPr/>
          <a:lstStyle/>
          <a:p>
            <a:r>
              <a:rPr lang="en-CA" dirty="0" smtClean="0"/>
              <a:t>Understanding Operating Systems</a:t>
            </a:r>
            <a:br>
              <a:rPr lang="en-CA" dirty="0" smtClean="0"/>
            </a:br>
            <a:r>
              <a:rPr lang="en-CA" dirty="0" smtClean="0"/>
              <a:t>Seventh Edition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Review </a:t>
            </a:r>
            <a:br>
              <a:rPr lang="en-US" sz="3200" dirty="0"/>
            </a:br>
            <a:r>
              <a:rPr lang="en-US" sz="3200" dirty="0"/>
              <a:t>Chapters </a:t>
            </a:r>
            <a:r>
              <a:rPr lang="en-US" sz="3200" dirty="0" smtClean="0"/>
              <a:t>7,8, 11, 14 </a:t>
            </a:r>
            <a:r>
              <a:rPr lang="en-US" sz="3200" dirty="0"/>
              <a:t>&amp; </a:t>
            </a:r>
            <a:r>
              <a:rPr lang="en-US" sz="3200" dirty="0" smtClean="0"/>
              <a:t>15</a:t>
            </a:r>
            <a:endParaRPr lang="en-US" sz="3600" dirty="0"/>
          </a:p>
        </p:txBody>
      </p:sp>
      <p:pic>
        <p:nvPicPr>
          <p:cNvPr id="4" name="Picture 4" descr="Cengage_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6671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Sequential Access Storage Media </a:t>
            </a:r>
            <a:r>
              <a:rPr lang="en-US" dirty="0" smtClean="0"/>
              <a:t>(cont'd.)</a:t>
            </a:r>
            <a:endParaRPr lang="en-CA" dirty="0" smtClean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Blocking advantages</a:t>
            </a:r>
          </a:p>
          <a:p>
            <a:pPr lvl="1"/>
            <a:r>
              <a:rPr lang="en-US" dirty="0" smtClean="0"/>
              <a:t>Fewer I/O operations needed</a:t>
            </a:r>
          </a:p>
          <a:p>
            <a:pPr lvl="1"/>
            <a:r>
              <a:rPr lang="en-US" dirty="0" smtClean="0"/>
              <a:t>Less wasted tape space</a:t>
            </a:r>
          </a:p>
          <a:p>
            <a:r>
              <a:rPr lang="en-US" dirty="0" smtClean="0"/>
              <a:t>Blocking disadvantages</a:t>
            </a:r>
          </a:p>
          <a:p>
            <a:pPr lvl="1"/>
            <a:r>
              <a:rPr lang="en-CA" dirty="0" smtClean="0"/>
              <a:t>Overhead and software routines needed for blocking, deblocking, and record</a:t>
            </a:r>
            <a:r>
              <a:rPr lang="en-US" dirty="0" smtClean="0"/>
              <a:t> </a:t>
            </a:r>
            <a:r>
              <a:rPr lang="en-CA" dirty="0" smtClean="0"/>
              <a:t>keeping</a:t>
            </a:r>
            <a:endParaRPr lang="en-US" dirty="0" smtClean="0"/>
          </a:p>
          <a:p>
            <a:pPr lvl="1"/>
            <a:r>
              <a:rPr lang="en-CA" dirty="0" smtClean="0"/>
              <a:t>Buffer space </a:t>
            </a:r>
            <a:r>
              <a:rPr lang="en-US" dirty="0" smtClean="0"/>
              <a:t>wasted</a:t>
            </a:r>
            <a:r>
              <a:rPr lang="en-CA" dirty="0" smtClean="0"/>
              <a:t> </a:t>
            </a:r>
          </a:p>
          <a:p>
            <a:pPr lvl="2"/>
            <a:r>
              <a:rPr lang="en-CA" dirty="0" smtClean="0"/>
              <a:t>When only one logical record </a:t>
            </a:r>
            <a:r>
              <a:rPr lang="en-US" dirty="0" smtClean="0"/>
              <a:t>needed</a:t>
            </a:r>
            <a:endParaRPr lang="en-CA" dirty="0" smtClean="0"/>
          </a:p>
        </p:txBody>
      </p:sp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E22D6A-4950-4320-A2D4-3B587FB641B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Direct Access Storage Devices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Directly read or write to specific disk area</a:t>
            </a:r>
          </a:p>
          <a:p>
            <a:pPr lvl="1"/>
            <a:r>
              <a:rPr lang="en-CA" dirty="0" smtClean="0"/>
              <a:t>Random access storage devices</a:t>
            </a:r>
          </a:p>
          <a:p>
            <a:r>
              <a:rPr lang="en-CA" dirty="0" smtClean="0"/>
              <a:t>Three categories</a:t>
            </a:r>
            <a:endParaRPr lang="en-US" dirty="0" smtClean="0"/>
          </a:p>
          <a:p>
            <a:pPr lvl="1"/>
            <a:r>
              <a:rPr lang="en-CA" dirty="0" smtClean="0"/>
              <a:t>Magnetic disks</a:t>
            </a:r>
            <a:endParaRPr lang="en-US" dirty="0" smtClean="0"/>
          </a:p>
          <a:p>
            <a:pPr lvl="1"/>
            <a:r>
              <a:rPr lang="en-CA" dirty="0" smtClean="0"/>
              <a:t>Optical discs</a:t>
            </a:r>
            <a:endParaRPr lang="en-US" dirty="0" smtClean="0"/>
          </a:p>
          <a:p>
            <a:pPr lvl="1"/>
            <a:r>
              <a:rPr lang="en-US" dirty="0" smtClean="0"/>
              <a:t>Solid state (flash) memory</a:t>
            </a:r>
          </a:p>
          <a:p>
            <a:r>
              <a:rPr lang="en-CA" dirty="0" smtClean="0"/>
              <a:t>Access time variance</a:t>
            </a:r>
          </a:p>
          <a:p>
            <a:pPr lvl="1"/>
            <a:r>
              <a:rPr lang="en-CA" dirty="0" smtClean="0"/>
              <a:t>Not as wide as magnetic tape but record location can directly affect </a:t>
            </a:r>
            <a:r>
              <a:rPr lang="en-US" dirty="0" smtClean="0"/>
              <a:t>access</a:t>
            </a:r>
            <a:r>
              <a:rPr lang="en-CA" dirty="0" smtClean="0"/>
              <a:t> time</a:t>
            </a:r>
          </a:p>
        </p:txBody>
      </p:sp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E22D6A-4950-4320-A2D4-3B587FB641B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Magnetic Disk Storage 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Two recording surfaces (top and bottom)</a:t>
            </a:r>
          </a:p>
          <a:p>
            <a:r>
              <a:rPr lang="en-CA" dirty="0" smtClean="0"/>
              <a:t>Each surface formatted</a:t>
            </a:r>
          </a:p>
          <a:p>
            <a:pPr lvl="1"/>
            <a:r>
              <a:rPr lang="en-CA" dirty="0" smtClean="0"/>
              <a:t>Concentric </a:t>
            </a:r>
            <a:r>
              <a:rPr lang="en-US" dirty="0" smtClean="0"/>
              <a:t>tracks: numbered from track 0 on outside to highest track number in center</a:t>
            </a:r>
          </a:p>
          <a:p>
            <a:r>
              <a:rPr lang="en-US" dirty="0" smtClean="0"/>
              <a:t>Read/write heads move in unison: virtual cylinder</a:t>
            </a:r>
          </a:p>
          <a:p>
            <a:r>
              <a:rPr lang="en-US" dirty="0" smtClean="0"/>
              <a:t>Accessing a record: system needs three things</a:t>
            </a:r>
          </a:p>
          <a:p>
            <a:pPr lvl="1"/>
            <a:r>
              <a:rPr lang="en-US" dirty="0" smtClean="0"/>
              <a:t>Cylinder number</a:t>
            </a:r>
          </a:p>
          <a:p>
            <a:pPr lvl="1"/>
            <a:r>
              <a:rPr lang="en-US" dirty="0" smtClean="0"/>
              <a:t>Surface number</a:t>
            </a:r>
          </a:p>
          <a:p>
            <a:pPr lvl="1"/>
            <a:r>
              <a:rPr lang="en-US" dirty="0" smtClean="0"/>
              <a:t>Sector number</a:t>
            </a:r>
            <a:endParaRPr lang="en-CA" dirty="0" smtClean="0"/>
          </a:p>
        </p:txBody>
      </p:sp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E22D6A-4950-4320-A2D4-3B587FB641B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Access Times</a:t>
            </a:r>
          </a:p>
        </p:txBody>
      </p:sp>
      <p:sp>
        <p:nvSpPr>
          <p:cNvPr id="317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648200"/>
          </a:xfrm>
        </p:spPr>
        <p:txBody>
          <a:bodyPr/>
          <a:lstStyle/>
          <a:p>
            <a:r>
              <a:rPr lang="en-CA" dirty="0" smtClean="0"/>
              <a:t>File access time factors</a:t>
            </a:r>
            <a:endParaRPr lang="en-US" dirty="0" smtClean="0"/>
          </a:p>
          <a:p>
            <a:pPr lvl="1"/>
            <a:r>
              <a:rPr lang="en-CA" dirty="0" smtClean="0"/>
              <a:t>Seek time (slowest)</a:t>
            </a:r>
          </a:p>
          <a:p>
            <a:pPr lvl="2"/>
            <a:r>
              <a:rPr lang="en-CA" dirty="0" smtClean="0"/>
              <a:t>Time to position read/write head on track</a:t>
            </a:r>
            <a:endParaRPr lang="en-US" dirty="0" smtClean="0"/>
          </a:p>
          <a:p>
            <a:pPr lvl="2"/>
            <a:r>
              <a:rPr lang="en-CA" dirty="0" smtClean="0"/>
              <a:t>Does not apply to fixed read/write head devices</a:t>
            </a:r>
          </a:p>
          <a:p>
            <a:pPr lvl="1"/>
            <a:r>
              <a:rPr lang="en-CA" dirty="0" smtClean="0"/>
              <a:t>Search time</a:t>
            </a:r>
          </a:p>
          <a:p>
            <a:pPr lvl="2"/>
            <a:r>
              <a:rPr lang="en-CA" dirty="0" smtClean="0"/>
              <a:t>Rotational delay</a:t>
            </a:r>
            <a:endParaRPr lang="en-US" dirty="0" smtClean="0"/>
          </a:p>
          <a:p>
            <a:pPr lvl="2"/>
            <a:r>
              <a:rPr lang="en-CA" dirty="0" smtClean="0"/>
              <a:t>Time to rotate DASD </a:t>
            </a:r>
          </a:p>
          <a:p>
            <a:pPr lvl="2"/>
            <a:r>
              <a:rPr lang="en-CA" dirty="0" smtClean="0"/>
              <a:t>Rotate until desired record under read/write head</a:t>
            </a:r>
            <a:endParaRPr lang="en-US" dirty="0" smtClean="0"/>
          </a:p>
          <a:p>
            <a:pPr lvl="1"/>
            <a:r>
              <a:rPr lang="en-CA" dirty="0" smtClean="0"/>
              <a:t>Transfer time (fastest)</a:t>
            </a:r>
          </a:p>
          <a:p>
            <a:pPr lvl="2"/>
            <a:r>
              <a:rPr lang="en-US" dirty="0" smtClean="0"/>
              <a:t>Time to</a:t>
            </a:r>
            <a:r>
              <a:rPr lang="en-CA" dirty="0" smtClean="0"/>
              <a:t> transfer</a:t>
            </a:r>
            <a:r>
              <a:rPr lang="en-US" dirty="0" smtClean="0"/>
              <a:t> data</a:t>
            </a:r>
          </a:p>
          <a:p>
            <a:pPr lvl="2"/>
            <a:r>
              <a:rPr lang="en-CA" dirty="0" smtClean="0"/>
              <a:t>Secondary storage to main memory transfer</a:t>
            </a:r>
          </a:p>
        </p:txBody>
      </p:sp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E22D6A-4950-4320-A2D4-3B587FB641B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Optical Disc Storage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features</a:t>
            </a:r>
          </a:p>
          <a:p>
            <a:pPr lvl="1"/>
            <a:r>
              <a:rPr lang="en-CA" dirty="0" smtClean="0"/>
              <a:t>Single spiralling track</a:t>
            </a:r>
          </a:p>
          <a:p>
            <a:pPr lvl="1"/>
            <a:r>
              <a:rPr lang="en-CA" dirty="0" smtClean="0"/>
              <a:t>Same-sized sectors: from </a:t>
            </a:r>
            <a:br>
              <a:rPr lang="en-CA" dirty="0" smtClean="0"/>
            </a:br>
            <a:r>
              <a:rPr lang="en-CA" dirty="0" smtClean="0"/>
              <a:t>center to disc rim</a:t>
            </a:r>
            <a:endParaRPr lang="en-US" dirty="0" smtClean="0"/>
          </a:p>
          <a:p>
            <a:pPr lvl="1"/>
            <a:r>
              <a:rPr lang="en-CA" dirty="0" smtClean="0"/>
              <a:t>Spins at constant</a:t>
            </a:r>
            <a:r>
              <a:rPr lang="en-US" dirty="0" smtClean="0"/>
              <a:t> </a:t>
            </a:r>
            <a:r>
              <a:rPr lang="en-CA" dirty="0" smtClean="0"/>
              <a:t>linear </a:t>
            </a:r>
            <a:br>
              <a:rPr lang="en-CA" dirty="0" smtClean="0"/>
            </a:br>
            <a:r>
              <a:rPr lang="en-CA" dirty="0" smtClean="0"/>
              <a:t>velocity (CLV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More sectors and more disc</a:t>
            </a:r>
            <a:br>
              <a:rPr lang="en-US" dirty="0" smtClean="0"/>
            </a:br>
            <a:r>
              <a:rPr lang="en-US" dirty="0" smtClean="0"/>
              <a:t>data than magnetic disk</a:t>
            </a:r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295400"/>
            <a:ext cx="3276600" cy="3649387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 rot="10800000" flipV="1">
            <a:off x="457200" y="5077359"/>
            <a:ext cx="830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(figure 7.13)</a:t>
            </a:r>
            <a:endParaRPr lang="en-US" sz="18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r>
              <a:rPr lang="en-US" dirty="0" smtClean="0"/>
              <a:t>On an optical disc, the sectors (not all sectors are shown here) are of the same size throughout the disc. The disc drive changes speed to compensate, but it spins at a constant linear velocity (CLV). </a:t>
            </a:r>
            <a:r>
              <a:rPr lang="en-US" sz="1600" i="1" dirty="0" smtClean="0">
                <a:solidFill>
                  <a:srgbClr val="000000"/>
                </a:solidFill>
                <a:ea typeface="ＭＳ Ｐゴシック" pitchFamily="34" charset="-128"/>
              </a:rPr>
              <a:t>© Cengage Learning 2014</a:t>
            </a:r>
            <a:endParaRPr lang="en-US" sz="2400" i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E22D6A-4950-4320-A2D4-3B587FB641B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Optical Disc Storage </a:t>
            </a:r>
            <a:r>
              <a:rPr lang="en-US" dirty="0" smtClean="0"/>
              <a:t>(cont'd.)</a:t>
            </a:r>
            <a:endParaRPr lang="en-CA" dirty="0" smtClean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648200"/>
          </a:xfrm>
        </p:spPr>
        <p:txBody>
          <a:bodyPr/>
          <a:lstStyle/>
          <a:p>
            <a:r>
              <a:rPr lang="en-US" dirty="0" smtClean="0"/>
              <a:t>Two important performance measures</a:t>
            </a:r>
          </a:p>
          <a:p>
            <a:pPr lvl="1"/>
            <a:r>
              <a:rPr lang="en-CA" dirty="0" smtClean="0"/>
              <a:t>Sustained data-transfer rate</a:t>
            </a:r>
            <a:endParaRPr lang="en-US" dirty="0" smtClean="0"/>
          </a:p>
          <a:p>
            <a:pPr lvl="2"/>
            <a:r>
              <a:rPr lang="en-CA" dirty="0" smtClean="0"/>
              <a:t>Speed to read massive data amounts from disc</a:t>
            </a:r>
          </a:p>
          <a:p>
            <a:pPr lvl="2"/>
            <a:r>
              <a:rPr lang="en-CA" dirty="0" smtClean="0"/>
              <a:t>Measured in megabytes per second (Mbps)</a:t>
            </a:r>
          </a:p>
          <a:p>
            <a:pPr lvl="2"/>
            <a:r>
              <a:rPr lang="en-CA" dirty="0" smtClean="0"/>
              <a:t>Crucial for applications requiring sequential access</a:t>
            </a:r>
          </a:p>
          <a:p>
            <a:pPr lvl="1"/>
            <a:r>
              <a:rPr lang="en-CA" dirty="0" smtClean="0"/>
              <a:t>Average access time</a:t>
            </a:r>
          </a:p>
          <a:p>
            <a:pPr lvl="2"/>
            <a:r>
              <a:rPr lang="en-CA" dirty="0" smtClean="0"/>
              <a:t>Average time to move head to specific disc location</a:t>
            </a:r>
          </a:p>
          <a:p>
            <a:pPr lvl="2"/>
            <a:r>
              <a:rPr lang="en-CA" dirty="0" smtClean="0"/>
              <a:t>Expressed in milliseconds (ms)</a:t>
            </a:r>
          </a:p>
          <a:p>
            <a:r>
              <a:rPr lang="en-CA" dirty="0" smtClean="0"/>
              <a:t>Third feature</a:t>
            </a:r>
          </a:p>
          <a:p>
            <a:pPr lvl="1"/>
            <a:r>
              <a:rPr lang="en-CA" dirty="0" smtClean="0"/>
              <a:t>Cache size</a:t>
            </a:r>
            <a:r>
              <a:rPr lang="en-US" dirty="0" smtClean="0"/>
              <a:t> (hardware)</a:t>
            </a:r>
          </a:p>
          <a:p>
            <a:pPr lvl="2"/>
            <a:r>
              <a:rPr lang="en-CA" dirty="0" smtClean="0"/>
              <a:t>Buffer to transfer data blocks from disc</a:t>
            </a:r>
          </a:p>
        </p:txBody>
      </p:sp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E22D6A-4950-4320-A2D4-3B587FB641B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197"/>
            <a:ext cx="8229600" cy="1143000"/>
          </a:xfrm>
        </p:spPr>
        <p:txBody>
          <a:bodyPr/>
          <a:lstStyle/>
          <a:p>
            <a:r>
              <a:rPr lang="en-US" dirty="0" smtClean="0"/>
              <a:t>CD and DVD Technology</a:t>
            </a:r>
            <a:endParaRPr lang="en-CA" dirty="0" smtClean="0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161197"/>
            <a:ext cx="8610600" cy="508720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CD</a:t>
            </a:r>
          </a:p>
          <a:p>
            <a:pPr lvl="1"/>
            <a:r>
              <a:rPr lang="en-US" sz="2000" dirty="0" smtClean="0"/>
              <a:t>Data recorded as zeros and ones</a:t>
            </a:r>
          </a:p>
          <a:p>
            <a:pPr lvl="1"/>
            <a:r>
              <a:rPr lang="en-US" sz="2000" dirty="0" smtClean="0"/>
              <a:t>Pits: indentations   &amp;  Lands: flat areas</a:t>
            </a:r>
          </a:p>
          <a:p>
            <a:pPr lvl="1"/>
            <a:r>
              <a:rPr lang="en-US" sz="2000" dirty="0" smtClean="0"/>
              <a:t>Reads with low-power laser: absence or presence of reflective light</a:t>
            </a:r>
          </a:p>
          <a:p>
            <a:pPr marL="0" indent="0">
              <a:buNone/>
            </a:pPr>
            <a:r>
              <a:rPr lang="en-US" dirty="0" smtClean="0"/>
              <a:t>CD-R </a:t>
            </a:r>
            <a:r>
              <a:rPr lang="en-US" dirty="0"/>
              <a:t>(compact disk recordable) </a:t>
            </a:r>
            <a:r>
              <a:rPr lang="en-US" dirty="0" smtClean="0"/>
              <a:t>technology</a:t>
            </a:r>
          </a:p>
          <a:p>
            <a:pPr lvl="1"/>
            <a:r>
              <a:rPr lang="en-US" sz="2000" dirty="0"/>
              <a:t>Contains several layers</a:t>
            </a:r>
          </a:p>
          <a:p>
            <a:pPr lvl="1"/>
            <a:r>
              <a:rPr lang="en-US" sz="2000" dirty="0" smtClean="0"/>
              <a:t>Reads on low-power laser</a:t>
            </a:r>
          </a:p>
          <a:p>
            <a:pPr lvl="1"/>
            <a:r>
              <a:rPr lang="en-US" sz="2000" dirty="0" smtClean="0"/>
              <a:t>Records </a:t>
            </a:r>
            <a:r>
              <a:rPr lang="en-US" sz="2000" dirty="0"/>
              <a:t>with high-power laser</a:t>
            </a:r>
          </a:p>
          <a:p>
            <a:pPr lvl="1"/>
            <a:r>
              <a:rPr lang="en-US" sz="2000" dirty="0" smtClean="0"/>
              <a:t>CD </a:t>
            </a:r>
            <a:r>
              <a:rPr lang="en-US" sz="2000" dirty="0"/>
              <a:t>cannot be erased after data recorded</a:t>
            </a:r>
          </a:p>
          <a:p>
            <a:pPr marL="0" indent="0">
              <a:buNone/>
            </a:pPr>
            <a:r>
              <a:rPr lang="en-US" dirty="0" smtClean="0"/>
              <a:t>CD-RW </a:t>
            </a:r>
            <a:r>
              <a:rPr lang="en-US" dirty="0"/>
              <a:t>and DVD-RW: rewritable </a:t>
            </a:r>
            <a:r>
              <a:rPr lang="en-US" dirty="0" smtClean="0"/>
              <a:t>discs</a:t>
            </a:r>
          </a:p>
          <a:p>
            <a:pPr lvl="1"/>
            <a:r>
              <a:rPr lang="en-US" sz="2000" dirty="0" smtClean="0"/>
              <a:t>Record </a:t>
            </a:r>
            <a:r>
              <a:rPr lang="en-US" sz="2000" dirty="0"/>
              <a:t>data: beam heats up disc</a:t>
            </a:r>
          </a:p>
          <a:p>
            <a:pPr lvl="1"/>
            <a:r>
              <a:rPr lang="en-US" sz="2000" dirty="0" smtClean="0"/>
              <a:t>Erase </a:t>
            </a:r>
            <a:r>
              <a:rPr lang="en-US" sz="2000" dirty="0"/>
              <a:t>data: low-energy beam to heat up pits</a:t>
            </a:r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E22D6A-4950-4320-A2D4-3B587FB641B9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0200" y="6245225"/>
            <a:ext cx="5791200" cy="4762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8197"/>
            <a:ext cx="8229600" cy="1143000"/>
          </a:xfrm>
        </p:spPr>
        <p:txBody>
          <a:bodyPr/>
          <a:lstStyle/>
          <a:p>
            <a:r>
              <a:rPr lang="en-US" dirty="0" smtClean="0"/>
              <a:t>CD and DVD Technology (cont'd.)</a:t>
            </a:r>
            <a:endParaRPr lang="en-CA" dirty="0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30200" y="1295400"/>
            <a:ext cx="8509000" cy="4953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DVDs: compared to CDs</a:t>
            </a:r>
          </a:p>
          <a:p>
            <a:pPr lvl="1"/>
            <a:r>
              <a:rPr lang="en-US" sz="1800" dirty="0" smtClean="0"/>
              <a:t>Similar in design, shape, and size</a:t>
            </a:r>
          </a:p>
          <a:p>
            <a:pPr lvl="1"/>
            <a:r>
              <a:rPr lang="en-US" sz="1800" dirty="0" smtClean="0"/>
              <a:t>Differs in data capacity</a:t>
            </a:r>
          </a:p>
          <a:p>
            <a:pPr lvl="2"/>
            <a:r>
              <a:rPr lang="en-US" sz="1800" dirty="0" smtClean="0"/>
              <a:t>Dual-layer, single-sided DVD holds 13 CDs</a:t>
            </a:r>
          </a:p>
          <a:p>
            <a:pPr lvl="2"/>
            <a:r>
              <a:rPr lang="en-US" sz="1800" dirty="0" smtClean="0"/>
              <a:t>Single-layer, single-sided DVD holds 8.6 GB (MPEG video compression)</a:t>
            </a:r>
          </a:p>
          <a:p>
            <a:pPr lvl="1"/>
            <a:r>
              <a:rPr lang="en-US" sz="1800" dirty="0" smtClean="0"/>
              <a:t>Differs in laser wavelength</a:t>
            </a:r>
          </a:p>
          <a:p>
            <a:pPr lvl="2"/>
            <a:r>
              <a:rPr lang="en-US" sz="1800" dirty="0" smtClean="0"/>
              <a:t>Uses red laser (smaller pits, tighter spiral)</a:t>
            </a:r>
          </a:p>
          <a:p>
            <a:pPr marL="0" indent="0">
              <a:buNone/>
            </a:pPr>
            <a:r>
              <a:rPr lang="en-US" sz="2400" dirty="0" smtClean="0"/>
              <a:t>Blu-Ray Disc </a:t>
            </a:r>
            <a:endParaRPr lang="en-US" sz="2400" dirty="0"/>
          </a:p>
          <a:p>
            <a:pPr lvl="1"/>
            <a:r>
              <a:rPr lang="en-US" sz="1800" dirty="0" smtClean="0"/>
              <a:t>Same </a:t>
            </a:r>
            <a:r>
              <a:rPr lang="en-US" sz="1800" dirty="0"/>
              <a:t>physical size as DVD/CD</a:t>
            </a:r>
          </a:p>
          <a:p>
            <a:pPr lvl="1"/>
            <a:r>
              <a:rPr lang="en-US" sz="1800" dirty="0"/>
              <a:t>Smaller pits</a:t>
            </a:r>
          </a:p>
          <a:p>
            <a:pPr lvl="1"/>
            <a:r>
              <a:rPr lang="en-US" sz="1800" dirty="0"/>
              <a:t>More tightly wound tracks</a:t>
            </a:r>
          </a:p>
          <a:p>
            <a:pPr lvl="1"/>
            <a:r>
              <a:rPr lang="en-US" sz="1800" dirty="0"/>
              <a:t>Use of blue-violet laser allows multiple layers</a:t>
            </a:r>
          </a:p>
          <a:p>
            <a:pPr lvl="1"/>
            <a:r>
              <a:rPr lang="en-US" sz="1800" dirty="0"/>
              <a:t>Formats: BD-ROM (read only), BD-R (recordable), and BD-RE (rewritable)</a:t>
            </a:r>
          </a:p>
          <a:p>
            <a:pPr lvl="2"/>
            <a:endParaRPr lang="en-US" sz="1800" dirty="0" smtClean="0"/>
          </a:p>
        </p:txBody>
      </p:sp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E22D6A-4950-4320-A2D4-3B587FB641B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Solid State Storage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Stores </a:t>
            </a:r>
            <a:r>
              <a:rPr lang="en-US" dirty="0"/>
              <a:t>electrons in a floating gate transistor</a:t>
            </a:r>
          </a:p>
          <a:p>
            <a:r>
              <a:rPr lang="en-US" dirty="0"/>
              <a:t>Electrons remain even after power is turned off</a:t>
            </a:r>
          </a:p>
          <a:p>
            <a:endParaRPr lang="en-US" sz="1400" dirty="0"/>
          </a:p>
          <a:p>
            <a:r>
              <a:rPr lang="en-US" dirty="0" smtClean="0"/>
              <a:t>Flash Storage</a:t>
            </a:r>
          </a:p>
          <a:p>
            <a:pPr lvl="1"/>
            <a:r>
              <a:rPr lang="en-US" dirty="0" smtClean="0"/>
              <a:t>Electrically erasable, programmable, and read-only memory (EEPROM)</a:t>
            </a:r>
          </a:p>
          <a:p>
            <a:pPr lvl="2"/>
            <a:r>
              <a:rPr lang="en-US" dirty="0" smtClean="0"/>
              <a:t>Nonvolatile and removable </a:t>
            </a:r>
          </a:p>
          <a:p>
            <a:pPr lvl="2"/>
            <a:r>
              <a:rPr lang="en-US" dirty="0" smtClean="0"/>
              <a:t>Emulates random access</a:t>
            </a:r>
          </a:p>
          <a:p>
            <a:pPr lvl="3"/>
            <a:r>
              <a:rPr lang="en-US" dirty="0" smtClean="0"/>
              <a:t>Difference: data stored securely (even if removed)</a:t>
            </a:r>
          </a:p>
          <a:p>
            <a:pPr lvl="1"/>
            <a:r>
              <a:rPr lang="en-US" dirty="0" smtClean="0"/>
              <a:t>Write data: electric charge sent through floating gate</a:t>
            </a:r>
          </a:p>
          <a:p>
            <a:pPr lvl="1"/>
            <a:r>
              <a:rPr lang="en-US" dirty="0" smtClean="0"/>
              <a:t>Erase data: strong electrical field (flash) applied</a:t>
            </a:r>
          </a:p>
        </p:txBody>
      </p:sp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E22D6A-4950-4320-A2D4-3B587FB641B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State Drives (SSDs)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 but currently pricey storage devices</a:t>
            </a:r>
          </a:p>
          <a:p>
            <a:r>
              <a:rPr lang="en-US" dirty="0" smtClean="0"/>
              <a:t>Typical device functions in smaller physical space than magnetic drives</a:t>
            </a:r>
          </a:p>
          <a:p>
            <a:r>
              <a:rPr lang="en-US" dirty="0" smtClean="0"/>
              <a:t>Work electronically: no moving parts</a:t>
            </a:r>
          </a:p>
          <a:p>
            <a:r>
              <a:rPr lang="en-US" dirty="0" smtClean="0"/>
              <a:t>Require less power; silent; relatively lightweight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Catastrophic crashes: no warning messages</a:t>
            </a:r>
          </a:p>
          <a:p>
            <a:pPr lvl="1"/>
            <a:r>
              <a:rPr lang="en-US" dirty="0" smtClean="0"/>
              <a:t>Data transfer rates: degrade over time</a:t>
            </a:r>
          </a:p>
          <a:p>
            <a:r>
              <a:rPr lang="en-US" dirty="0" smtClean="0"/>
              <a:t>Hybrid drive</a:t>
            </a:r>
          </a:p>
          <a:p>
            <a:pPr lvl="1"/>
            <a:r>
              <a:rPr lang="en-US" dirty="0" smtClean="0"/>
              <a:t>Combines SSD and hard drive technology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E22D6A-4950-4320-A2D4-3B587FB641B9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53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35591" y="1219200"/>
            <a:ext cx="8229600" cy="46482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Features of dedicated, shared, and virtual devices</a:t>
            </a:r>
          </a:p>
          <a:p>
            <a:r>
              <a:rPr lang="en-US" sz="2400" dirty="0" smtClean="0"/>
              <a:t>Concepts of blocking and buffering, and how they improve I/O performance</a:t>
            </a:r>
          </a:p>
          <a:p>
            <a:r>
              <a:rPr lang="en-US" sz="2400" dirty="0" smtClean="0"/>
              <a:t>Roles of seek time, search time, and transfer time in calculating access time</a:t>
            </a:r>
          </a:p>
          <a:p>
            <a:r>
              <a:rPr lang="en-US" sz="2400" dirty="0" smtClean="0"/>
              <a:t>Differences in access times in several types of devices</a:t>
            </a:r>
          </a:p>
          <a:p>
            <a:r>
              <a:rPr lang="en-US" sz="2400" dirty="0"/>
              <a:t>Strengths and weaknesses of common seek strategies and how they compare</a:t>
            </a:r>
          </a:p>
          <a:p>
            <a:r>
              <a:rPr lang="en-US" sz="2400" dirty="0"/>
              <a:t>Levels of RAID and what sets each apart</a:t>
            </a:r>
          </a:p>
          <a:p>
            <a:endParaRPr lang="en-US" dirty="0" smtClean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E22D6A-4950-4320-A2D4-3B587FB641B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466299" y="76200"/>
            <a:ext cx="8229600" cy="1143000"/>
          </a:xfrm>
        </p:spPr>
        <p:txBody>
          <a:bodyPr/>
          <a:lstStyle/>
          <a:p>
            <a:r>
              <a:rPr lang="en-CA" dirty="0" smtClean="0"/>
              <a:t>RAID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66299" y="1406525"/>
            <a:ext cx="8229600" cy="4648200"/>
          </a:xfrm>
        </p:spPr>
        <p:txBody>
          <a:bodyPr/>
          <a:lstStyle/>
          <a:p>
            <a:r>
              <a:rPr lang="en-CA" dirty="0" smtClean="0"/>
              <a:t>Physical disk drive set viewed as single logical unit</a:t>
            </a:r>
          </a:p>
          <a:p>
            <a:pPr lvl="1"/>
            <a:r>
              <a:rPr lang="en-CA" dirty="0" smtClean="0"/>
              <a:t>Preferable over few large-capacity disk drives</a:t>
            </a:r>
            <a:endParaRPr lang="en-US" dirty="0" smtClean="0"/>
          </a:p>
          <a:p>
            <a:r>
              <a:rPr lang="en-CA" dirty="0" smtClean="0"/>
              <a:t>Improved I/O performance</a:t>
            </a:r>
          </a:p>
          <a:p>
            <a:r>
              <a:rPr lang="en-CA" dirty="0" smtClean="0"/>
              <a:t>Improved data recovery </a:t>
            </a:r>
          </a:p>
          <a:p>
            <a:pPr lvl="1"/>
            <a:r>
              <a:rPr lang="en-CA" dirty="0" smtClean="0"/>
              <a:t>Disk failure event</a:t>
            </a:r>
            <a:endParaRPr lang="en-US" dirty="0" smtClean="0"/>
          </a:p>
          <a:p>
            <a:r>
              <a:rPr lang="en-CA" dirty="0" smtClean="0"/>
              <a:t>Introduces redundancy</a:t>
            </a:r>
          </a:p>
          <a:p>
            <a:pPr lvl="1"/>
            <a:r>
              <a:rPr lang="en-CA" dirty="0" smtClean="0"/>
              <a:t>Helps with hardware failure recovery</a:t>
            </a:r>
            <a:endParaRPr lang="en-US" dirty="0" smtClean="0"/>
          </a:p>
          <a:p>
            <a:r>
              <a:rPr lang="en-CA" dirty="0" smtClean="0"/>
              <a:t>Significant factors </a:t>
            </a:r>
            <a:r>
              <a:rPr lang="en-US" dirty="0" smtClean="0"/>
              <a:t>in RAID level selection</a:t>
            </a:r>
          </a:p>
          <a:p>
            <a:pPr lvl="1"/>
            <a:r>
              <a:rPr lang="en-CA" dirty="0" smtClean="0"/>
              <a:t>Cost, speed, system’s applications</a:t>
            </a:r>
          </a:p>
          <a:p>
            <a:r>
              <a:rPr lang="en-CA" dirty="0" smtClean="0"/>
              <a:t>Increase</a:t>
            </a:r>
            <a:r>
              <a:rPr lang="en-US" dirty="0" smtClean="0"/>
              <a:t>s</a:t>
            </a:r>
            <a:r>
              <a:rPr lang="en-CA" dirty="0" smtClean="0"/>
              <a:t> hardware costs</a:t>
            </a:r>
          </a:p>
        </p:txBody>
      </p:sp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E22D6A-4950-4320-A2D4-3B587FB641B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73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57200"/>
            <a:ext cx="7832693" cy="4254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10800000" flipV="1">
            <a:off x="609598" y="4800600"/>
            <a:ext cx="792480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(table 7.7)</a:t>
            </a:r>
            <a:endParaRPr lang="en-US" sz="18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r>
              <a:rPr lang="en-US" dirty="0" smtClean="0"/>
              <a:t>The seven standard levels of RAID provide various degrees of error correction. Cost, speed, and the system’s applications are significant factors to consider when choosing a level.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/>
            </a:r>
            <a:b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600" i="1" dirty="0" smtClean="0">
                <a:solidFill>
                  <a:srgbClr val="000000"/>
                </a:solidFill>
                <a:ea typeface="ＭＳ Ｐゴシック" pitchFamily="34" charset="-128"/>
              </a:rPr>
              <a:t>© Cengage Learning 2014</a:t>
            </a:r>
            <a:endParaRPr lang="en-US" sz="2400" i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E22D6A-4950-4320-A2D4-3B587FB641B9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Understanding Operating Systems,7e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8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fundamentals of file management </a:t>
            </a:r>
          </a:p>
          <a:p>
            <a:pPr eaLnBrk="1" hangingPunct="1"/>
            <a:r>
              <a:rPr lang="en-US" sz="2400" dirty="0" smtClean="0"/>
              <a:t>File-naming conventions, including the role of extensions</a:t>
            </a:r>
          </a:p>
          <a:p>
            <a:pPr eaLnBrk="1" hangingPunct="1"/>
            <a:r>
              <a:rPr lang="en-US" sz="2400" dirty="0" smtClean="0"/>
              <a:t>The difference between fixed-length and variable-length record format</a:t>
            </a:r>
          </a:p>
          <a:p>
            <a:pPr eaLnBrk="1" hangingPunct="1"/>
            <a:r>
              <a:rPr lang="en-US" sz="2400" dirty="0"/>
              <a:t>The advantages and disadvantages of several file storage </a:t>
            </a:r>
            <a:r>
              <a:rPr lang="en-US" sz="2400" dirty="0" smtClean="0"/>
              <a:t>techniques</a:t>
            </a:r>
          </a:p>
          <a:p>
            <a:pPr eaLnBrk="1" hangingPunct="1"/>
            <a:r>
              <a:rPr lang="en-US" sz="2400" dirty="0"/>
              <a:t>Comparisons of sequential and direct file access</a:t>
            </a:r>
          </a:p>
          <a:p>
            <a:pPr eaLnBrk="1" hangingPunct="1"/>
            <a:r>
              <a:rPr lang="en-US" sz="2400" dirty="0"/>
              <a:t>Access control techniques and how they compare</a:t>
            </a:r>
          </a:p>
          <a:p>
            <a:pPr eaLnBrk="1" hangingPunct="1"/>
            <a:r>
              <a:rPr lang="en-US" sz="2400" dirty="0"/>
              <a:t>The role of data compression in file storage</a:t>
            </a:r>
          </a:p>
          <a:p>
            <a:pPr eaLnBrk="1" hangingPunct="1"/>
            <a:endParaRPr lang="en-US" dirty="0" smtClean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519408-CF38-460F-92ED-9E826EFDDF61}" type="slidenum">
              <a:rPr lang="en-US" smtClean="0"/>
              <a:pPr eaLnBrk="1" hangingPunct="1"/>
              <a:t>22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File management system</a:t>
            </a:r>
            <a:endParaRPr lang="en-CA" dirty="0"/>
          </a:p>
          <a:p>
            <a:pPr lvl="1" eaLnBrk="1" hangingPunct="1"/>
            <a:r>
              <a:rPr lang="en-CA" dirty="0"/>
              <a:t>Software responsible for creating, deleting, modifying, controlling access to files</a:t>
            </a:r>
          </a:p>
          <a:p>
            <a:endParaRPr lang="en-US" dirty="0" smtClean="0"/>
          </a:p>
          <a:p>
            <a:r>
              <a:rPr lang="en-US" dirty="0" smtClean="0"/>
              <a:t>File Manager’s efficiency directly affected by:</a:t>
            </a:r>
          </a:p>
          <a:p>
            <a:pPr lvl="1"/>
            <a:r>
              <a:rPr lang="en-US" dirty="0" smtClean="0"/>
              <a:t>How the system’s files are organized</a:t>
            </a:r>
          </a:p>
          <a:p>
            <a:pPr lvl="1"/>
            <a:r>
              <a:rPr lang="en-US" dirty="0" smtClean="0"/>
              <a:t>How files are stored</a:t>
            </a:r>
          </a:p>
          <a:p>
            <a:pPr lvl="1"/>
            <a:r>
              <a:rPr lang="en-US" dirty="0" smtClean="0"/>
              <a:t>How each file’s records are structured</a:t>
            </a:r>
          </a:p>
          <a:p>
            <a:pPr lvl="1"/>
            <a:r>
              <a:rPr lang="en-US" dirty="0" smtClean="0"/>
              <a:t>How user access to all files is protected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Understanding Operating Systems,7e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F53418F-82D1-42A9-8539-A2E1449D9B6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5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Understanding Operating Systems,7e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Responsibilities of the File Manager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17638"/>
            <a:ext cx="8686800" cy="46783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CA" dirty="0" smtClean="0"/>
              <a:t>Four tasks: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CA" sz="1800" dirty="0" smtClean="0"/>
              <a:t>File storage </a:t>
            </a:r>
          </a:p>
          <a:p>
            <a:pPr lvl="2" eaLnBrk="1" hangingPunct="1"/>
            <a:r>
              <a:rPr lang="en-CA" sz="1800" dirty="0" smtClean="0"/>
              <a:t>Keeping track of where each file is stored</a:t>
            </a:r>
          </a:p>
          <a:p>
            <a:pPr marL="914400" lvl="1" indent="-457200" eaLnBrk="1" hangingPunct="1">
              <a:buFont typeface="+mj-lt"/>
              <a:buAutoNum type="arabicPeriod" startAt="2"/>
            </a:pPr>
            <a:r>
              <a:rPr lang="en-US" sz="1800" dirty="0" smtClean="0"/>
              <a:t>Policy implementation: </a:t>
            </a:r>
          </a:p>
          <a:p>
            <a:pPr lvl="2" eaLnBrk="1" hangingPunct="1"/>
            <a:r>
              <a:rPr lang="en-CA" sz="1800" dirty="0" smtClean="0"/>
              <a:t>Determine where and how files are stored</a:t>
            </a:r>
          </a:p>
          <a:p>
            <a:pPr lvl="2" eaLnBrk="1" hangingPunct="1"/>
            <a:r>
              <a:rPr lang="en-CA" sz="1800" dirty="0" smtClean="0"/>
              <a:t>Efficiently use available storage space</a:t>
            </a:r>
          </a:p>
          <a:p>
            <a:pPr lvl="2" eaLnBrk="1" hangingPunct="1"/>
            <a:r>
              <a:rPr lang="en-CA" sz="1800" dirty="0" smtClean="0"/>
              <a:t>Determine who (users) will have access </a:t>
            </a:r>
          </a:p>
          <a:p>
            <a:pPr lvl="2" eaLnBrk="1" hangingPunct="1"/>
            <a:r>
              <a:rPr lang="en-CA" sz="1800" dirty="0" smtClean="0"/>
              <a:t>Provide efficient file access for users using device-independent commands</a:t>
            </a:r>
          </a:p>
          <a:p>
            <a:pPr marL="914400" lvl="1" indent="-457200" eaLnBrk="1" hangingPunct="1">
              <a:buFont typeface="+mj-lt"/>
              <a:buAutoNum type="arabicPeriod" startAt="3"/>
            </a:pPr>
            <a:r>
              <a:rPr lang="en-US" sz="1800" dirty="0"/>
              <a:t>File allocation (once user access cleared)  </a:t>
            </a:r>
          </a:p>
          <a:p>
            <a:pPr lvl="2" eaLnBrk="1" hangingPunct="1"/>
            <a:r>
              <a:rPr lang="en-CA" sz="1800" dirty="0"/>
              <a:t>Activate secondary storage device, load file into memory, and update file </a:t>
            </a:r>
          </a:p>
          <a:p>
            <a:pPr marL="914400" lvl="1" indent="-457200" eaLnBrk="1" hangingPunct="1">
              <a:buFont typeface="+mj-lt"/>
              <a:buAutoNum type="arabicPeriod" startAt="3"/>
            </a:pPr>
            <a:r>
              <a:rPr lang="en-US" sz="1800" dirty="0" smtClean="0"/>
              <a:t>File </a:t>
            </a:r>
            <a:r>
              <a:rPr lang="en-US" sz="1800" dirty="0" err="1"/>
              <a:t>deallocation</a:t>
            </a:r>
            <a:endParaRPr lang="en-US" sz="1800" dirty="0"/>
          </a:p>
          <a:p>
            <a:pPr lvl="2" eaLnBrk="1" hangingPunct="1"/>
            <a:r>
              <a:rPr lang="en-CA" sz="1800" dirty="0"/>
              <a:t>Update file tables, rewrite file (if revised), </a:t>
            </a:r>
            <a:r>
              <a:rPr lang="en-CA" sz="1800" dirty="0" smtClean="0"/>
              <a:t>&amp; communicate </a:t>
            </a:r>
            <a:r>
              <a:rPr lang="en-CA" sz="1800" dirty="0"/>
              <a:t>file availability</a:t>
            </a:r>
          </a:p>
          <a:p>
            <a:pPr lvl="2" eaLnBrk="1" hangingPunct="1"/>
            <a:endParaRPr lang="en-CA" dirty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FC51AD5-B5AF-41ED-BF71-E1976C263360}" type="slidenum">
              <a:rPr lang="en-US" smtClean="0"/>
              <a:pPr eaLnBrk="1" hangingPunct="1"/>
              <a:t>24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Understanding Operating Systems,7e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Definitions</a:t>
            </a:r>
            <a:endParaRPr lang="en-US" dirty="0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Program files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Contain executable instructions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Data (document) files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Contain data – created \ used by programs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Directories (folders)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Listings of filenames and their attributes (used for organization)</a:t>
            </a:r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8B2E4C-E96B-4698-BCB7-93A12A7D43D4}" type="slidenum">
              <a:rPr lang="en-US" smtClean="0"/>
              <a:pPr eaLnBrk="1" hangingPunct="1"/>
              <a:t>25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Understanding Operating Systems,7e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Definitions / Data Hierarchy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17638"/>
            <a:ext cx="8991600" cy="467836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400" dirty="0" smtClean="0"/>
              <a:t>Bit </a:t>
            </a:r>
            <a:r>
              <a:rPr lang="en-US" sz="2400" dirty="0" smtClean="0">
                <a:sym typeface="Wingdings" panose="05000000000000000000" pitchFamily="2" charset="2"/>
              </a:rPr>
              <a:t> Byte  Field  Record  File  Database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Bit – smallest data element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Byte – 8 or 16 bits / representing a character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Field – </a:t>
            </a:r>
            <a:r>
              <a:rPr lang="en-US" sz="2400" dirty="0" smtClean="0"/>
              <a:t>group of related bytes, identified by user (name, type, size)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Record – </a:t>
            </a:r>
            <a:r>
              <a:rPr lang="en-US" sz="2400" dirty="0" smtClean="0"/>
              <a:t>group of related fields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File – </a:t>
            </a:r>
            <a:r>
              <a:rPr lang="en-US" sz="2400" dirty="0" smtClean="0"/>
              <a:t>group of related records, data used/generated by specific application program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Database </a:t>
            </a:r>
            <a:r>
              <a:rPr lang="en-US" sz="2400" dirty="0"/>
              <a:t>– </a:t>
            </a:r>
            <a:r>
              <a:rPr lang="en-US" sz="2400" dirty="0" smtClean="0"/>
              <a:t>group </a:t>
            </a:r>
            <a:r>
              <a:rPr lang="en-US" sz="2400" dirty="0"/>
              <a:t>of related </a:t>
            </a:r>
            <a:r>
              <a:rPr lang="en-US" sz="2400" dirty="0" smtClean="0"/>
              <a:t>files, interconnected </a:t>
            </a:r>
            <a:r>
              <a:rPr lang="en-US" sz="2400" dirty="0"/>
              <a:t>at various </a:t>
            </a:r>
            <a:r>
              <a:rPr lang="en-US" sz="2400" dirty="0" smtClean="0"/>
              <a:t>levels, giving users </a:t>
            </a:r>
            <a:r>
              <a:rPr lang="en-US" sz="2400" dirty="0"/>
              <a:t>flexibility of access to stored data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3E5EF16-0AFE-4755-B74C-8842A369F442}" type="slidenum">
              <a:rPr lang="en-US" smtClean="0"/>
              <a:pPr eaLnBrk="1" hangingPunct="1"/>
              <a:t>26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Understanding Operating Systems,7e</a:t>
            </a: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Typical Volume Configuration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Volume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Secondary storage unit (removable, nonremovable)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Multi-file volume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Contains many files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Multi-volume files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Extremely large files spread across several volumes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Volume name (label)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File manager manages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Easily accessible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Innermost part of CD, beginning of tape, first sector of outermost track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2C069A-EA6B-4A63-AA8C-401B169AC3D0}" type="slidenum">
              <a:rPr lang="en-US" smtClean="0"/>
              <a:pPr eaLnBrk="1" hangingPunct="1"/>
              <a:t>27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Understanding Operating Systems,7e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Introducing Subdirectories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48307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CA" dirty="0"/>
              <a:t>Master file directory (MFD)</a:t>
            </a:r>
            <a:endParaRPr lang="en-US" dirty="0"/>
          </a:p>
          <a:p>
            <a:pPr lvl="1" eaLnBrk="1" hangingPunct="1"/>
            <a:r>
              <a:rPr lang="en-US" sz="1800" dirty="0"/>
              <a:t>Stored immediately after volume descriptor</a:t>
            </a:r>
          </a:p>
          <a:p>
            <a:pPr lvl="1" eaLnBrk="1" hangingPunct="1"/>
            <a:r>
              <a:rPr lang="en-US" sz="1800" dirty="0"/>
              <a:t>Lists</a:t>
            </a:r>
          </a:p>
          <a:p>
            <a:pPr lvl="2" eaLnBrk="1" hangingPunct="1"/>
            <a:r>
              <a:rPr lang="en-US" sz="1600" dirty="0"/>
              <a:t>Names and characteristics of every file in volume</a:t>
            </a:r>
          </a:p>
          <a:p>
            <a:pPr lvl="2" eaLnBrk="1" hangingPunct="1"/>
            <a:r>
              <a:rPr lang="en-US" sz="1600" dirty="0" smtClean="0"/>
              <a:t>Subdirectories</a:t>
            </a:r>
            <a:endParaRPr lang="en-US" sz="1600" dirty="0"/>
          </a:p>
          <a:p>
            <a:pPr lvl="1" eaLnBrk="1" hangingPunct="1"/>
            <a:r>
              <a:rPr lang="en-US" sz="1800" dirty="0" smtClean="0"/>
              <a:t>Remainder </a:t>
            </a:r>
            <a:r>
              <a:rPr lang="en-US" sz="1800" dirty="0"/>
              <a:t>of </a:t>
            </a:r>
            <a:r>
              <a:rPr lang="en-US" sz="1800" dirty="0" smtClean="0"/>
              <a:t>volume u</a:t>
            </a:r>
            <a:r>
              <a:rPr lang="en-US" sz="1600" dirty="0" smtClean="0"/>
              <a:t>sed </a:t>
            </a:r>
            <a:r>
              <a:rPr lang="en-US" sz="1600" dirty="0"/>
              <a:t>for file </a:t>
            </a:r>
            <a:r>
              <a:rPr lang="en-US" sz="1600" dirty="0" smtClean="0"/>
              <a:t>storage</a:t>
            </a:r>
          </a:p>
          <a:p>
            <a:pPr marL="457200" lvl="1" indent="0" eaLnBrk="1" hangingPunct="1">
              <a:buNone/>
            </a:pPr>
            <a:endParaRPr lang="en-CA" sz="1600" dirty="0"/>
          </a:p>
          <a:p>
            <a:pPr marL="0" indent="0" eaLnBrk="1" hangingPunct="1">
              <a:buNone/>
            </a:pPr>
            <a:r>
              <a:rPr lang="en-US" dirty="0" smtClean="0"/>
              <a:t>File managers today</a:t>
            </a:r>
          </a:p>
          <a:p>
            <a:pPr lvl="1" eaLnBrk="1" hangingPunct="1"/>
            <a:r>
              <a:rPr lang="en-US" sz="1800" dirty="0" smtClean="0"/>
              <a:t>Users create own subdirectories (folders) </a:t>
            </a:r>
          </a:p>
          <a:p>
            <a:pPr lvl="2" eaLnBrk="1" hangingPunct="1"/>
            <a:r>
              <a:rPr lang="en-US" sz="1800" dirty="0" smtClean="0"/>
              <a:t>Related files grouped together </a:t>
            </a:r>
          </a:p>
          <a:p>
            <a:pPr lvl="1" eaLnBrk="1" hangingPunct="1"/>
            <a:r>
              <a:rPr lang="en-US" sz="1800" dirty="0" smtClean="0"/>
              <a:t>Implemented as inverted tree structure</a:t>
            </a:r>
          </a:p>
          <a:p>
            <a:pPr lvl="2" eaLnBrk="1" hangingPunct="1"/>
            <a:r>
              <a:rPr lang="en-US" sz="1800" dirty="0" smtClean="0"/>
              <a:t>Efficient system searching of individual directories </a:t>
            </a:r>
          </a:p>
          <a:p>
            <a:pPr lvl="2" eaLnBrk="1" hangingPunct="1"/>
            <a:r>
              <a:rPr lang="en-US" sz="1800" dirty="0" smtClean="0"/>
              <a:t>May require several directories to reach file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6252BE-5B03-43B6-8A3F-28D1E671B013}" type="slidenum">
              <a:rPr lang="en-US" smtClean="0"/>
              <a:pPr eaLnBrk="1" hangingPunct="1"/>
              <a:t>28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Understanding Operating Systems,7e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460AD87-57B7-4CC6-B65C-D1512A1C67C5}" type="slidenum">
              <a:rPr lang="en-US" smtClean="0"/>
              <a:pPr eaLnBrk="1" hangingPunct="1"/>
              <a:t>29</a:t>
            </a:fld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499" y="228600"/>
            <a:ext cx="5763002" cy="4176398"/>
          </a:xfrm>
          <a:prstGeom prst="rect">
            <a:avLst/>
          </a:prstGeom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 rot="10800000" flipV="1">
            <a:off x="304800" y="4618911"/>
            <a:ext cx="8534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(figure 8.4) </a:t>
            </a:r>
            <a:endParaRPr lang="en-US" sz="18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tabLst>
                <a:tab pos="8229600" algn="r"/>
              </a:tabLst>
            </a:pPr>
            <a:r>
              <a:rPr lang="en-US" dirty="0" smtClean="0"/>
              <a:t>File directory inverted tree structure. The “root” is the MFD shown at the top, each node is a directory file, and each branch is a directory entry pointing to either another directory or to a real file. All program and data files subsequently added to the tree are the leaves, represented by circles.  	</a:t>
            </a:r>
            <a:r>
              <a:rPr lang="en-US" sz="1600" i="1" dirty="0" smtClean="0">
                <a:solidFill>
                  <a:srgbClr val="000000"/>
                </a:solidFill>
                <a:ea typeface="ＭＳ Ｐゴシック" pitchFamily="34" charset="-128"/>
              </a:rPr>
              <a:t>© Cengage Learning 2014</a:t>
            </a:r>
            <a:endParaRPr lang="en-US" sz="2400" i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40140" y="100084"/>
            <a:ext cx="8229600" cy="1143000"/>
          </a:xfrm>
        </p:spPr>
        <p:txBody>
          <a:bodyPr/>
          <a:lstStyle/>
          <a:p>
            <a:r>
              <a:rPr lang="en-US" dirty="0" smtClean="0"/>
              <a:t>Device Management </a:t>
            </a:r>
            <a:endParaRPr lang="en-CA" dirty="0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43084"/>
            <a:ext cx="8229600" cy="5005316"/>
          </a:xfrm>
        </p:spPr>
        <p:txBody>
          <a:bodyPr/>
          <a:lstStyle/>
          <a:p>
            <a:pPr marL="533400" indent="-118872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Peripheral </a:t>
            </a:r>
            <a:r>
              <a:rPr lang="en-US" sz="2400" dirty="0" smtClean="0">
                <a:solidFill>
                  <a:schemeClr val="tx2"/>
                </a:solidFill>
              </a:rPr>
              <a:t>devices are input / output / storage / communication devices that connect to the </a:t>
            </a:r>
            <a:r>
              <a:rPr lang="en-US" sz="2400" dirty="0"/>
              <a:t>computer’s primary computing devices of the processor and main </a:t>
            </a:r>
            <a:r>
              <a:rPr lang="en-US" sz="2400" dirty="0" smtClean="0"/>
              <a:t>memory (can be internal or external)</a:t>
            </a:r>
            <a:endParaRPr lang="en-US" sz="2400" dirty="0" smtClean="0">
              <a:solidFill>
                <a:schemeClr val="tx2"/>
              </a:solidFill>
            </a:endParaRPr>
          </a:p>
          <a:p>
            <a:pPr marL="533400" indent="-118872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sz="500" b="1" dirty="0">
              <a:solidFill>
                <a:schemeClr val="tx2"/>
              </a:solidFill>
            </a:endParaRPr>
          </a:p>
          <a:p>
            <a:pPr marL="533400" indent="-118872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Device management </a:t>
            </a:r>
            <a:r>
              <a:rPr lang="en-US" sz="2400" dirty="0" smtClean="0">
                <a:solidFill>
                  <a:schemeClr val="tx2"/>
                </a:solidFill>
              </a:rPr>
              <a:t>involves overseeing the delicate balance of the system’s finite supply of devices with the user’s almost infinite demand for them.</a:t>
            </a:r>
            <a:endParaRPr lang="en-US" sz="2400" dirty="0">
              <a:solidFill>
                <a:schemeClr val="tx2"/>
              </a:solidFill>
            </a:endParaRPr>
          </a:p>
          <a:p>
            <a:pPr marL="533400" indent="-118872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endParaRPr lang="en-US" sz="900" dirty="0" smtClean="0">
              <a:solidFill>
                <a:schemeClr val="tx2"/>
              </a:solidFill>
            </a:endParaRPr>
          </a:p>
          <a:p>
            <a:pPr marL="533400" indent="-1188720" eaLnBrk="1" hangingPunct="1">
              <a:lnSpc>
                <a:spcPct val="90000"/>
              </a:lnSpc>
              <a:buFont typeface="Wingdings 2" panose="05020102010507070707" pitchFamily="18" charset="2"/>
              <a:buNone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The four basic functions:</a:t>
            </a:r>
          </a:p>
          <a:p>
            <a:pPr marL="887730" lvl="3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Monitoring the status of each device</a:t>
            </a:r>
          </a:p>
          <a:p>
            <a:pPr marL="887730" lvl="3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Enforcing preset policies to determine which process gets device and for how long  </a:t>
            </a:r>
            <a:endParaRPr lang="en-US" sz="2400" dirty="0">
              <a:solidFill>
                <a:schemeClr val="tx2"/>
              </a:solidFill>
            </a:endParaRPr>
          </a:p>
          <a:p>
            <a:pPr marL="887730" lvl="3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tx2"/>
                </a:solidFill>
              </a:rPr>
              <a:t>Allocating each device</a:t>
            </a:r>
          </a:p>
          <a:p>
            <a:pPr marL="887730" lvl="3" indent="-28575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 err="1" smtClean="0">
                <a:solidFill>
                  <a:schemeClr val="tx2"/>
                </a:solidFill>
              </a:rPr>
              <a:t>Deallocating</a:t>
            </a:r>
            <a:r>
              <a:rPr lang="en-US" sz="2400" dirty="0" smtClean="0">
                <a:solidFill>
                  <a:schemeClr val="tx2"/>
                </a:solidFill>
              </a:rPr>
              <a:t> each devic</a:t>
            </a:r>
            <a:r>
              <a:rPr lang="en-US" sz="2400" dirty="0">
                <a:solidFill>
                  <a:schemeClr val="tx2"/>
                </a:solidFill>
              </a:rPr>
              <a:t>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E22D6A-4950-4320-A2D4-3B587FB641B9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Understanding Operating Systems,7e</a:t>
            </a: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File-Naming Conventions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7638"/>
            <a:ext cx="8458200" cy="4830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sz="2000" dirty="0" smtClean="0"/>
              <a:t>Filename components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1800" dirty="0" smtClean="0"/>
              <a:t>Relative filename and extension</a:t>
            </a:r>
          </a:p>
          <a:p>
            <a:pPr eaLnBrk="1" hangingPunct="1">
              <a:lnSpc>
                <a:spcPct val="90000"/>
              </a:lnSpc>
            </a:pPr>
            <a:r>
              <a:rPr lang="en-CA" sz="2000" b="1" dirty="0" smtClean="0"/>
              <a:t>Complete filename (absolute filename)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1800" dirty="0" smtClean="0"/>
              <a:t>Includes all path information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CA" sz="2000" b="1" dirty="0" smtClean="0"/>
              <a:t>Relative filename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1800" dirty="0" smtClean="0"/>
              <a:t>Name without path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1800" dirty="0" smtClean="0"/>
              <a:t>Appears in directory listings, folders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1800" dirty="0" smtClean="0"/>
              <a:t>Provides filename differentiation within directory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1800" dirty="0" smtClean="0"/>
              <a:t>Varies in length (OS specific)</a:t>
            </a:r>
          </a:p>
          <a:p>
            <a:pPr eaLnBrk="1" hangingPunct="1"/>
            <a:r>
              <a:rPr lang="en-CA" sz="2000" dirty="0"/>
              <a:t>Extensions</a:t>
            </a:r>
          </a:p>
          <a:p>
            <a:pPr lvl="1" eaLnBrk="1" hangingPunct="1"/>
            <a:r>
              <a:rPr lang="en-CA" sz="1800" dirty="0"/>
              <a:t>Appended to relative filename</a:t>
            </a:r>
          </a:p>
          <a:p>
            <a:pPr lvl="2" eaLnBrk="1" hangingPunct="1"/>
            <a:r>
              <a:rPr lang="en-CA" sz="1800" dirty="0"/>
              <a:t>Two to four characters</a:t>
            </a:r>
          </a:p>
          <a:p>
            <a:pPr lvl="2" eaLnBrk="1" hangingPunct="1"/>
            <a:r>
              <a:rPr lang="en-CA" sz="1800" dirty="0"/>
              <a:t>Separated from relative filename by period</a:t>
            </a:r>
          </a:p>
          <a:p>
            <a:pPr lvl="2" eaLnBrk="1" hangingPunct="1"/>
            <a:r>
              <a:rPr lang="en-CA" sz="1800" dirty="0"/>
              <a:t>Identifies file type or contents and associated program</a:t>
            </a:r>
          </a:p>
          <a:p>
            <a:pPr lvl="2" eaLnBrk="1" hangingPunct="1">
              <a:lnSpc>
                <a:spcPct val="90000"/>
              </a:lnSpc>
            </a:pPr>
            <a:endParaRPr lang="en-CA" sz="2000" dirty="0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4CC725-3727-4019-A3B5-A1A55AE312D5}" type="slidenum">
              <a:rPr lang="en-US" smtClean="0"/>
              <a:pPr eaLnBrk="1" hangingPunct="1"/>
              <a:t>30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Understanding Operating Systems,7e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7F1124B-6E36-4F52-9965-48F9B381AD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10800000" flipV="1">
            <a:off x="533400" y="4060447"/>
            <a:ext cx="8058077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(table 8.1) </a:t>
            </a:r>
            <a:endParaRPr lang="en-US" sz="18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r>
              <a:rPr lang="en-US" dirty="0"/>
              <a:t>File name parameters </a:t>
            </a:r>
            <a:r>
              <a:rPr lang="en-US" dirty="0" smtClean="0"/>
              <a:t>for several </a:t>
            </a:r>
            <a:r>
              <a:rPr lang="en-US" dirty="0"/>
              <a:t>operating </a:t>
            </a:r>
            <a:r>
              <a:rPr lang="en-US" dirty="0" smtClean="0"/>
              <a:t>systems.</a:t>
            </a:r>
          </a:p>
          <a:p>
            <a:r>
              <a:rPr lang="en-US" sz="1600" i="1" dirty="0" smtClean="0">
                <a:solidFill>
                  <a:srgbClr val="000000"/>
                </a:solidFill>
                <a:ea typeface="ＭＳ Ｐゴシック" pitchFamily="34" charset="-128"/>
              </a:rPr>
              <a:t>© Cengage Learning 2014</a:t>
            </a:r>
            <a:endParaRPr lang="en-US" sz="2400" i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12447"/>
            <a:ext cx="811006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04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Understanding Operating Systems,7e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File-Naming Conventions (cont'd.)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Operating system specifics</a:t>
            </a:r>
          </a:p>
          <a:p>
            <a:pPr lvl="1" eaLnBrk="1" hangingPunct="1"/>
            <a:r>
              <a:rPr lang="en-CA" dirty="0" smtClean="0"/>
              <a:t>Windows</a:t>
            </a:r>
          </a:p>
          <a:p>
            <a:pPr lvl="2" eaLnBrk="1" hangingPunct="1"/>
            <a:r>
              <a:rPr lang="en-CA" dirty="0" smtClean="0"/>
              <a:t>Drive label and directory name, relative name, and extension     </a:t>
            </a:r>
          </a:p>
          <a:p>
            <a:pPr marL="914400" lvl="2" indent="0" eaLnBrk="1" hangingPunct="1">
              <a:buNone/>
            </a:pPr>
            <a:endParaRPr lang="en-CA" sz="1000" dirty="0" smtClean="0"/>
          </a:p>
          <a:p>
            <a:pPr marL="914400" lvl="2" indent="0" eaLnBrk="1" hangingPunct="1">
              <a:buNone/>
            </a:pPr>
            <a:r>
              <a:rPr lang="en-CA" b="1" dirty="0" smtClean="0"/>
              <a:t>C:\users\bob\documents\assignment2.docx</a:t>
            </a:r>
            <a:endParaRPr lang="en-CA" b="1" dirty="0"/>
          </a:p>
          <a:p>
            <a:pPr marL="914400" lvl="2" indent="0" eaLnBrk="1" hangingPunct="1">
              <a:buNone/>
            </a:pPr>
            <a:endParaRPr lang="en-CA" sz="1050" dirty="0" smtClean="0"/>
          </a:p>
          <a:p>
            <a:pPr lvl="1" eaLnBrk="1" hangingPunct="1"/>
            <a:r>
              <a:rPr lang="en-CA" dirty="0" smtClean="0"/>
              <a:t>UNIX/Linux</a:t>
            </a:r>
          </a:p>
          <a:p>
            <a:pPr lvl="2" eaLnBrk="1" hangingPunct="1"/>
            <a:r>
              <a:rPr lang="en-CA" b="1" dirty="0" smtClean="0"/>
              <a:t>Forward slash </a:t>
            </a:r>
            <a:r>
              <a:rPr lang="en-CA" dirty="0" smtClean="0"/>
              <a:t>(root), first subdirectory, sub-subdirectory, file’s relative name</a:t>
            </a:r>
          </a:p>
          <a:p>
            <a:pPr lvl="2" eaLnBrk="1" hangingPunct="1"/>
            <a:endParaRPr lang="en-CA" sz="1400" dirty="0"/>
          </a:p>
          <a:p>
            <a:pPr marL="914400" lvl="2" indent="0" eaLnBrk="1" hangingPunct="1">
              <a:buNone/>
            </a:pPr>
            <a:r>
              <a:rPr lang="en-CA" b="1" dirty="0" smtClean="0"/>
              <a:t>/</a:t>
            </a:r>
            <a:r>
              <a:rPr lang="en-CA" b="1" dirty="0" err="1" smtClean="0"/>
              <a:t>usr</a:t>
            </a:r>
            <a:r>
              <a:rPr lang="en-CA" b="1" dirty="0" smtClean="0"/>
              <a:t>/</a:t>
            </a:r>
            <a:r>
              <a:rPr lang="en-CA" b="1" dirty="0" err="1" smtClean="0"/>
              <a:t>mary</a:t>
            </a:r>
            <a:r>
              <a:rPr lang="en-CA" b="1" dirty="0" smtClean="0"/>
              <a:t>/photos/portrait.jpg</a:t>
            </a:r>
          </a:p>
        </p:txBody>
      </p:sp>
      <p:sp>
        <p:nvSpPr>
          <p:cNvPr id="2765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4C000A-FA67-4404-97C4-91DAC2B57849}" type="slidenum">
              <a:rPr lang="en-US" smtClean="0"/>
              <a:pPr eaLnBrk="1" hangingPunct="1"/>
              <a:t>32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Understanding Operating Systems,7e</a:t>
            </a: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516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File Organization / Record Format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458200" cy="49831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CA" sz="2400" dirty="0" smtClean="0"/>
              <a:t>File organization - arrangement of records within files</a:t>
            </a:r>
          </a:p>
          <a:p>
            <a:pPr marL="0" indent="0" eaLnBrk="1" hangingPunct="1">
              <a:buNone/>
            </a:pPr>
            <a:endParaRPr lang="en-CA" sz="1000" dirty="0" smtClean="0"/>
          </a:p>
          <a:p>
            <a:pPr marL="0" indent="0" eaLnBrk="1" hangingPunct="1">
              <a:buNone/>
            </a:pPr>
            <a:r>
              <a:rPr lang="en-CA" sz="2400" dirty="0" smtClean="0"/>
              <a:t>Record formats</a:t>
            </a:r>
          </a:p>
          <a:p>
            <a:pPr eaLnBrk="1" hangingPunct="1">
              <a:lnSpc>
                <a:spcPct val="90000"/>
              </a:lnSpc>
            </a:pPr>
            <a:r>
              <a:rPr lang="en-CA" sz="2400" dirty="0"/>
              <a:t>Fixed-length records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/>
              <a:t>Direct access: easy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/>
              <a:t>Record </a:t>
            </a:r>
            <a:r>
              <a:rPr lang="en-US" dirty="0"/>
              <a:t>size</a:t>
            </a:r>
            <a:r>
              <a:rPr lang="en-CA" dirty="0"/>
              <a:t> critical</a:t>
            </a:r>
          </a:p>
          <a:p>
            <a:pPr eaLnBrk="1" hangingPunct="1">
              <a:lnSpc>
                <a:spcPct val="90000"/>
              </a:lnSpc>
            </a:pPr>
            <a:r>
              <a:rPr lang="en-CA" sz="2400" dirty="0"/>
              <a:t>Variable-length records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/>
              <a:t>Direct access: difficult 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/>
              <a:t>No empty storage space </a:t>
            </a:r>
            <a:r>
              <a:rPr lang="en-US" dirty="0"/>
              <a:t>and</a:t>
            </a:r>
            <a:r>
              <a:rPr lang="en-CA" dirty="0"/>
              <a:t> no character truncation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CA" dirty="0"/>
              <a:t>File descriptor stores record format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/>
              <a:t>Used with files accessed sequentially</a:t>
            </a:r>
          </a:p>
          <a:p>
            <a:pPr lvl="2" eaLnBrk="1" hangingPunct="1">
              <a:lnSpc>
                <a:spcPct val="90000"/>
              </a:lnSpc>
            </a:pPr>
            <a:r>
              <a:rPr lang="en-CA" sz="2400" dirty="0"/>
              <a:t>Text files, program files</a:t>
            </a:r>
          </a:p>
          <a:p>
            <a:pPr lvl="2" eaLnBrk="1" hangingPunct="1">
              <a:lnSpc>
                <a:spcPct val="90000"/>
              </a:lnSpc>
            </a:pPr>
            <a:r>
              <a:rPr lang="en-CA" sz="2400" dirty="0"/>
              <a:t>Index used to access records</a:t>
            </a:r>
            <a:endParaRPr lang="en-US" sz="2400" dirty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8DF818-120C-4AF5-9643-4DAFF6E97EA5}" type="slidenum">
              <a:rPr lang="en-US" smtClean="0"/>
              <a:pPr eaLnBrk="1" hangingPunct="1"/>
              <a:t>33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File Organization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Record arrangement and </a:t>
            </a:r>
            <a:r>
              <a:rPr lang="en-CA" dirty="0" smtClean="0"/>
              <a:t>medium characteristics</a:t>
            </a:r>
            <a:endParaRPr lang="en-US" dirty="0" smtClean="0"/>
          </a:p>
          <a:p>
            <a:r>
              <a:rPr lang="en-US" dirty="0" smtClean="0"/>
              <a:t>Magnetic disks file organization</a:t>
            </a:r>
          </a:p>
          <a:p>
            <a:pPr lvl="1"/>
            <a:r>
              <a:rPr lang="en-US" dirty="0" smtClean="0"/>
              <a:t>Sequential, direct, indexed sequential</a:t>
            </a:r>
          </a:p>
          <a:p>
            <a:r>
              <a:rPr lang="en-US" dirty="0" smtClean="0"/>
              <a:t>File organization scheme selection considerations </a:t>
            </a:r>
          </a:p>
          <a:p>
            <a:pPr lvl="1"/>
            <a:r>
              <a:rPr lang="en-US" dirty="0" smtClean="0"/>
              <a:t>Data volatility</a:t>
            </a:r>
          </a:p>
          <a:p>
            <a:pPr lvl="1"/>
            <a:r>
              <a:rPr lang="en-US" dirty="0" smtClean="0"/>
              <a:t>File activity</a:t>
            </a:r>
          </a:p>
          <a:p>
            <a:pPr lvl="1"/>
            <a:r>
              <a:rPr lang="en-US" dirty="0" smtClean="0"/>
              <a:t>File size</a:t>
            </a:r>
          </a:p>
          <a:p>
            <a:pPr lvl="1"/>
            <a:r>
              <a:rPr lang="en-US" dirty="0" smtClean="0"/>
              <a:t>Response time</a:t>
            </a:r>
          </a:p>
        </p:txBody>
      </p:sp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Systems,7e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271C8E1-FCEA-428A-8D34-C4FD72A8FD3C}" type="slidenum">
              <a:rPr lang="en-US" smtClean="0"/>
              <a:pPr/>
              <a:t>34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File Organization (cont'd.)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record organization</a:t>
            </a:r>
          </a:p>
          <a:p>
            <a:pPr lvl="1"/>
            <a:r>
              <a:rPr lang="en-US" dirty="0" smtClean="0"/>
              <a:t>Direct access files</a:t>
            </a:r>
          </a:p>
          <a:p>
            <a:pPr lvl="1"/>
            <a:r>
              <a:rPr lang="en-US" dirty="0" smtClean="0"/>
              <a:t>Requires direct access storage device implementation</a:t>
            </a:r>
          </a:p>
          <a:p>
            <a:pPr lvl="2"/>
            <a:r>
              <a:rPr lang="en-US" dirty="0" smtClean="0"/>
              <a:t>Random organization</a:t>
            </a:r>
          </a:p>
          <a:p>
            <a:pPr lvl="2"/>
            <a:r>
              <a:rPr lang="en-US" dirty="0" smtClean="0"/>
              <a:t>Random access files</a:t>
            </a:r>
          </a:p>
          <a:p>
            <a:pPr lvl="1"/>
            <a:r>
              <a:rPr lang="en-US" dirty="0" smtClean="0"/>
              <a:t>Relative address record identification</a:t>
            </a:r>
          </a:p>
          <a:p>
            <a:pPr lvl="2"/>
            <a:r>
              <a:rPr lang="en-US" dirty="0" smtClean="0"/>
              <a:t>Known as logical addresses</a:t>
            </a:r>
          </a:p>
          <a:p>
            <a:pPr lvl="2"/>
            <a:r>
              <a:rPr lang="en-US" dirty="0" smtClean="0"/>
              <a:t>Computed when records stored and retrieved</a:t>
            </a:r>
          </a:p>
          <a:p>
            <a:pPr lvl="1"/>
            <a:r>
              <a:rPr lang="en-US" dirty="0" smtClean="0"/>
              <a:t>Hashing algorithms</a:t>
            </a:r>
          </a:p>
          <a:p>
            <a:pPr lvl="2"/>
            <a:r>
              <a:rPr lang="en-US" dirty="0" smtClean="0"/>
              <a:t>Transform each key into a number</a:t>
            </a:r>
          </a:p>
        </p:txBody>
      </p:sp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Systems,7e</a:t>
            </a:r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4CCF78-8B4E-44CF-8CB5-EA5F6A5AD4EE}" type="slidenum">
              <a:rPr lang="en-US" smtClean="0"/>
              <a:pPr/>
              <a:t>35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File Organization</a:t>
            </a:r>
            <a:r>
              <a:rPr lang="en-US" dirty="0" smtClean="0"/>
              <a:t> (cont'd.)</a:t>
            </a:r>
            <a:endParaRPr lang="en-CA" dirty="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Direct record organization (cont'd.)</a:t>
            </a:r>
          </a:p>
          <a:p>
            <a:pPr lvl="1"/>
            <a:r>
              <a:rPr lang="en-US" dirty="0" smtClean="0"/>
              <a:t>Advantages</a:t>
            </a:r>
          </a:p>
          <a:p>
            <a:pPr lvl="2"/>
            <a:r>
              <a:rPr lang="en-US" dirty="0" smtClean="0"/>
              <a:t>Fast record access </a:t>
            </a:r>
          </a:p>
          <a:p>
            <a:pPr lvl="2"/>
            <a:r>
              <a:rPr lang="en-US" dirty="0" smtClean="0"/>
              <a:t>Sequential access if starting at first relative address and incrementing to next record</a:t>
            </a:r>
          </a:p>
          <a:p>
            <a:pPr lvl="2"/>
            <a:r>
              <a:rPr lang="en-US" dirty="0" smtClean="0"/>
              <a:t>Updated more quickly than sequential files</a:t>
            </a:r>
          </a:p>
          <a:p>
            <a:pPr lvl="2"/>
            <a:r>
              <a:rPr lang="en-US" dirty="0" smtClean="0"/>
              <a:t>No preservation of records order </a:t>
            </a:r>
          </a:p>
          <a:p>
            <a:pPr lvl="2"/>
            <a:r>
              <a:rPr lang="en-US" dirty="0" smtClean="0"/>
              <a:t>Adding, deleting records is quick</a:t>
            </a:r>
          </a:p>
          <a:p>
            <a:pPr lvl="1"/>
            <a:r>
              <a:rPr lang="en-US" dirty="0" smtClean="0"/>
              <a:t>Disadvantages </a:t>
            </a:r>
          </a:p>
          <a:p>
            <a:pPr lvl="2"/>
            <a:r>
              <a:rPr lang="en-US" dirty="0" smtClean="0"/>
              <a:t>Hashing algorithm collision: records with unique keys may generate the same logical address</a:t>
            </a:r>
          </a:p>
        </p:txBody>
      </p:sp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Systems,7e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88142A2-3DE4-4D68-97EB-FD0A88D9D644}" type="slidenum">
              <a:rPr lang="en-US" smtClean="0"/>
              <a:pPr/>
              <a:t>36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Physical File Organization</a:t>
            </a:r>
            <a:r>
              <a:rPr lang="en-US" dirty="0" smtClean="0"/>
              <a:t> (cont'd.)</a:t>
            </a:r>
            <a:endParaRPr lang="en-CA" dirty="0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Indexed sequential record organization</a:t>
            </a:r>
          </a:p>
          <a:p>
            <a:pPr lvl="1"/>
            <a:r>
              <a:rPr lang="en-US" dirty="0" smtClean="0"/>
              <a:t>Best of sequential and direct access</a:t>
            </a:r>
          </a:p>
          <a:p>
            <a:pPr lvl="1"/>
            <a:r>
              <a:rPr lang="en-US" dirty="0" smtClean="0"/>
              <a:t>Indexed Sequential Access Method (ISAM) software</a:t>
            </a:r>
          </a:p>
          <a:p>
            <a:pPr lvl="1"/>
            <a:r>
              <a:rPr lang="en-US" dirty="0" smtClean="0"/>
              <a:t>Advantage: no collisions (no hashing algorithm)</a:t>
            </a:r>
          </a:p>
          <a:p>
            <a:pPr lvl="2"/>
            <a:r>
              <a:rPr lang="en-US" dirty="0" smtClean="0"/>
              <a:t>Generates index file for record retrieval</a:t>
            </a:r>
          </a:p>
          <a:p>
            <a:pPr lvl="2"/>
            <a:r>
              <a:rPr lang="en-US" dirty="0" smtClean="0"/>
              <a:t>Divides ordered sequential file into equal sized blocks </a:t>
            </a:r>
          </a:p>
          <a:p>
            <a:pPr lvl="2"/>
            <a:r>
              <a:rPr lang="en-US" dirty="0" smtClean="0"/>
              <a:t>Each entry in index file contains the highest record key and physical data block location</a:t>
            </a:r>
          </a:p>
          <a:p>
            <a:pPr lvl="2"/>
            <a:r>
              <a:rPr lang="en-US" dirty="0" smtClean="0"/>
              <a:t>Search index file</a:t>
            </a:r>
          </a:p>
          <a:p>
            <a:pPr lvl="1"/>
            <a:r>
              <a:rPr lang="en-US" dirty="0" smtClean="0"/>
              <a:t>Overflow areas</a:t>
            </a:r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Systems,7e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3D2AA1-4C5B-4E44-BA15-E8A46A314C3B}" type="slidenum">
              <a:rPr lang="en-US" smtClean="0"/>
              <a:pPr/>
              <a:t>37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Contiguous Storage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Records stored one after another</a:t>
            </a:r>
          </a:p>
          <a:p>
            <a:pPr lvl="1"/>
            <a:r>
              <a:rPr lang="en-US" dirty="0" smtClean="0"/>
              <a:t>Advantages </a:t>
            </a:r>
          </a:p>
          <a:p>
            <a:pPr lvl="2"/>
            <a:r>
              <a:rPr lang="en-CA" dirty="0" smtClean="0"/>
              <a:t>Any record found once starting address, size known</a:t>
            </a:r>
          </a:p>
          <a:p>
            <a:pPr lvl="2"/>
            <a:r>
              <a:rPr lang="en-CA" dirty="0" smtClean="0"/>
              <a:t>Easy direct access</a:t>
            </a:r>
          </a:p>
          <a:p>
            <a:pPr lvl="1"/>
            <a:r>
              <a:rPr lang="en-US" dirty="0" smtClean="0"/>
              <a:t>Disadvantages</a:t>
            </a:r>
            <a:endParaRPr lang="en-CA" dirty="0" smtClean="0"/>
          </a:p>
          <a:p>
            <a:pPr lvl="2"/>
            <a:r>
              <a:rPr lang="en-CA" dirty="0" smtClean="0"/>
              <a:t>Difficult file expansion; fragmentation</a:t>
            </a:r>
          </a:p>
        </p:txBody>
      </p:sp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Systems,7e</a:t>
            </a:r>
          </a:p>
        </p:txBody>
      </p:sp>
      <p:sp>
        <p:nvSpPr>
          <p:cNvPr id="39943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D1EA380-15FC-4E43-9ED8-4C9F07EF6C37}" type="slidenum">
              <a:rPr lang="en-US" smtClean="0"/>
              <a:pPr/>
              <a:t>38</a:t>
            </a:fld>
            <a:endParaRPr lang="en-US" dirty="0" smtClean="0"/>
          </a:p>
        </p:txBody>
      </p:sp>
      <p:pic>
        <p:nvPicPr>
          <p:cNvPr id="3994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29" y="4419600"/>
            <a:ext cx="7191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 rot="10800000" flipV="1">
            <a:off x="591328" y="4953000"/>
            <a:ext cx="817167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(figure 8.8) </a:t>
            </a:r>
            <a:endParaRPr lang="en-US" sz="18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tabLst>
                <a:tab pos="7778750" algn="r"/>
              </a:tabLst>
            </a:pPr>
            <a:r>
              <a:rPr lang="en-US" dirty="0" smtClean="0"/>
              <a:t>With contiguous file storage, File A can’t be expanded without being rewritten to a larger storage area. File B can be expanded, by only one record replacing the free space preceding File C.	</a:t>
            </a:r>
            <a:r>
              <a:rPr lang="en-US" sz="1600" i="1" dirty="0" smtClean="0">
                <a:solidFill>
                  <a:srgbClr val="000000"/>
                </a:solidFill>
                <a:ea typeface="ＭＳ Ｐゴシック" pitchFamily="34" charset="-128"/>
              </a:rPr>
              <a:t>© Cengage Learning 2014</a:t>
            </a:r>
            <a:endParaRPr lang="en-US" sz="2400" i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Understanding Operating Systems,7e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Noncontiguous Storage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0200" y="1295400"/>
            <a:ext cx="8585200" cy="4953000"/>
          </a:xfrm>
        </p:spPr>
        <p:txBody>
          <a:bodyPr/>
          <a:lstStyle/>
          <a:p>
            <a:pPr eaLnBrk="1" hangingPunct="1"/>
            <a:r>
              <a:rPr lang="en-CA" sz="2000" dirty="0" smtClean="0"/>
              <a:t>Files use any available disk storage space</a:t>
            </a:r>
          </a:p>
          <a:p>
            <a:pPr eaLnBrk="1" hangingPunct="1"/>
            <a:r>
              <a:rPr lang="en-CA" sz="2000" dirty="0" smtClean="0"/>
              <a:t>File records stored in contiguous manner</a:t>
            </a:r>
          </a:p>
          <a:p>
            <a:pPr lvl="1" eaLnBrk="1" hangingPunct="1"/>
            <a:r>
              <a:rPr lang="en-CA" sz="1800" dirty="0" smtClean="0"/>
              <a:t>If enough empty space</a:t>
            </a:r>
          </a:p>
          <a:p>
            <a:pPr eaLnBrk="1" hangingPunct="1"/>
            <a:r>
              <a:rPr lang="en-CA" sz="2000" dirty="0" smtClean="0"/>
              <a:t>Remaining file records and additions </a:t>
            </a:r>
          </a:p>
          <a:p>
            <a:pPr lvl="1" eaLnBrk="1" hangingPunct="1"/>
            <a:r>
              <a:rPr lang="en-CA" sz="1800" dirty="0" smtClean="0"/>
              <a:t>Stored in other disk sections (extents)</a:t>
            </a:r>
          </a:p>
          <a:p>
            <a:pPr lvl="1" eaLnBrk="1" hangingPunct="1"/>
            <a:r>
              <a:rPr lang="en-CA" sz="1800" dirty="0" smtClean="0"/>
              <a:t>Extents</a:t>
            </a:r>
          </a:p>
          <a:p>
            <a:pPr lvl="2" eaLnBrk="1" hangingPunct="1"/>
            <a:r>
              <a:rPr lang="en-CA" sz="1800" dirty="0" smtClean="0"/>
              <a:t>Linked together with pointers</a:t>
            </a:r>
          </a:p>
          <a:p>
            <a:pPr lvl="2" eaLnBrk="1" hangingPunct="1"/>
            <a:r>
              <a:rPr lang="en-CA" sz="1800" dirty="0" smtClean="0"/>
              <a:t>Physical size determined by operating system</a:t>
            </a:r>
          </a:p>
          <a:p>
            <a:pPr lvl="2" eaLnBrk="1" hangingPunct="1"/>
            <a:r>
              <a:rPr lang="en-US" sz="1800" dirty="0" smtClean="0"/>
              <a:t>Usually</a:t>
            </a:r>
            <a:r>
              <a:rPr lang="en-CA" sz="1800" dirty="0" smtClean="0"/>
              <a:t> 256 bytes</a:t>
            </a:r>
          </a:p>
          <a:p>
            <a:pPr eaLnBrk="1" hangingPunct="1"/>
            <a:r>
              <a:rPr lang="en-US" sz="2000" dirty="0"/>
              <a:t>Advantage</a:t>
            </a:r>
          </a:p>
          <a:p>
            <a:pPr lvl="1" eaLnBrk="1" hangingPunct="1"/>
            <a:r>
              <a:rPr lang="en-CA" sz="1800" dirty="0"/>
              <a:t>Eliminates external storage fragmentation</a:t>
            </a:r>
          </a:p>
          <a:p>
            <a:pPr lvl="1" eaLnBrk="1" hangingPunct="1"/>
            <a:r>
              <a:rPr lang="en-CA" sz="1800" dirty="0"/>
              <a:t>Eliminates need for compaction</a:t>
            </a:r>
          </a:p>
          <a:p>
            <a:pPr eaLnBrk="1" hangingPunct="1"/>
            <a:r>
              <a:rPr lang="en-CA" sz="2000" dirty="0"/>
              <a:t>Disadvantage</a:t>
            </a:r>
          </a:p>
          <a:p>
            <a:pPr lvl="1" eaLnBrk="1" hangingPunct="1"/>
            <a:r>
              <a:rPr lang="en-US" sz="1800" dirty="0"/>
              <a:t>No </a:t>
            </a:r>
            <a:r>
              <a:rPr lang="en-CA" sz="1800" dirty="0"/>
              <a:t>direct access </a:t>
            </a:r>
            <a:r>
              <a:rPr lang="en-CA" sz="1800" dirty="0" smtClean="0"/>
              <a:t>support - cannot </a:t>
            </a:r>
            <a:r>
              <a:rPr lang="en-CA" sz="1800" dirty="0"/>
              <a:t>determine specific record’s exact location</a:t>
            </a:r>
          </a:p>
          <a:p>
            <a:pPr lvl="2" eaLnBrk="1" hangingPunct="1"/>
            <a:endParaRPr lang="en-CA" dirty="0" smtClean="0"/>
          </a:p>
          <a:p>
            <a:pPr eaLnBrk="1" hangingPunct="1"/>
            <a:endParaRPr lang="en-CA" dirty="0" smtClean="0"/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FC9EFE-5714-46B0-9BA1-2C76F81A1E94}" type="slidenum">
              <a:rPr lang="en-US" smtClean="0"/>
              <a:pPr eaLnBrk="1" hangingPunct="1"/>
              <a:t>39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 smtClean="0"/>
              <a:t>Representing Bits</a:t>
            </a:r>
            <a:endParaRPr lang="en-CA" dirty="0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n-US" dirty="0">
                <a:solidFill>
                  <a:schemeClr val="tx2"/>
                </a:solidFill>
              </a:rPr>
              <a:t>Computers are digital data processors used to turn data into information </a:t>
            </a:r>
            <a:r>
              <a:rPr lang="en-US" dirty="0" smtClean="0">
                <a:solidFill>
                  <a:schemeClr val="tx2"/>
                </a:solidFill>
              </a:rPr>
              <a:t>– they are bit manipulators!</a:t>
            </a:r>
          </a:p>
          <a:p>
            <a:pPr>
              <a:buFont typeface="Wingdings 2" panose="05020102010507070707" pitchFamily="18" charset="2"/>
              <a:buNone/>
            </a:pPr>
            <a:endParaRPr lang="en-US" sz="1050" dirty="0">
              <a:solidFill>
                <a:schemeClr val="tx2"/>
              </a:solidFill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dirty="0" smtClean="0">
                <a:solidFill>
                  <a:schemeClr val="tx2"/>
                </a:solidFill>
              </a:rPr>
              <a:t>                     </a:t>
            </a:r>
            <a:r>
              <a:rPr lang="en-US" sz="2400" dirty="0" smtClean="0">
                <a:solidFill>
                  <a:schemeClr val="tx2"/>
                </a:solidFill>
              </a:rPr>
              <a:t>Input  </a:t>
            </a:r>
            <a:r>
              <a:rPr lang="en-US" sz="2400" dirty="0">
                <a:solidFill>
                  <a:schemeClr val="tx2"/>
                </a:solidFill>
                <a:sym typeface="Wingdings" panose="05000000000000000000" pitchFamily="2" charset="2"/>
              </a:rPr>
              <a:t>  Process    Output</a:t>
            </a:r>
          </a:p>
          <a:p>
            <a:pPr>
              <a:buFont typeface="Wingdings 2" panose="05020102010507070707" pitchFamily="18" charset="2"/>
              <a:buNone/>
            </a:pPr>
            <a:endParaRPr lang="en-US" sz="100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sz="2400" dirty="0">
                <a:solidFill>
                  <a:schemeClr val="tx2"/>
                </a:solidFill>
                <a:sym typeface="Wingdings" panose="05000000000000000000" pitchFamily="2" charset="2"/>
              </a:rPr>
              <a:t>             </a:t>
            </a:r>
            <a:r>
              <a:rPr lang="en-US" sz="2400" dirty="0" smtClean="0">
                <a:solidFill>
                  <a:schemeClr val="tx2"/>
                </a:solidFill>
                <a:sym typeface="Wingdings" panose="05000000000000000000" pitchFamily="2" charset="2"/>
              </a:rPr>
              <a:t>                  Store     Communicate</a:t>
            </a:r>
            <a:endParaRPr lang="en-US" sz="1800" dirty="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buFont typeface="Wingdings 2" panose="05020102010507070707" pitchFamily="18" charset="2"/>
              <a:buNone/>
            </a:pPr>
            <a:endParaRPr lang="en-US" sz="1800" dirty="0">
              <a:solidFill>
                <a:schemeClr val="tx2"/>
              </a:solidFill>
              <a:ea typeface="+mn-ea"/>
              <a:cs typeface="+mn-cs"/>
              <a:sym typeface="Wingdings" panose="05000000000000000000" pitchFamily="2" charset="2"/>
            </a:endParaRPr>
          </a:p>
          <a:p>
            <a:pPr>
              <a:buFont typeface="Wingdings 2" panose="05020102010507070707" pitchFamily="18" charset="2"/>
              <a:buNone/>
            </a:pPr>
            <a:r>
              <a:rPr lang="en-US" dirty="0">
                <a:solidFill>
                  <a:schemeClr val="tx2"/>
                </a:solidFill>
              </a:rPr>
              <a:t>Computers use at least 3 ways to represent bits:</a:t>
            </a:r>
          </a:p>
          <a:p>
            <a:pPr>
              <a:buFont typeface="Wingdings 2" panose="05020102010507070707" pitchFamily="18" charset="2"/>
              <a:buNone/>
            </a:pPr>
            <a:endParaRPr lang="en-US" sz="1200" dirty="0">
              <a:solidFill>
                <a:schemeClr val="tx2"/>
              </a:solidFill>
              <a:ea typeface="+mn-ea"/>
              <a:cs typeface="+mn-cs"/>
            </a:endParaRPr>
          </a:p>
          <a:p>
            <a:pPr marL="977900" lvl="2" indent="-457200" eaLnBrk="1" hangingPunct="1">
              <a:spcBef>
                <a:spcPts val="0"/>
              </a:spcBef>
              <a:defRPr/>
            </a:pPr>
            <a:r>
              <a:rPr lang="en-US" sz="2600" dirty="0" smtClean="0">
                <a:solidFill>
                  <a:schemeClr val="tx2"/>
                </a:solidFill>
                <a:ea typeface="+mn-ea"/>
                <a:cs typeface="+mn-cs"/>
              </a:rPr>
              <a:t>Magnetic - + - charge </a:t>
            </a:r>
          </a:p>
          <a:p>
            <a:pPr marL="977900" lvl="2" indent="-457200" eaLnBrk="1" hangingPunct="1">
              <a:spcBef>
                <a:spcPts val="0"/>
              </a:spcBef>
              <a:defRPr/>
            </a:pPr>
            <a:r>
              <a:rPr lang="en-US" sz="2600" dirty="0" smtClean="0">
                <a:solidFill>
                  <a:schemeClr val="tx2"/>
                </a:solidFill>
                <a:ea typeface="+mn-ea"/>
                <a:cs typeface="+mn-cs"/>
              </a:rPr>
              <a:t>Optical - absence </a:t>
            </a:r>
            <a:r>
              <a:rPr lang="en-US" sz="2600" dirty="0">
                <a:solidFill>
                  <a:schemeClr val="tx2"/>
                </a:solidFill>
                <a:ea typeface="+mn-ea"/>
                <a:cs typeface="+mn-cs"/>
              </a:rPr>
              <a:t>or presence of reflective </a:t>
            </a:r>
            <a:r>
              <a:rPr lang="en-US" sz="2600" dirty="0" smtClean="0">
                <a:solidFill>
                  <a:schemeClr val="tx2"/>
                </a:solidFill>
                <a:ea typeface="+mn-ea"/>
                <a:cs typeface="+mn-cs"/>
              </a:rPr>
              <a:t>light</a:t>
            </a:r>
            <a:endParaRPr lang="en-US" sz="2600" dirty="0">
              <a:solidFill>
                <a:schemeClr val="tx2"/>
              </a:solidFill>
              <a:ea typeface="+mn-ea"/>
              <a:cs typeface="+mn-cs"/>
            </a:endParaRPr>
          </a:p>
          <a:p>
            <a:pPr marL="977900" lvl="2" indent="-457200" eaLnBrk="1" hangingPunct="1">
              <a:spcBef>
                <a:spcPts val="0"/>
              </a:spcBef>
              <a:defRPr/>
            </a:pPr>
            <a:r>
              <a:rPr lang="en-US" sz="2600" dirty="0" smtClean="0">
                <a:solidFill>
                  <a:schemeClr val="tx2"/>
                </a:solidFill>
                <a:ea typeface="+mn-ea"/>
                <a:cs typeface="+mn-cs"/>
              </a:rPr>
              <a:t>Electricity </a:t>
            </a:r>
            <a:r>
              <a:rPr lang="en-US" sz="2600" dirty="0">
                <a:solidFill>
                  <a:schemeClr val="tx2"/>
                </a:solidFill>
                <a:ea typeface="+mn-ea"/>
                <a:cs typeface="+mn-cs"/>
              </a:rPr>
              <a:t>(voltage</a:t>
            </a:r>
            <a:r>
              <a:rPr lang="en-US" sz="2600" dirty="0" smtClean="0">
                <a:solidFill>
                  <a:schemeClr val="tx2"/>
                </a:solidFill>
                <a:ea typeface="+mn-ea"/>
                <a:cs typeface="+mn-cs"/>
              </a:rPr>
              <a:t>) – solid state</a:t>
            </a:r>
            <a:endParaRPr lang="en-US" sz="2600" dirty="0">
              <a:solidFill>
                <a:schemeClr val="tx2"/>
              </a:solidFill>
              <a:ea typeface="+mn-ea"/>
              <a:cs typeface="+mn-cs"/>
            </a:endParaRPr>
          </a:p>
          <a:p>
            <a:pPr marL="1054100" lvl="2" indent="-533400" eaLnBrk="1" hangingPunct="1">
              <a:spcBef>
                <a:spcPts val="0"/>
              </a:spcBef>
              <a:buClrTx/>
              <a:buFont typeface="Times"/>
              <a:buAutoNum type="arabicPeriod"/>
              <a:defRPr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E22D6A-4950-4320-A2D4-3B587FB641B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</p:spTree>
    <p:extLst>
      <p:ext uri="{BB962C8B-B14F-4D97-AF65-F5344CB8AC3E}">
        <p14:creationId xmlns:p14="http://schemas.microsoft.com/office/powerpoint/2010/main" val="27876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Access Control Verification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File sharing</a:t>
            </a:r>
          </a:p>
          <a:p>
            <a:pPr lvl="1"/>
            <a:r>
              <a:rPr lang="en-CA" dirty="0" smtClean="0"/>
              <a:t>Data files, user-owned program files, system files</a:t>
            </a:r>
          </a:p>
          <a:p>
            <a:pPr lvl="1"/>
            <a:r>
              <a:rPr lang="en-CA" dirty="0" smtClean="0"/>
              <a:t>Advantages</a:t>
            </a:r>
          </a:p>
          <a:p>
            <a:pPr lvl="2"/>
            <a:r>
              <a:rPr lang="en-CA" dirty="0" smtClean="0"/>
              <a:t>Save space, synchronized updates, resource efficiency</a:t>
            </a:r>
          </a:p>
          <a:p>
            <a:pPr lvl="1"/>
            <a:r>
              <a:rPr lang="en-CA" dirty="0" smtClean="0"/>
              <a:t>Disadvantage</a:t>
            </a:r>
          </a:p>
          <a:p>
            <a:pPr lvl="2"/>
            <a:r>
              <a:rPr lang="en-CA" dirty="0" smtClean="0"/>
              <a:t>Need to protect file integrity</a:t>
            </a:r>
          </a:p>
          <a:p>
            <a:pPr lvl="1"/>
            <a:r>
              <a:rPr lang="en-US" dirty="0" smtClean="0"/>
              <a:t>File actions</a:t>
            </a:r>
            <a:endParaRPr lang="en-CA" dirty="0" smtClean="0"/>
          </a:p>
          <a:p>
            <a:pPr lvl="2"/>
            <a:r>
              <a:rPr lang="en-CA" dirty="0" smtClean="0"/>
              <a:t>READ only, WRITE only, EXECUTE only, DELETE only, or a combination</a:t>
            </a:r>
          </a:p>
        </p:txBody>
      </p:sp>
      <p:sp>
        <p:nvSpPr>
          <p:cNvPr id="5529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Systems,7e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19A9CD-0091-4B6B-A0EA-56039B3B4D99}" type="slidenum">
              <a:rPr lang="en-US" smtClean="0"/>
              <a:pPr/>
              <a:t>40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Understanding Operating Systems,7e</a:t>
            </a:r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Access Control Lists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Contains user names granted file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User denied access grouped under </a:t>
            </a:r>
            <a:r>
              <a:rPr lang="en-US" dirty="0" smtClean="0"/>
              <a:t>“</a:t>
            </a:r>
            <a:r>
              <a:rPr lang="en-CA" dirty="0" smtClean="0"/>
              <a:t>WORLD</a:t>
            </a:r>
            <a:r>
              <a:rPr lang="en-US" dirty="0" smtClean="0"/>
              <a:t>”</a:t>
            </a:r>
            <a:endParaRPr lang="en-CA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Shorten list by categorizing users</a:t>
            </a:r>
            <a:r>
              <a:rPr lang="en-CA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SYSTEM (ADMIN)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CA" dirty="0" smtClean="0"/>
              <a:t>Personnel with unlimited access to all files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OWNER (USER)</a:t>
            </a:r>
          </a:p>
          <a:p>
            <a:pPr lvl="2" eaLnBrk="1" hangingPunct="1">
              <a:lnSpc>
                <a:spcPct val="90000"/>
              </a:lnSpc>
            </a:pPr>
            <a:r>
              <a:rPr lang="en-CA" dirty="0" smtClean="0"/>
              <a:t>Absolute control over all files created in own account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GROUP</a:t>
            </a:r>
          </a:p>
          <a:p>
            <a:pPr lvl="2" eaLnBrk="1" hangingPunct="1">
              <a:lnSpc>
                <a:spcPct val="90000"/>
              </a:lnSpc>
            </a:pPr>
            <a:r>
              <a:rPr lang="en-CA" dirty="0" smtClean="0"/>
              <a:t>All users belonging to appropriate group have access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WORLD</a:t>
            </a:r>
          </a:p>
          <a:p>
            <a:pPr lvl="2" eaLnBrk="1" hangingPunct="1">
              <a:lnSpc>
                <a:spcPct val="90000"/>
              </a:lnSpc>
            </a:pPr>
            <a:r>
              <a:rPr lang="en-CA" dirty="0" smtClean="0"/>
              <a:t>All other users in system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4387DEC-D320-497D-A412-9512D6CE5BD6}" type="slidenum">
              <a:rPr lang="en-US" smtClean="0"/>
              <a:pPr eaLnBrk="1" hangingPunct="1"/>
              <a:t>41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CA" dirty="0" smtClean="0"/>
              <a:t>Data Compression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983163"/>
          </a:xfrm>
        </p:spPr>
        <p:txBody>
          <a:bodyPr/>
          <a:lstStyle/>
          <a:p>
            <a:r>
              <a:rPr lang="en-CA" dirty="0" smtClean="0"/>
              <a:t>Compression - technique used to reduce file size</a:t>
            </a:r>
          </a:p>
          <a:p>
            <a:pPr lvl="1"/>
            <a:r>
              <a:rPr lang="en-CA" dirty="0" smtClean="0"/>
              <a:t>Saves storage space required for files</a:t>
            </a:r>
          </a:p>
          <a:p>
            <a:pPr lvl="1"/>
            <a:r>
              <a:rPr lang="en-CA" dirty="0" smtClean="0"/>
              <a:t>Improves speed / efficiency of transferring files </a:t>
            </a:r>
          </a:p>
          <a:p>
            <a:pPr marL="457200" lvl="1" indent="0">
              <a:buNone/>
            </a:pPr>
            <a:endParaRPr lang="en-CA" sz="1000" dirty="0" smtClean="0"/>
          </a:p>
          <a:p>
            <a:r>
              <a:rPr lang="en-CA" dirty="0" smtClean="0"/>
              <a:t>Two algorithm types</a:t>
            </a:r>
          </a:p>
          <a:p>
            <a:pPr lvl="1"/>
            <a:r>
              <a:rPr lang="en-CA" b="1" dirty="0" smtClean="0"/>
              <a:t>Lossless</a:t>
            </a:r>
            <a:r>
              <a:rPr lang="en-CA" dirty="0" smtClean="0"/>
              <a:t>: retains all data in the file</a:t>
            </a:r>
          </a:p>
          <a:p>
            <a:pPr lvl="2"/>
            <a:r>
              <a:rPr lang="en-CA" dirty="0" smtClean="0"/>
              <a:t>Typically used for text  or arithmetic files applications</a:t>
            </a:r>
          </a:p>
          <a:p>
            <a:pPr lvl="2"/>
            <a:r>
              <a:rPr lang="en-CA" dirty="0" smtClean="0"/>
              <a:t>Requires decompression</a:t>
            </a:r>
          </a:p>
          <a:p>
            <a:pPr lvl="1"/>
            <a:r>
              <a:rPr lang="en-CA" b="1" dirty="0" smtClean="0"/>
              <a:t>Lossy</a:t>
            </a:r>
            <a:r>
              <a:rPr lang="en-CA" dirty="0" smtClean="0"/>
              <a:t>: removes some data  -  often with minimal loss quality</a:t>
            </a:r>
          </a:p>
          <a:p>
            <a:pPr lvl="2"/>
            <a:r>
              <a:rPr lang="en-CA" dirty="0" smtClean="0"/>
              <a:t>Typically used for image and sound file applications</a:t>
            </a:r>
          </a:p>
          <a:p>
            <a:endParaRPr lang="en-US" dirty="0" smtClean="0"/>
          </a:p>
        </p:txBody>
      </p:sp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Systems,7e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4878EB9-224C-4F2C-8F77-E64A19229349}" type="slidenum">
              <a:rPr lang="en-US" smtClean="0"/>
              <a:pPr/>
              <a:t>42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Understanding Operating Systems,7e</a:t>
            </a: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Image and Sound Compression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17638"/>
            <a:ext cx="8534400" cy="483076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Lossy compression</a:t>
            </a:r>
          </a:p>
          <a:p>
            <a:pPr lvl="1" eaLnBrk="1" hangingPunct="1"/>
            <a:r>
              <a:rPr lang="en-US" sz="2000" dirty="0" smtClean="0"/>
              <a:t>Irreversible: original file cannot be reconstructed</a:t>
            </a:r>
          </a:p>
          <a:p>
            <a:pPr eaLnBrk="1" hangingPunct="1"/>
            <a:r>
              <a:rPr lang="en-US" sz="2400" dirty="0" smtClean="0"/>
              <a:t>Compression algorithm highly dependent on file type</a:t>
            </a:r>
          </a:p>
          <a:p>
            <a:pPr lvl="1" eaLnBrk="1" hangingPunct="1"/>
            <a:r>
              <a:rPr lang="en-US" sz="2000" dirty="0" smtClean="0"/>
              <a:t>JPEG: still images</a:t>
            </a:r>
          </a:p>
          <a:p>
            <a:pPr lvl="1" eaLnBrk="1" hangingPunct="1"/>
            <a:r>
              <a:rPr lang="en-US" sz="2000" dirty="0" smtClean="0"/>
              <a:t>MPEG: video images</a:t>
            </a:r>
          </a:p>
          <a:p>
            <a:pPr eaLnBrk="1" hangingPunct="1"/>
            <a:r>
              <a:rPr lang="en-US" sz="2400" dirty="0" smtClean="0"/>
              <a:t>International Organization for Standardization (ISO)</a:t>
            </a:r>
          </a:p>
          <a:p>
            <a:pPr lvl="1" eaLnBrk="1" hangingPunct="1"/>
            <a:r>
              <a:rPr lang="en-US" sz="2000" dirty="0" smtClean="0"/>
              <a:t>World’s leading </a:t>
            </a:r>
            <a:r>
              <a:rPr lang="en-US" sz="2000" dirty="0"/>
              <a:t>developer of international </a:t>
            </a:r>
            <a:r>
              <a:rPr lang="en-US" sz="2000" dirty="0" smtClean="0"/>
              <a:t>standards</a:t>
            </a:r>
          </a:p>
          <a:p>
            <a:pPr eaLnBrk="1" hangingPunct="1"/>
            <a:r>
              <a:rPr lang="en-US" sz="2000" dirty="0" smtClean="0"/>
              <a:t>MP3</a:t>
            </a:r>
          </a:p>
          <a:p>
            <a:pPr lvl="1" eaLnBrk="1" hangingPunct="1"/>
            <a:r>
              <a:rPr lang="en-US" sz="2000" dirty="0" smtClean="0"/>
              <a:t>common </a:t>
            </a:r>
            <a:r>
              <a:rPr lang="en-US" sz="2000" b="1" dirty="0" err="1"/>
              <a:t>lossy</a:t>
            </a:r>
            <a:r>
              <a:rPr lang="en-US" sz="2000" b="1" dirty="0"/>
              <a:t> </a:t>
            </a:r>
            <a:r>
              <a:rPr lang="en-US" sz="2000" dirty="0"/>
              <a:t>compression technique that reduces file size (90%) to about 10% of original with some (minimal) loss of sound quality </a:t>
            </a:r>
          </a:p>
          <a:p>
            <a:pPr marL="457200" lvl="1" indent="0" eaLnBrk="1" hangingPunct="1">
              <a:buNone/>
            </a:pPr>
            <a:endParaRPr lang="en-US" sz="800" dirty="0"/>
          </a:p>
          <a:p>
            <a:pPr marL="457200" lvl="1" indent="0" eaLnBrk="1" hangingPunct="1">
              <a:buNone/>
            </a:pPr>
            <a:r>
              <a:rPr lang="en-US" sz="2000" dirty="0"/>
              <a:t> </a:t>
            </a:r>
            <a:r>
              <a:rPr lang="en-US" sz="2000" dirty="0" smtClean="0"/>
              <a:t>Example: 3.5 </a:t>
            </a:r>
            <a:r>
              <a:rPr lang="en-US" sz="2000" dirty="0"/>
              <a:t>minute </a:t>
            </a:r>
            <a:r>
              <a:rPr lang="en-US" sz="2000" dirty="0" smtClean="0"/>
              <a:t>song </a:t>
            </a:r>
            <a:r>
              <a:rPr lang="en-US" sz="1600" dirty="0" smtClean="0"/>
              <a:t>is </a:t>
            </a:r>
            <a:r>
              <a:rPr lang="en-US" sz="2000" dirty="0" smtClean="0"/>
              <a:t>35MB file </a:t>
            </a:r>
            <a:r>
              <a:rPr lang="en-US" sz="2000" dirty="0"/>
              <a:t>(.wav or .</a:t>
            </a:r>
            <a:r>
              <a:rPr lang="en-US" sz="2000" dirty="0" err="1"/>
              <a:t>aiff</a:t>
            </a:r>
            <a:r>
              <a:rPr lang="en-US" sz="2000" dirty="0"/>
              <a:t> ) </a:t>
            </a:r>
            <a:endParaRPr lang="en-US" sz="2000" dirty="0" smtClean="0"/>
          </a:p>
          <a:p>
            <a:pPr marL="457200" lvl="1" indent="0" eaLnBrk="1" hangingPunct="1">
              <a:buNone/>
            </a:pPr>
            <a:r>
              <a:rPr lang="en-US" sz="2000" dirty="0" smtClean="0"/>
              <a:t>                  compresses to  ~3.5 </a:t>
            </a:r>
            <a:r>
              <a:rPr lang="en-US" sz="2000" dirty="0"/>
              <a:t>MB </a:t>
            </a:r>
            <a:r>
              <a:rPr lang="en-US" sz="2000" dirty="0" smtClean="0"/>
              <a:t>file (.mp3)</a:t>
            </a:r>
            <a:endParaRPr lang="en-US" sz="2000" dirty="0"/>
          </a:p>
          <a:p>
            <a:pPr lvl="1" eaLnBrk="1" hangingPunct="1"/>
            <a:endParaRPr lang="en-US" dirty="0" smtClean="0"/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BA732D-BBFC-4075-A09E-ED2786D9417C}" type="slidenum">
              <a:rPr lang="en-US" smtClean="0"/>
              <a:pPr eaLnBrk="1" hangingPunct="1"/>
              <a:t>43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C792D3E-089A-47E8-B570-C232778B86B7}" type="slidenum">
              <a:rPr lang="en-US" smtClean="0">
                <a:solidFill>
                  <a:srgbClr val="000000"/>
                </a:solidFill>
              </a:rPr>
              <a:pPr eaLnBrk="1" hangingPunct="1"/>
              <a:t>44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11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3594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role of the operating system with regard to system security</a:t>
            </a:r>
          </a:p>
          <a:p>
            <a:pPr eaLnBrk="1" hangingPunct="1"/>
            <a:r>
              <a:rPr lang="en-US" sz="2400" dirty="0" smtClean="0"/>
              <a:t>The effects of system security practices on overall system performance</a:t>
            </a:r>
          </a:p>
          <a:p>
            <a:pPr eaLnBrk="1" hangingPunct="1"/>
            <a:r>
              <a:rPr lang="en-US" sz="2400" dirty="0" smtClean="0"/>
              <a:t>The levels of system security that can be implemented and the threats posed by evolving technologies</a:t>
            </a:r>
          </a:p>
          <a:p>
            <a:pPr eaLnBrk="1" hangingPunct="1"/>
            <a:r>
              <a:rPr lang="en-US" sz="2400" dirty="0"/>
              <a:t>The differences among computer viruses, worms, and blended threats</a:t>
            </a:r>
          </a:p>
          <a:p>
            <a:pPr eaLnBrk="1" hangingPunct="1"/>
            <a:r>
              <a:rPr lang="en-US" sz="2400" dirty="0"/>
              <a:t>The role of education and ethical practices in system security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716473-7A8E-48E2-9155-B16E6861B013}" type="slidenum">
              <a:rPr lang="en-US" smtClean="0">
                <a:solidFill>
                  <a:srgbClr val="000000"/>
                </a:solidFill>
              </a:rPr>
              <a:pPr eaLnBrk="1" hangingPunct="1"/>
              <a:t>45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Role of the Operating System in Security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z="2400" dirty="0" smtClean="0"/>
              <a:t>Key role </a:t>
            </a:r>
          </a:p>
          <a:p>
            <a:pPr lvl="1" eaLnBrk="1" hangingPunct="1"/>
            <a:r>
              <a:rPr lang="en-CA" sz="2000" dirty="0" smtClean="0"/>
              <a:t>Operating system level</a:t>
            </a:r>
            <a:r>
              <a:rPr lang="en-US" sz="2000" dirty="0" smtClean="0"/>
              <a:t> </a:t>
            </a:r>
            <a:r>
              <a:rPr lang="en-CA" sz="2000" dirty="0" smtClean="0"/>
              <a:t>vulnerability </a:t>
            </a:r>
            <a:r>
              <a:rPr lang="en-CA" sz="2000" b="1" dirty="0" smtClean="0"/>
              <a:t>opens entire system to attack</a:t>
            </a:r>
            <a:endParaRPr lang="en-US" sz="2000" b="1" dirty="0" smtClean="0"/>
          </a:p>
          <a:p>
            <a:pPr lvl="1" eaLnBrk="1" hangingPunct="1"/>
            <a:r>
              <a:rPr lang="en-US" sz="2000" dirty="0" smtClean="0"/>
              <a:t>Operating system complexity and power increases</a:t>
            </a:r>
          </a:p>
          <a:p>
            <a:pPr lvl="2" eaLnBrk="1" hangingPunct="1"/>
            <a:r>
              <a:rPr lang="en-US" sz="2000" dirty="0" smtClean="0"/>
              <a:t>More vulnerable to attack</a:t>
            </a:r>
          </a:p>
          <a:p>
            <a:pPr eaLnBrk="1" hangingPunct="1"/>
            <a:r>
              <a:rPr lang="en-US" sz="2400" b="1" dirty="0" smtClean="0"/>
              <a:t>System administrator’s role</a:t>
            </a:r>
          </a:p>
          <a:p>
            <a:pPr lvl="1" eaLnBrk="1" hangingPunct="1"/>
            <a:r>
              <a:rPr lang="en-US" sz="2000" dirty="0" smtClean="0"/>
              <a:t>Provide operating systems with </a:t>
            </a:r>
            <a:r>
              <a:rPr lang="en-US" sz="2000" b="1" dirty="0" smtClean="0"/>
              <a:t>all available defenses against attack</a:t>
            </a:r>
          </a:p>
          <a:p>
            <a:pPr eaLnBrk="1" hangingPunct="1"/>
            <a:r>
              <a:rPr lang="en-CA" sz="2400" b="1" dirty="0" smtClean="0"/>
              <a:t>System Survivability </a:t>
            </a:r>
            <a:r>
              <a:rPr lang="en-CA" sz="2400" dirty="0" smtClean="0"/>
              <a:t>- capability </a:t>
            </a:r>
            <a:r>
              <a:rPr lang="en-CA" sz="2400" dirty="0"/>
              <a:t>to </a:t>
            </a:r>
            <a:r>
              <a:rPr lang="en-CA" sz="2400" b="1" dirty="0"/>
              <a:t>fulfill mission</a:t>
            </a:r>
          </a:p>
          <a:p>
            <a:pPr lvl="1" eaLnBrk="1" hangingPunct="1"/>
            <a:r>
              <a:rPr lang="en-CA" sz="2000" dirty="0"/>
              <a:t>Timely manner</a:t>
            </a:r>
          </a:p>
          <a:p>
            <a:pPr lvl="1" eaLnBrk="1" hangingPunct="1"/>
            <a:r>
              <a:rPr lang="en-CA" sz="2000" dirty="0"/>
              <a:t>In presence of attacks, failures, or accidents</a:t>
            </a:r>
            <a:endParaRPr lang="en-CA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81B8DF-4D17-421B-ACC6-8451A62CD0E8}" type="slidenum">
              <a:rPr lang="en-US" smtClean="0">
                <a:solidFill>
                  <a:srgbClr val="000000"/>
                </a:solidFill>
              </a:rPr>
              <a:pPr eaLnBrk="1" hangingPunct="1"/>
              <a:t>46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System Survivability</a:t>
            </a:r>
            <a:r>
              <a:rPr lang="en-US" dirty="0" smtClean="0"/>
              <a:t> (cont'd.)</a:t>
            </a:r>
            <a:endParaRPr lang="en-CA" dirty="0" smtClean="0"/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379" y="1447800"/>
            <a:ext cx="6395421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 rot="10800000" flipV="1">
            <a:off x="228599" y="1529239"/>
            <a:ext cx="1981201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 eaLnBrk="0" hangingPunct="0"/>
            <a:r>
              <a:rPr 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(table 11.1) </a:t>
            </a:r>
            <a:endParaRPr lang="en-US" sz="1800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 algn="r"/>
            <a:r>
              <a:rPr lang="en-US" dirty="0" smtClean="0"/>
              <a:t>Four key properties of a survivable system and strategies to achieve it. Details about  the example strategies shown here can be found at  www.cert.org.</a:t>
            </a:r>
          </a:p>
          <a:p>
            <a:pPr algn="r"/>
            <a:r>
              <a:rPr lang="en-US" sz="1600" i="1" dirty="0" smtClean="0">
                <a:solidFill>
                  <a:srgbClr val="000000"/>
                </a:solidFill>
                <a:ea typeface="ＭＳ Ｐゴシック" pitchFamily="34" charset="-128"/>
              </a:rPr>
              <a:t>© Cengage Learning 2014</a:t>
            </a:r>
            <a:endParaRPr lang="en-US" sz="2400" i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46A410-80A0-4CDB-B0C3-DB3B29FF2624}" type="slidenum">
              <a:rPr lang="en-US" smtClean="0">
                <a:solidFill>
                  <a:srgbClr val="000000"/>
                </a:solidFill>
              </a:rPr>
              <a:pPr eaLnBrk="1" hangingPunct="1"/>
              <a:t>47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Backup and Recovery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417638"/>
            <a:ext cx="8305800" cy="4708525"/>
          </a:xfrm>
        </p:spPr>
        <p:txBody>
          <a:bodyPr/>
          <a:lstStyle/>
          <a:p>
            <a:pPr eaLnBrk="1" hangingPunct="1"/>
            <a:r>
              <a:rPr lang="en-CA" dirty="0" smtClean="0"/>
              <a:t>Backup – making a copy of system files (data and programs)</a:t>
            </a:r>
          </a:p>
          <a:p>
            <a:pPr eaLnBrk="1" hangingPunct="1"/>
            <a:r>
              <a:rPr lang="en-CA" dirty="0" smtClean="0"/>
              <a:t>Recovery – restoring original files using backup copy </a:t>
            </a:r>
          </a:p>
          <a:p>
            <a:pPr eaLnBrk="1" hangingPunct="1"/>
            <a:r>
              <a:rPr lang="en-CA" dirty="0" smtClean="0"/>
              <a:t>System manager</a:t>
            </a:r>
          </a:p>
          <a:p>
            <a:pPr lvl="1" eaLnBrk="1" hangingPunct="1"/>
            <a:r>
              <a:rPr lang="en-CA" dirty="0" smtClean="0"/>
              <a:t>Uses </a:t>
            </a:r>
            <a:r>
              <a:rPr lang="en-CA" b="1" dirty="0" smtClean="0"/>
              <a:t>layered backup </a:t>
            </a:r>
            <a:r>
              <a:rPr lang="en-CA" dirty="0" smtClean="0"/>
              <a:t>schedule</a:t>
            </a:r>
            <a:endParaRPr lang="en-US" dirty="0" smtClean="0"/>
          </a:p>
          <a:p>
            <a:pPr eaLnBrk="1" hangingPunct="1"/>
            <a:r>
              <a:rPr lang="en-CA" dirty="0" smtClean="0"/>
              <a:t>Backups</a:t>
            </a:r>
          </a:p>
          <a:p>
            <a:pPr lvl="1" eaLnBrk="1" hangingPunct="1"/>
            <a:r>
              <a:rPr lang="en-CA" dirty="0" smtClean="0"/>
              <a:t>One set stored </a:t>
            </a:r>
            <a:r>
              <a:rPr lang="en-CA" b="1" dirty="0" smtClean="0"/>
              <a:t>off-site</a:t>
            </a:r>
          </a:p>
          <a:p>
            <a:pPr lvl="2" eaLnBrk="1" hangingPunct="1"/>
            <a:r>
              <a:rPr lang="en-CA" dirty="0" smtClean="0"/>
              <a:t>Crucial for disaster recovery</a:t>
            </a:r>
            <a:endParaRPr lang="en-US" dirty="0" smtClean="0"/>
          </a:p>
          <a:p>
            <a:pPr eaLnBrk="1" hangingPunct="1"/>
            <a:r>
              <a:rPr lang="en-CA" dirty="0" smtClean="0"/>
              <a:t>System management essential elements</a:t>
            </a:r>
          </a:p>
          <a:p>
            <a:pPr lvl="1" eaLnBrk="1" hangingPunct="1"/>
            <a:r>
              <a:rPr lang="en-CA" b="1" dirty="0" smtClean="0"/>
              <a:t>Written policies</a:t>
            </a:r>
            <a:r>
              <a:rPr lang="en-US" b="1" dirty="0" smtClean="0"/>
              <a:t> and </a:t>
            </a:r>
            <a:r>
              <a:rPr lang="en-CA" b="1" dirty="0" smtClean="0"/>
              <a:t>procedures</a:t>
            </a:r>
          </a:p>
          <a:p>
            <a:pPr lvl="1" eaLnBrk="1" hangingPunct="1"/>
            <a:r>
              <a:rPr lang="en-CA" dirty="0" smtClean="0"/>
              <a:t>Regular user training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1B99064-6B41-4853-9FD6-80EF62D1C7D2}" type="slidenum">
              <a:rPr lang="en-US" smtClean="0">
                <a:solidFill>
                  <a:srgbClr val="000000"/>
                </a:solidFill>
              </a:rPr>
              <a:pPr eaLnBrk="1" hangingPunct="1"/>
              <a:t>48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Security Breaches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eaLnBrk="1" hangingPunct="1"/>
            <a:r>
              <a:rPr lang="en-CA" dirty="0" smtClean="0"/>
              <a:t>System security gaps: malicious or otherwise</a:t>
            </a:r>
            <a:endParaRPr lang="en-US" dirty="0" smtClean="0"/>
          </a:p>
          <a:p>
            <a:pPr eaLnBrk="1" hangingPunct="1"/>
            <a:r>
              <a:rPr lang="en-US" dirty="0" smtClean="0"/>
              <a:t>Intrusions classifications</a:t>
            </a:r>
          </a:p>
          <a:p>
            <a:pPr lvl="1" eaLnBrk="1" hangingPunct="1"/>
            <a:r>
              <a:rPr lang="en-US" dirty="0" smtClean="0"/>
              <a:t>Due to</a:t>
            </a:r>
            <a:r>
              <a:rPr lang="en-CA" dirty="0" smtClean="0"/>
              <a:t> </a:t>
            </a:r>
            <a:r>
              <a:rPr lang="en-CA" b="1" dirty="0" smtClean="0"/>
              <a:t>uneducated users </a:t>
            </a:r>
            <a:r>
              <a:rPr lang="en-CA" dirty="0" smtClean="0"/>
              <a:t>and </a:t>
            </a:r>
            <a:r>
              <a:rPr lang="en-CA" b="1" dirty="0" smtClean="0"/>
              <a:t>unauthorized acc</a:t>
            </a:r>
            <a:r>
              <a:rPr lang="en-CA" dirty="0" smtClean="0"/>
              <a:t>ess to system resources</a:t>
            </a:r>
            <a:endParaRPr lang="en-US" dirty="0" smtClean="0"/>
          </a:p>
          <a:p>
            <a:pPr lvl="1" eaLnBrk="1" hangingPunct="1"/>
            <a:r>
              <a:rPr lang="en-CA" b="1" dirty="0" smtClean="0"/>
              <a:t>Purposeful disruption </a:t>
            </a:r>
            <a:r>
              <a:rPr lang="en-CA" dirty="0" smtClean="0"/>
              <a:t>of system operation</a:t>
            </a:r>
            <a:endParaRPr lang="en-US" dirty="0" smtClean="0"/>
          </a:p>
          <a:p>
            <a:pPr lvl="1" eaLnBrk="1" hangingPunct="1"/>
            <a:r>
              <a:rPr lang="en-CA" b="1" dirty="0"/>
              <a:t>A</a:t>
            </a:r>
            <a:r>
              <a:rPr lang="en-CA" b="1" dirty="0" smtClean="0"/>
              <a:t>ccidental </a:t>
            </a:r>
            <a:endParaRPr lang="en-US" b="1" dirty="0" smtClean="0"/>
          </a:p>
          <a:p>
            <a:pPr lvl="2" eaLnBrk="1" hangingPunct="1"/>
            <a:r>
              <a:rPr lang="en-US" dirty="0" smtClean="0"/>
              <a:t>Examples: hardware </a:t>
            </a:r>
            <a:r>
              <a:rPr lang="en-CA" dirty="0" smtClean="0"/>
              <a:t>malfunctions, undetected errors in </a:t>
            </a:r>
            <a:r>
              <a:rPr lang="en-US" dirty="0" smtClean="0"/>
              <a:t>operating system</a:t>
            </a:r>
            <a:r>
              <a:rPr lang="en-CA" dirty="0" smtClean="0"/>
              <a:t> or applications, natural disasters</a:t>
            </a:r>
            <a:endParaRPr lang="en-US" dirty="0" smtClean="0"/>
          </a:p>
          <a:p>
            <a:pPr eaLnBrk="1" hangingPunct="1"/>
            <a:r>
              <a:rPr lang="en-CA" dirty="0" smtClean="0"/>
              <a:t>Any security breach can </a:t>
            </a:r>
            <a:r>
              <a:rPr lang="en-CA" b="1" dirty="0" smtClean="0"/>
              <a:t>severely damage system credibility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FD4DB1-7CC8-4A73-B8A1-B2A4F0891C9D}" type="slidenum">
              <a:rPr lang="en-US" smtClean="0">
                <a:solidFill>
                  <a:srgbClr val="000000"/>
                </a:solidFill>
              </a:rPr>
              <a:pPr eaLnBrk="1" hangingPunct="1"/>
              <a:t>49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Unintentional Intrusions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Security breach or data modification</a:t>
            </a:r>
          </a:p>
          <a:p>
            <a:pPr lvl="1" eaLnBrk="1" hangingPunct="1"/>
            <a:r>
              <a:rPr lang="en-CA" b="1" dirty="0" smtClean="0"/>
              <a:t>Not resulting from planned int</a:t>
            </a:r>
            <a:r>
              <a:rPr lang="en-CA" dirty="0" smtClean="0"/>
              <a:t>rusion</a:t>
            </a:r>
            <a:endParaRPr lang="en-US" dirty="0" smtClean="0"/>
          </a:p>
          <a:p>
            <a:pPr eaLnBrk="1" hangingPunct="1"/>
            <a:r>
              <a:rPr lang="en-US" dirty="0" smtClean="0"/>
              <a:t>Examples</a:t>
            </a:r>
          </a:p>
          <a:p>
            <a:pPr lvl="1" eaLnBrk="1" hangingPunct="1"/>
            <a:r>
              <a:rPr lang="en-CA" dirty="0" smtClean="0"/>
              <a:t>Accidental incomplete modification of data</a:t>
            </a:r>
            <a:endParaRPr lang="en-US" dirty="0" smtClean="0"/>
          </a:p>
          <a:p>
            <a:pPr lvl="2" eaLnBrk="1" hangingPunct="1"/>
            <a:r>
              <a:rPr lang="en-CA" dirty="0" smtClean="0"/>
              <a:t>Nonsynchronized processes access data records</a:t>
            </a:r>
          </a:p>
          <a:p>
            <a:pPr lvl="2" eaLnBrk="1" hangingPunct="1"/>
            <a:r>
              <a:rPr lang="en-CA" dirty="0" smtClean="0"/>
              <a:t>Modify some record fields</a:t>
            </a:r>
            <a:endParaRPr lang="en-US" dirty="0" smtClean="0"/>
          </a:p>
          <a:p>
            <a:pPr lvl="1" eaLnBrk="1" hangingPunct="1"/>
            <a:r>
              <a:rPr lang="en-CA" dirty="0" smtClean="0"/>
              <a:t>Errors </a:t>
            </a:r>
            <a:r>
              <a:rPr lang="en-US" dirty="0" smtClean="0"/>
              <a:t>due to</a:t>
            </a:r>
            <a:r>
              <a:rPr lang="en-CA" dirty="0" smtClean="0"/>
              <a:t> incorrect data values </a:t>
            </a:r>
            <a:r>
              <a:rPr lang="en-US" dirty="0" smtClean="0"/>
              <a:t>storage</a:t>
            </a:r>
          </a:p>
          <a:p>
            <a:pPr lvl="2" eaLnBrk="1" hangingPunct="1"/>
            <a:r>
              <a:rPr lang="en-CA" dirty="0" smtClean="0"/>
              <a:t>Field not large</a:t>
            </a:r>
            <a:r>
              <a:rPr lang="en-US" dirty="0" smtClean="0"/>
              <a:t> </a:t>
            </a:r>
            <a:r>
              <a:rPr lang="en-CA" dirty="0" smtClean="0"/>
              <a:t>enough to hold numeric value stored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Devices</a:t>
            </a:r>
            <a:endParaRPr lang="en-CA" dirty="0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610600" cy="5029200"/>
          </a:xfrm>
        </p:spPr>
        <p:txBody>
          <a:bodyPr/>
          <a:lstStyle/>
          <a:p>
            <a:pPr marL="0" indent="0">
              <a:buNone/>
            </a:pPr>
            <a:r>
              <a:rPr lang="en-CA" sz="2000" dirty="0" smtClean="0"/>
              <a:t>From the OS perspective there are three device types: </a:t>
            </a:r>
            <a:r>
              <a:rPr lang="en-CA" sz="2000" b="1" dirty="0" smtClean="0"/>
              <a:t>dedicated, shared, and virtual:</a:t>
            </a:r>
          </a:p>
          <a:p>
            <a:pPr marL="0" indent="0">
              <a:buNone/>
            </a:pPr>
            <a:endParaRPr lang="en-CA" sz="600" b="1" dirty="0" smtClean="0"/>
          </a:p>
          <a:p>
            <a:pPr marL="0" indent="0">
              <a:buNone/>
            </a:pPr>
            <a:r>
              <a:rPr lang="en-CA" sz="1600" b="1" dirty="0" smtClean="0"/>
              <a:t>Dedicated device</a:t>
            </a:r>
            <a:r>
              <a:rPr lang="en-US" sz="1600" b="1" dirty="0" smtClean="0"/>
              <a:t> </a:t>
            </a:r>
          </a:p>
          <a:p>
            <a:pPr lvl="1"/>
            <a:r>
              <a:rPr lang="en-US" sz="1400" dirty="0" smtClean="0"/>
              <a:t>Assigned to one job at a time</a:t>
            </a:r>
          </a:p>
          <a:p>
            <a:pPr lvl="2"/>
            <a:r>
              <a:rPr lang="en-US" sz="1400" dirty="0" smtClean="0"/>
              <a:t>For entire time that job is active (or until released) </a:t>
            </a:r>
          </a:p>
          <a:p>
            <a:pPr lvl="2"/>
            <a:r>
              <a:rPr lang="en-US" sz="1400" dirty="0" smtClean="0"/>
              <a:t>Examples: tape drives, printers, and plotters</a:t>
            </a:r>
          </a:p>
          <a:p>
            <a:pPr lvl="1"/>
            <a:r>
              <a:rPr lang="en-US" sz="1400" dirty="0" smtClean="0"/>
              <a:t>Disadvantage</a:t>
            </a:r>
          </a:p>
          <a:p>
            <a:pPr lvl="2"/>
            <a:r>
              <a:rPr lang="en-US" sz="1400" dirty="0" smtClean="0"/>
              <a:t>Must be allocated for duration of job execution - inefficient if device not used 100 percent of time</a:t>
            </a:r>
          </a:p>
          <a:p>
            <a:pPr marL="0" indent="0">
              <a:buNone/>
            </a:pPr>
            <a:r>
              <a:rPr lang="en-CA" sz="1600" b="1" dirty="0" smtClean="0"/>
              <a:t>Shared </a:t>
            </a:r>
            <a:r>
              <a:rPr lang="en-CA" sz="1600" b="1" dirty="0"/>
              <a:t>device</a:t>
            </a:r>
            <a:endParaRPr lang="en-US" sz="1600" b="1" dirty="0"/>
          </a:p>
          <a:p>
            <a:pPr lvl="1"/>
            <a:r>
              <a:rPr lang="en-US" sz="1400" dirty="0"/>
              <a:t>Assigned to several processes</a:t>
            </a:r>
          </a:p>
          <a:p>
            <a:pPr lvl="2"/>
            <a:r>
              <a:rPr lang="en-US" sz="1400" dirty="0"/>
              <a:t>Example: direct access storage device (DASD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r>
              <a:rPr lang="en-CA" sz="1600" b="1" dirty="0"/>
              <a:t>Virtual device</a:t>
            </a:r>
            <a:endParaRPr lang="en-US" sz="1600" b="1" dirty="0"/>
          </a:p>
          <a:p>
            <a:pPr lvl="1"/>
            <a:r>
              <a:rPr lang="en-US" sz="1400" dirty="0"/>
              <a:t>Dedicated and shared device </a:t>
            </a:r>
            <a:r>
              <a:rPr lang="en-US" sz="1400" dirty="0" smtClean="0"/>
              <a:t>combination - dedicated </a:t>
            </a:r>
            <a:r>
              <a:rPr lang="en-US" sz="1400" dirty="0"/>
              <a:t>device transformed into shared device</a:t>
            </a:r>
          </a:p>
          <a:p>
            <a:pPr lvl="2"/>
            <a:r>
              <a:rPr lang="en-US" sz="1400" dirty="0"/>
              <a:t>Example: printer</a:t>
            </a:r>
          </a:p>
          <a:p>
            <a:pPr lvl="3"/>
            <a:r>
              <a:rPr lang="en-US" sz="1400" dirty="0"/>
              <a:t>Converted by spooling program</a:t>
            </a:r>
          </a:p>
          <a:p>
            <a:pPr lvl="3"/>
            <a:r>
              <a:rPr lang="en-US" sz="1400" dirty="0"/>
              <a:t>Spooling: speeds up slow dedicated I/O </a:t>
            </a:r>
            <a:r>
              <a:rPr lang="en-US" sz="1400" dirty="0" smtClean="0"/>
              <a:t>device</a:t>
            </a:r>
            <a:endParaRPr lang="en-US" sz="1400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1E22D6A-4950-4320-A2D4-3B587FB641B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</p:spTree>
    <p:extLst>
      <p:ext uri="{BB962C8B-B14F-4D97-AF65-F5344CB8AC3E}">
        <p14:creationId xmlns:p14="http://schemas.microsoft.com/office/powerpoint/2010/main" val="778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0D7E48-04D7-4725-BC5B-DBFCC9839049}" type="slidenum">
              <a:rPr lang="en-US" smtClean="0">
                <a:solidFill>
                  <a:srgbClr val="000000"/>
                </a:solidFill>
              </a:rPr>
              <a:pPr eaLnBrk="1" hangingPunct="1"/>
              <a:t>50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77672" y="0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Intentional Attacks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10972" y="1143000"/>
            <a:ext cx="8763000" cy="4953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/>
              <a:t>Attack types:</a:t>
            </a:r>
          </a:p>
          <a:p>
            <a:pPr eaLnBrk="1" hangingPunct="1"/>
            <a:r>
              <a:rPr lang="en-CA" sz="2000" b="1" dirty="0" smtClean="0"/>
              <a:t>Viruses – </a:t>
            </a:r>
            <a:r>
              <a:rPr lang="en-CA" sz="2000" dirty="0" smtClean="0"/>
              <a:t>malicious programs </a:t>
            </a:r>
            <a:r>
              <a:rPr lang="en-CA" sz="2000" dirty="0"/>
              <a:t>altering computer operations</a:t>
            </a:r>
          </a:p>
          <a:p>
            <a:pPr eaLnBrk="1" hangingPunct="1"/>
            <a:r>
              <a:rPr lang="en-CA" sz="2000" b="1" dirty="0" smtClean="0"/>
              <a:t>Worms -  c</a:t>
            </a:r>
            <a:r>
              <a:rPr lang="en-CA" sz="2000" dirty="0" smtClean="0"/>
              <a:t>opies </a:t>
            </a:r>
            <a:r>
              <a:rPr lang="en-CA" sz="2000" dirty="0"/>
              <a:t>itself from one system to next</a:t>
            </a:r>
          </a:p>
          <a:p>
            <a:pPr eaLnBrk="1" hangingPunct="1"/>
            <a:r>
              <a:rPr lang="en-US" sz="2000" b="1" dirty="0" smtClean="0"/>
              <a:t>Trojans -  </a:t>
            </a:r>
            <a:r>
              <a:rPr lang="en-US" sz="2000" dirty="0"/>
              <a:t>destructive programs disguised as legitimate/ harmless program </a:t>
            </a:r>
          </a:p>
          <a:p>
            <a:pPr eaLnBrk="1" hangingPunct="1"/>
            <a:r>
              <a:rPr lang="en-US" sz="2000" b="1" dirty="0" smtClean="0"/>
              <a:t>Logic bombs - </a:t>
            </a:r>
            <a:r>
              <a:rPr lang="en-CA" sz="2000" dirty="0" smtClean="0"/>
              <a:t>destructive </a:t>
            </a:r>
            <a:r>
              <a:rPr lang="en-CA" sz="2000" dirty="0"/>
              <a:t>programs with fuse (triggering event</a:t>
            </a:r>
            <a:r>
              <a:rPr lang="en-CA" sz="2000" dirty="0" smtClean="0"/>
              <a:t>)</a:t>
            </a:r>
            <a:endParaRPr lang="en-US" sz="2000" b="1" dirty="0" smtClean="0"/>
          </a:p>
          <a:p>
            <a:pPr eaLnBrk="1" hangingPunct="1"/>
            <a:r>
              <a:rPr lang="en-US" sz="2000" b="1" dirty="0" smtClean="0"/>
              <a:t>Time bombs - </a:t>
            </a:r>
            <a:r>
              <a:rPr lang="en-CA" sz="2000" dirty="0" smtClean="0"/>
              <a:t>destructive </a:t>
            </a:r>
            <a:r>
              <a:rPr lang="en-CA" sz="2000" dirty="0"/>
              <a:t>programs triggered by specific </a:t>
            </a:r>
            <a:r>
              <a:rPr lang="en-CA" sz="2000" dirty="0" smtClean="0"/>
              <a:t>date/time</a:t>
            </a:r>
          </a:p>
          <a:p>
            <a:pPr eaLnBrk="1" hangingPunct="1"/>
            <a:r>
              <a:rPr lang="en-US" sz="2000" b="1" dirty="0" smtClean="0"/>
              <a:t>Blended threat </a:t>
            </a:r>
            <a:r>
              <a:rPr lang="en-US" sz="2000" dirty="0" smtClean="0"/>
              <a:t>– single </a:t>
            </a:r>
            <a:r>
              <a:rPr lang="en-US" sz="2000" dirty="0"/>
              <a:t>program including virus, worm, Trojan, </a:t>
            </a:r>
            <a:r>
              <a:rPr lang="en-US" sz="2000" dirty="0" smtClean="0"/>
              <a:t>and </a:t>
            </a:r>
            <a:r>
              <a:rPr lang="en-US" sz="2000" dirty="0"/>
              <a:t>other malicious code</a:t>
            </a:r>
          </a:p>
          <a:p>
            <a:pPr eaLnBrk="1" hangingPunct="1"/>
            <a:r>
              <a:rPr lang="en-US" sz="2000" b="1" dirty="0" smtClean="0"/>
              <a:t>Wire tapping - </a:t>
            </a:r>
            <a:r>
              <a:rPr lang="en-US" sz="2000" dirty="0" smtClean="0"/>
              <a:t>u</a:t>
            </a:r>
            <a:r>
              <a:rPr lang="en-CA" sz="2000" dirty="0" smtClean="0"/>
              <a:t>unauthorized </a:t>
            </a:r>
            <a:r>
              <a:rPr lang="en-CA" sz="2000" dirty="0"/>
              <a:t>users monitor or</a:t>
            </a:r>
            <a:r>
              <a:rPr lang="en-US" sz="2000" dirty="0"/>
              <a:t> </a:t>
            </a:r>
            <a:r>
              <a:rPr lang="en-CA" sz="2000" dirty="0"/>
              <a:t>modify transmission</a:t>
            </a:r>
            <a:r>
              <a:rPr lang="en-US" sz="2000" dirty="0"/>
              <a:t> </a:t>
            </a:r>
          </a:p>
          <a:p>
            <a:pPr eaLnBrk="1" hangingPunct="1"/>
            <a:r>
              <a:rPr lang="en-CA" sz="2000" b="1" dirty="0" smtClean="0"/>
              <a:t>Denial </a:t>
            </a:r>
            <a:r>
              <a:rPr lang="en-CA" sz="2000" b="1" dirty="0"/>
              <a:t>of service </a:t>
            </a:r>
            <a:r>
              <a:rPr lang="en-CA" sz="2000" dirty="0"/>
              <a:t>(</a:t>
            </a:r>
            <a:r>
              <a:rPr lang="en-CA" sz="2000" dirty="0" err="1"/>
              <a:t>DoS</a:t>
            </a:r>
            <a:r>
              <a:rPr lang="en-CA" sz="2000" dirty="0"/>
              <a:t>) </a:t>
            </a:r>
            <a:r>
              <a:rPr lang="en-CA" sz="2000" dirty="0" smtClean="0"/>
              <a:t>- synchronized </a:t>
            </a:r>
            <a:r>
              <a:rPr lang="en-CA" sz="2000" dirty="0"/>
              <a:t>attempts denying service to authorized</a:t>
            </a:r>
            <a:r>
              <a:rPr lang="en-US" sz="2000" dirty="0"/>
              <a:t> </a:t>
            </a:r>
            <a:r>
              <a:rPr lang="en-CA" sz="2000" dirty="0"/>
              <a:t>users </a:t>
            </a:r>
            <a:r>
              <a:rPr lang="en-CA" sz="2000" dirty="0" smtClean="0"/>
              <a:t>by causing </a:t>
            </a:r>
            <a:r>
              <a:rPr lang="en-CA" sz="2000" dirty="0"/>
              <a:t>computer to perform </a:t>
            </a:r>
            <a:r>
              <a:rPr lang="en-US" sz="2000" dirty="0"/>
              <a:t>repeated </a:t>
            </a:r>
            <a:r>
              <a:rPr lang="en-CA" sz="2000" dirty="0"/>
              <a:t>unproductive </a:t>
            </a:r>
            <a:r>
              <a:rPr lang="en-CA" sz="2000" dirty="0" smtClean="0"/>
              <a:t>task</a:t>
            </a:r>
            <a:endParaRPr lang="en-US" sz="2000" dirty="0" smtClean="0"/>
          </a:p>
          <a:p>
            <a:pPr eaLnBrk="1" hangingPunct="1"/>
            <a:r>
              <a:rPr lang="en-US" sz="2000" b="1" dirty="0" smtClean="0"/>
              <a:t>Browsing by unauthorized users</a:t>
            </a:r>
            <a:endParaRPr lang="en-CA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CB52FF-82EF-4CC3-8679-5DB8623BF52B}" type="slidenum">
              <a:rPr lang="en-US" smtClean="0">
                <a:solidFill>
                  <a:srgbClr val="000000"/>
                </a:solidFill>
              </a:rPr>
              <a:pPr eaLnBrk="1" hangingPunct="1"/>
              <a:t>51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System Protection</a:t>
            </a:r>
            <a:endParaRPr lang="en-CA" dirty="0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Threats arise from outsiders and insiders</a:t>
            </a:r>
          </a:p>
          <a:p>
            <a:pPr eaLnBrk="1" hangingPunct="1"/>
            <a:r>
              <a:rPr lang="en-US" dirty="0" smtClean="0"/>
              <a:t>Multifaceted system protection </a:t>
            </a:r>
          </a:p>
          <a:p>
            <a:pPr eaLnBrk="1" hangingPunct="1"/>
            <a:r>
              <a:rPr lang="en-US" dirty="0" smtClean="0"/>
              <a:t>Protection methods </a:t>
            </a:r>
          </a:p>
          <a:p>
            <a:pPr lvl="1" eaLnBrk="1" hangingPunct="1"/>
            <a:r>
              <a:rPr lang="en-US" b="1" dirty="0" smtClean="0"/>
              <a:t>Antivirus software, firewalls, restrictive access, and encryption</a:t>
            </a:r>
            <a:endParaRPr lang="en-CA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9471FB-F45E-4BF5-AD61-7B07EFBD0C26}" type="slidenum">
              <a:rPr lang="en-US" smtClean="0">
                <a:solidFill>
                  <a:srgbClr val="000000"/>
                </a:solidFill>
              </a:rPr>
              <a:pPr eaLnBrk="1" hangingPunct="1"/>
              <a:t>52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Antivirus Software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CA" dirty="0" smtClean="0"/>
              <a:t>Combats viruses only</a:t>
            </a:r>
          </a:p>
          <a:p>
            <a:pPr lvl="1" eaLnBrk="1" hangingPunct="1"/>
            <a:r>
              <a:rPr lang="en-CA" dirty="0" smtClean="0"/>
              <a:t>Preventive, diagnostic, </a:t>
            </a:r>
            <a:r>
              <a:rPr lang="en-US" dirty="0" smtClean="0"/>
              <a:t>or both</a:t>
            </a:r>
          </a:p>
          <a:p>
            <a:pPr lvl="1" eaLnBrk="1" hangingPunct="1"/>
            <a:r>
              <a:rPr lang="en-US" dirty="0" smtClean="0"/>
              <a:t>Preventive programs calculate checksum for each production program</a:t>
            </a:r>
          </a:p>
          <a:p>
            <a:pPr lvl="1" eaLnBrk="1" hangingPunct="1"/>
            <a:r>
              <a:rPr lang="en-US" dirty="0" smtClean="0"/>
              <a:t>Diagnostic software compares file sizes and looks for replicating instructions or unusual file activity</a:t>
            </a:r>
          </a:p>
          <a:p>
            <a:pPr eaLnBrk="1" hangingPunct="1"/>
            <a:r>
              <a:rPr lang="en-US" dirty="0" smtClean="0"/>
              <a:t>Removes infection and leaves remainder intact</a:t>
            </a:r>
          </a:p>
          <a:p>
            <a:pPr lvl="1" eaLnBrk="1" hangingPunct="1"/>
            <a:r>
              <a:rPr lang="en-US" dirty="0" smtClean="0"/>
              <a:t>Sometimes</a:t>
            </a:r>
          </a:p>
          <a:p>
            <a:pPr eaLnBrk="1" hangingPunct="1"/>
            <a:r>
              <a:rPr lang="en-US" dirty="0" smtClean="0"/>
              <a:t>Cannot repair worms or Trojans</a:t>
            </a:r>
          </a:p>
          <a:p>
            <a:pPr lvl="1" eaLnBrk="1" hangingPunct="1"/>
            <a:r>
              <a:rPr lang="en-CA" dirty="0" smtClean="0"/>
              <a:t>Malicious code in entirety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6682503-29F9-4D39-93D4-8365BBD95DAF}" type="slidenum">
              <a:rPr lang="en-US" smtClean="0">
                <a:solidFill>
                  <a:srgbClr val="000000"/>
                </a:solidFill>
              </a:rPr>
              <a:pPr eaLnBrk="1" hangingPunct="1"/>
              <a:t>53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Firewalls &amp; Encryption</a:t>
            </a:r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CA" sz="2800" dirty="0" smtClean="0"/>
              <a:t>Firewalls</a:t>
            </a:r>
          </a:p>
          <a:p>
            <a:pPr lvl="1" eaLnBrk="1" hangingPunct="1"/>
            <a:r>
              <a:rPr lang="en-CA" sz="1800" dirty="0" smtClean="0"/>
              <a:t>Set of </a:t>
            </a:r>
            <a:r>
              <a:rPr lang="en-CA" sz="1800" b="1" dirty="0" smtClean="0"/>
              <a:t>hardware and/or software </a:t>
            </a:r>
            <a:r>
              <a:rPr lang="en-CA" sz="1800" dirty="0" smtClean="0"/>
              <a:t>designed to protect system </a:t>
            </a:r>
          </a:p>
          <a:p>
            <a:pPr lvl="2" eaLnBrk="1" hangingPunct="1"/>
            <a:r>
              <a:rPr lang="en-CA" sz="1800" dirty="0" smtClean="0"/>
              <a:t>Disguises</a:t>
            </a:r>
            <a:r>
              <a:rPr lang="en-US" sz="1800" dirty="0" smtClean="0"/>
              <a:t> </a:t>
            </a:r>
            <a:r>
              <a:rPr lang="en-CA" sz="1800" dirty="0" smtClean="0"/>
              <a:t>IP address from </a:t>
            </a:r>
            <a:r>
              <a:rPr lang="en-US" sz="1800" dirty="0" smtClean="0"/>
              <a:t>unauthorized users</a:t>
            </a:r>
            <a:endParaRPr lang="en-CA" sz="1800" dirty="0" smtClean="0"/>
          </a:p>
          <a:p>
            <a:pPr lvl="1" eaLnBrk="1" hangingPunct="1"/>
            <a:r>
              <a:rPr lang="en-CA" sz="1800" dirty="0" smtClean="0"/>
              <a:t>Sits between Internet and network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Blocks curious inquiries and potentially dangerous intrusions from outside system</a:t>
            </a:r>
          </a:p>
          <a:p>
            <a:pPr marL="0" indent="0" eaLnBrk="1" hangingPunct="1">
              <a:buNone/>
            </a:pPr>
            <a:r>
              <a:rPr lang="en-CA" sz="2800" dirty="0"/>
              <a:t>Encryption</a:t>
            </a:r>
          </a:p>
          <a:p>
            <a:pPr lvl="1" eaLnBrk="1" hangingPunct="1"/>
            <a:r>
              <a:rPr lang="en-CA" sz="1800" dirty="0" smtClean="0"/>
              <a:t>Extreme </a:t>
            </a:r>
            <a:r>
              <a:rPr lang="en-CA" sz="1800" dirty="0"/>
              <a:t>protection </a:t>
            </a:r>
            <a:r>
              <a:rPr lang="en-US" sz="1800" dirty="0"/>
              <a:t>method</a:t>
            </a:r>
          </a:p>
          <a:p>
            <a:pPr lvl="2" eaLnBrk="1" hangingPunct="1"/>
            <a:r>
              <a:rPr lang="en-CA" sz="1600" dirty="0"/>
              <a:t>Sensitive data </a:t>
            </a:r>
            <a:r>
              <a:rPr lang="en-US" sz="1600" dirty="0"/>
              <a:t>put</a:t>
            </a:r>
            <a:r>
              <a:rPr lang="en-CA" sz="1600" dirty="0"/>
              <a:t> into secret</a:t>
            </a:r>
            <a:r>
              <a:rPr lang="en-US" sz="1600" dirty="0"/>
              <a:t> </a:t>
            </a:r>
            <a:r>
              <a:rPr lang="en-CA" sz="1600" dirty="0"/>
              <a:t>code</a:t>
            </a:r>
            <a:endParaRPr lang="en-US" sz="1600" dirty="0"/>
          </a:p>
          <a:p>
            <a:pPr lvl="2" eaLnBrk="1" hangingPunct="1"/>
            <a:r>
              <a:rPr lang="en-US" sz="1600" dirty="0" smtClean="0"/>
              <a:t>Communication - data </a:t>
            </a:r>
            <a:r>
              <a:rPr lang="en-US" sz="1600" dirty="0"/>
              <a:t>encrypted, transmitted, decrypted, processed</a:t>
            </a:r>
          </a:p>
          <a:p>
            <a:pPr lvl="1" eaLnBrk="1" hangingPunct="1"/>
            <a:r>
              <a:rPr lang="en-US" sz="1800" dirty="0"/>
              <a:t>Disadvantages</a:t>
            </a:r>
          </a:p>
          <a:p>
            <a:pPr lvl="2" eaLnBrk="1" hangingPunct="1"/>
            <a:r>
              <a:rPr lang="en-US" sz="1600" dirty="0"/>
              <a:t>Increased system overhead</a:t>
            </a:r>
          </a:p>
          <a:p>
            <a:pPr lvl="2" eaLnBrk="1" hangingPunct="1"/>
            <a:r>
              <a:rPr lang="en-US" sz="1600" dirty="0"/>
              <a:t>System dependent on encryption process itself</a:t>
            </a:r>
            <a:endParaRPr lang="en-CA" sz="1600" dirty="0"/>
          </a:p>
          <a:p>
            <a:pPr lvl="1" eaLnBrk="1" hangingPunct="1"/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3DC116-5123-459B-A2CA-2A53488EE101}" type="slidenum">
              <a:rPr lang="en-US" smtClean="0">
                <a:solidFill>
                  <a:srgbClr val="000000"/>
                </a:solidFill>
              </a:rPr>
              <a:pPr eaLnBrk="1" hangingPunct="1"/>
              <a:t>54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Password Management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Basic techniques protect hardware and software</a:t>
            </a:r>
          </a:p>
          <a:p>
            <a:pPr lvl="1" eaLnBrk="1" hangingPunct="1"/>
            <a:r>
              <a:rPr lang="en-CA" dirty="0" smtClean="0"/>
              <a:t>Good passwords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CA" dirty="0" smtClean="0"/>
              <a:t>Careful user training</a:t>
            </a:r>
          </a:p>
          <a:p>
            <a:pPr eaLnBrk="1" hangingPunct="1"/>
            <a:r>
              <a:rPr lang="en-CA" dirty="0"/>
              <a:t>Good password</a:t>
            </a:r>
          </a:p>
          <a:p>
            <a:pPr lvl="1" eaLnBrk="1" hangingPunct="1"/>
            <a:r>
              <a:rPr lang="en-CA" dirty="0"/>
              <a:t>Unusual, memorable, not obvious, and changed often</a:t>
            </a:r>
            <a:endParaRPr lang="en-US" dirty="0"/>
          </a:p>
          <a:p>
            <a:pPr eaLnBrk="1" hangingPunct="1"/>
            <a:r>
              <a:rPr lang="en-CA" dirty="0"/>
              <a:t>Password files </a:t>
            </a:r>
          </a:p>
          <a:p>
            <a:pPr lvl="1" eaLnBrk="1" hangingPunct="1"/>
            <a:r>
              <a:rPr lang="en-CA" dirty="0"/>
              <a:t>Stored in encrypted </a:t>
            </a:r>
            <a:r>
              <a:rPr lang="en-CA" dirty="0" smtClean="0"/>
              <a:t>form</a:t>
            </a:r>
          </a:p>
          <a:p>
            <a:pPr lvl="1" eaLnBrk="1" hangingPunct="1"/>
            <a:r>
              <a:rPr lang="en-CA" dirty="0" smtClean="0"/>
              <a:t>Entered password encrypted and compared to encrypted stored password</a:t>
            </a:r>
            <a:endParaRPr lang="en-US" dirty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9A66EC-C0CC-40E6-956D-8C3DBB83F667}" type="slidenum">
              <a:rPr lang="en-US" smtClean="0">
                <a:solidFill>
                  <a:srgbClr val="000000"/>
                </a:solidFill>
              </a:rPr>
              <a:pPr eaLnBrk="1" hangingPunct="1"/>
              <a:t>55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Password Alternatives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1417638"/>
            <a:ext cx="8458200" cy="48307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400" b="1" dirty="0" smtClean="0"/>
              <a:t>Biometrics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1800" dirty="0" smtClean="0"/>
              <a:t>Identifying individuals based on each person’s </a:t>
            </a:r>
            <a:r>
              <a:rPr lang="en-CA" sz="1800" b="1" dirty="0" smtClean="0"/>
              <a:t>unique biological 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CA" sz="1800" dirty="0" smtClean="0"/>
              <a:t>Current research focus</a:t>
            </a:r>
            <a:endParaRPr lang="en-US" sz="1800" dirty="0" smtClean="0"/>
          </a:p>
          <a:p>
            <a:pPr lvl="2" eaLnBrk="1" hangingPunct="1">
              <a:lnSpc>
                <a:spcPct val="90000"/>
              </a:lnSpc>
            </a:pPr>
            <a:r>
              <a:rPr lang="en-CA" sz="1800" dirty="0" smtClean="0"/>
              <a:t>Analysis of </a:t>
            </a:r>
            <a:r>
              <a:rPr lang="en-CA" sz="1800" b="1" dirty="0" smtClean="0"/>
              <a:t>human face, fingerprints, hand measurements, iris/retina, voice</a:t>
            </a:r>
            <a:r>
              <a:rPr lang="en-US" sz="1800" b="1" dirty="0" smtClean="0"/>
              <a:t> </a:t>
            </a:r>
            <a:r>
              <a:rPr lang="en-CA" sz="1800" dirty="0" smtClean="0"/>
              <a:t>prints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CA" sz="1800" b="1" dirty="0" smtClean="0"/>
              <a:t>Positively identifies person </a:t>
            </a:r>
            <a:r>
              <a:rPr lang="en-CA" sz="1800" dirty="0" smtClean="0"/>
              <a:t>being</a:t>
            </a:r>
            <a:r>
              <a:rPr lang="en-US" sz="1800" dirty="0" smtClean="0"/>
              <a:t> </a:t>
            </a:r>
            <a:r>
              <a:rPr lang="en-CA" sz="1800" dirty="0" smtClean="0"/>
              <a:t>scanned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smtClean="0"/>
              <a:t>Critical factor - Reducing margin of error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b="1" dirty="0" smtClean="0"/>
              <a:t>Expensive</a:t>
            </a:r>
          </a:p>
          <a:p>
            <a:pPr marL="0" indent="0" eaLnBrk="1" hangingPunct="1">
              <a:buNone/>
            </a:pPr>
            <a:r>
              <a:rPr lang="en-US" sz="2400" b="1" dirty="0"/>
              <a:t>Picture passwords</a:t>
            </a:r>
          </a:p>
          <a:p>
            <a:pPr lvl="1" eaLnBrk="1" hangingPunct="1"/>
            <a:r>
              <a:rPr lang="en-US" sz="1800" dirty="0"/>
              <a:t>Graphics and pattern clicks</a:t>
            </a:r>
          </a:p>
          <a:p>
            <a:pPr lvl="1" eaLnBrk="1" hangingPunct="1"/>
            <a:r>
              <a:rPr lang="en-US" sz="1800" dirty="0"/>
              <a:t>Involves touch screen, mouse, or other pointing device</a:t>
            </a:r>
          </a:p>
          <a:p>
            <a:pPr lvl="1" eaLnBrk="1" hangingPunct="1"/>
            <a:r>
              <a:rPr lang="en-US" sz="1800" dirty="0" smtClean="0"/>
              <a:t>Eliminates </a:t>
            </a:r>
            <a:r>
              <a:rPr lang="en-US" sz="1800" dirty="0"/>
              <a:t>keyboard entries	</a:t>
            </a:r>
          </a:p>
          <a:p>
            <a:pPr lvl="1" eaLnBrk="1" hangingPunct="1">
              <a:lnSpc>
                <a:spcPct val="90000"/>
              </a:lnSpc>
            </a:pPr>
            <a:endParaRPr lang="en-CA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638982-AAD4-4643-9C92-6DF076397041}" type="slidenum">
              <a:rPr lang="en-US" smtClean="0">
                <a:solidFill>
                  <a:srgbClr val="000000"/>
                </a:solidFill>
              </a:rPr>
              <a:pPr eaLnBrk="1" hangingPunct="1"/>
              <a:t>56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573" y="18197"/>
            <a:ext cx="8229600" cy="1143000"/>
          </a:xfrm>
        </p:spPr>
        <p:txBody>
          <a:bodyPr/>
          <a:lstStyle/>
          <a:p>
            <a:pPr eaLnBrk="1" hangingPunct="1"/>
            <a:r>
              <a:rPr lang="en-CA" dirty="0" smtClean="0"/>
              <a:t>Social Engineering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39973" y="1187024"/>
            <a:ext cx="8686800" cy="5029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CA" dirty="0" smtClean="0"/>
              <a:t>Technique:</a:t>
            </a:r>
          </a:p>
          <a:p>
            <a:pPr eaLnBrk="1" hangingPunct="1"/>
            <a:r>
              <a:rPr lang="en-CA" sz="2000" dirty="0" smtClean="0"/>
              <a:t>System intruders </a:t>
            </a:r>
            <a:r>
              <a:rPr lang="en-CA" sz="2000" b="1" dirty="0" smtClean="0"/>
              <a:t>gain access to information</a:t>
            </a:r>
            <a:r>
              <a:rPr lang="en-US" sz="2000" b="1" dirty="0" smtClean="0"/>
              <a:t> </a:t>
            </a:r>
            <a:r>
              <a:rPr lang="en-CA" sz="2000" b="1" dirty="0" smtClean="0"/>
              <a:t>about a legitimate user (often from user)	</a:t>
            </a:r>
          </a:p>
          <a:p>
            <a:pPr eaLnBrk="1" hangingPunct="1"/>
            <a:r>
              <a:rPr lang="en-CA" sz="2000" dirty="0" smtClean="0"/>
              <a:t>Learn active passwords</a:t>
            </a:r>
            <a:endParaRPr lang="en-US" sz="2000" dirty="0" smtClean="0"/>
          </a:p>
          <a:p>
            <a:pPr lvl="1" eaLnBrk="1" hangingPunct="1"/>
            <a:r>
              <a:rPr lang="en-US" sz="2000" dirty="0" smtClean="0"/>
              <a:t>Looking in and around user’s desk for written reminder</a:t>
            </a:r>
          </a:p>
          <a:p>
            <a:pPr lvl="1" eaLnBrk="1" hangingPunct="1"/>
            <a:r>
              <a:rPr lang="en-US" sz="2000" dirty="0" smtClean="0"/>
              <a:t>Trying logon ID as password</a:t>
            </a:r>
          </a:p>
          <a:p>
            <a:pPr lvl="1" eaLnBrk="1" hangingPunct="1"/>
            <a:r>
              <a:rPr lang="en-US" sz="2000" dirty="0" smtClean="0"/>
              <a:t>Searching logon scripts</a:t>
            </a:r>
          </a:p>
          <a:p>
            <a:pPr lvl="1" eaLnBrk="1" hangingPunct="1"/>
            <a:r>
              <a:rPr lang="en-US" sz="2000" dirty="0" smtClean="0"/>
              <a:t>Telephoning friends and coworkers to learn information (family member names, pet names, vacation destinations, hobbies, car model)</a:t>
            </a:r>
          </a:p>
          <a:p>
            <a:pPr eaLnBrk="1" hangingPunct="1">
              <a:lnSpc>
                <a:spcPct val="90000"/>
              </a:lnSpc>
            </a:pPr>
            <a:r>
              <a:rPr lang="en-CA" sz="2000" b="1" dirty="0"/>
              <a:t>Phishing</a:t>
            </a:r>
            <a:endParaRPr lang="en-US" sz="2000" b="1" dirty="0"/>
          </a:p>
          <a:p>
            <a:pPr lvl="1" eaLnBrk="1" hangingPunct="1">
              <a:lnSpc>
                <a:spcPct val="90000"/>
              </a:lnSpc>
            </a:pPr>
            <a:r>
              <a:rPr lang="en-CA" sz="2000" dirty="0"/>
              <a:t>Intruder pretends</a:t>
            </a:r>
            <a:r>
              <a:rPr lang="en-US" sz="2000" dirty="0"/>
              <a:t> </a:t>
            </a:r>
            <a:r>
              <a:rPr lang="en-CA" sz="2000" dirty="0"/>
              <a:t>to be legitimate entity </a:t>
            </a:r>
          </a:p>
          <a:p>
            <a:pPr lvl="2" eaLnBrk="1" hangingPunct="1">
              <a:lnSpc>
                <a:spcPct val="90000"/>
              </a:lnSpc>
            </a:pPr>
            <a:r>
              <a:rPr lang="en-CA" sz="2000" dirty="0"/>
              <a:t>Asks unwary user to reconfirm</a:t>
            </a:r>
            <a:r>
              <a:rPr lang="en-US" sz="2000" dirty="0"/>
              <a:t> </a:t>
            </a:r>
            <a:r>
              <a:rPr lang="en-CA" sz="2000" dirty="0" smtClean="0"/>
              <a:t>personal / </a:t>
            </a:r>
            <a:r>
              <a:rPr lang="en-CA" sz="2000" dirty="0"/>
              <a:t>financial information</a:t>
            </a:r>
            <a:endParaRPr lang="en-US" sz="2000" dirty="0"/>
          </a:p>
          <a:p>
            <a:pPr lvl="2" eaLnBrk="1" hangingPunct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522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778BF7-175B-4411-A64A-D886C588F919}" type="slidenum">
              <a:rPr lang="en-US" smtClean="0">
                <a:solidFill>
                  <a:srgbClr val="000000"/>
                </a:solidFill>
              </a:rPr>
              <a:pPr eaLnBrk="1" hangingPunct="1"/>
              <a:t>57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Ethics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b="1" dirty="0" smtClean="0"/>
              <a:t>Ethical behavior: Be good. Do good.</a:t>
            </a:r>
            <a:endParaRPr lang="en-US" b="1" dirty="0" smtClean="0"/>
          </a:p>
          <a:p>
            <a:pPr lvl="1" eaLnBrk="1" hangingPunct="1"/>
            <a:r>
              <a:rPr lang="en-CA" dirty="0" smtClean="0"/>
              <a:t>IEEE and ACM issued standard of ethics</a:t>
            </a:r>
            <a:r>
              <a:rPr lang="en-US" dirty="0" smtClean="0"/>
              <a:t> in 1992</a:t>
            </a:r>
          </a:p>
          <a:p>
            <a:pPr lvl="1" eaLnBrk="1" hangingPunct="1"/>
            <a:r>
              <a:rPr lang="en-CA" dirty="0" smtClean="0"/>
              <a:t>Apparent lack of computing ethics</a:t>
            </a:r>
          </a:p>
          <a:p>
            <a:pPr lvl="2" eaLnBrk="1" hangingPunct="1"/>
            <a:r>
              <a:rPr lang="en-CA" dirty="0" smtClean="0"/>
              <a:t>Significant departure from other professions</a:t>
            </a:r>
            <a:endParaRPr lang="en-US" dirty="0" smtClean="0"/>
          </a:p>
          <a:p>
            <a:pPr eaLnBrk="1" hangingPunct="1"/>
            <a:r>
              <a:rPr lang="en-CA" dirty="0" smtClean="0"/>
              <a:t>Consequences </a:t>
            </a:r>
            <a:r>
              <a:rPr lang="en-US" dirty="0" smtClean="0"/>
              <a:t>of </a:t>
            </a:r>
            <a:r>
              <a:rPr lang="en-CA" dirty="0" smtClean="0"/>
              <a:t>ethical lapses</a:t>
            </a:r>
            <a:endParaRPr lang="en-US" dirty="0" smtClean="0"/>
          </a:p>
          <a:p>
            <a:pPr lvl="1" eaLnBrk="1" hangingPunct="1"/>
            <a:r>
              <a:rPr lang="en-US" dirty="0" smtClean="0"/>
              <a:t>Illegally copied software: lawsuits and fines</a:t>
            </a:r>
          </a:p>
          <a:p>
            <a:pPr lvl="1" eaLnBrk="1" hangingPunct="1"/>
            <a:r>
              <a:rPr lang="en-US" dirty="0" smtClean="0"/>
              <a:t>Plagiarism: illegal and punishable by law</a:t>
            </a:r>
          </a:p>
          <a:p>
            <a:pPr lvl="1" eaLnBrk="1" hangingPunct="1"/>
            <a:r>
              <a:rPr lang="en-US" dirty="0" smtClean="0"/>
              <a:t>Eavesdropping on e-mail, data, or voice communications: sometimes illegal and usually unwarranted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65AB56-261E-4C87-A97B-00F6B515CCA7}" type="slidenum">
              <a:rPr lang="en-US" smtClean="0">
                <a:solidFill>
                  <a:srgbClr val="000000"/>
                </a:solidFill>
              </a:rPr>
              <a:pPr eaLnBrk="1" hangingPunct="1"/>
              <a:t>58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14</a:t>
            </a:r>
            <a:endParaRPr lang="en-US" dirty="0" smtClean="0"/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Design </a:t>
            </a:r>
            <a:r>
              <a:rPr lang="en-US" dirty="0" smtClean="0"/>
              <a:t>goals for Windows operating systems designers</a:t>
            </a:r>
          </a:p>
          <a:p>
            <a:pPr eaLnBrk="1" hangingPunct="1"/>
            <a:r>
              <a:rPr lang="en-US" dirty="0" smtClean="0"/>
              <a:t>The role of the Memory Manager and Virtual Memory Manager in Windows</a:t>
            </a:r>
          </a:p>
          <a:p>
            <a:pPr eaLnBrk="1" hangingPunct="1"/>
            <a:r>
              <a:rPr lang="en-US" dirty="0" smtClean="0"/>
              <a:t>Its use of the Device, Processor, and Network Managers</a:t>
            </a:r>
          </a:p>
          <a:p>
            <a:pPr eaLnBrk="1" hangingPunct="1"/>
            <a:r>
              <a:rPr lang="en-US" dirty="0" smtClean="0"/>
              <a:t>Windows user interfaces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products before Windows 95 operating system</a:t>
            </a:r>
          </a:p>
          <a:p>
            <a:pPr lvl="1"/>
            <a:r>
              <a:rPr lang="en-US" dirty="0" smtClean="0"/>
              <a:t>Graphical user interfaces requiring the MS-DOS operating system</a:t>
            </a:r>
          </a:p>
          <a:p>
            <a:pPr lvl="1"/>
            <a:r>
              <a:rPr lang="en-US" dirty="0" smtClean="0"/>
              <a:t>Disadvantages:</a:t>
            </a:r>
          </a:p>
          <a:p>
            <a:pPr lvl="2"/>
            <a:r>
              <a:rPr lang="en-US" dirty="0" smtClean="0"/>
              <a:t>Multitasking not supported</a:t>
            </a:r>
          </a:p>
          <a:p>
            <a:pPr lvl="2"/>
            <a:r>
              <a:rPr lang="en-US" dirty="0" smtClean="0"/>
              <a:t>Little built-in security</a:t>
            </a:r>
          </a:p>
          <a:p>
            <a:pPr lvl="2"/>
            <a:r>
              <a:rPr lang="en-US" dirty="0" smtClean="0"/>
              <a:t>Lacked interprocess communication capability</a:t>
            </a:r>
          </a:p>
          <a:p>
            <a:pPr lvl="2"/>
            <a:r>
              <a:rPr lang="en-US" dirty="0" smtClean="0"/>
              <a:t>Required customization to work with each system hardware component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717D95-C0F6-4C88-B82E-37B506D9837F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0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Management of I/O Requests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en-CA" sz="2200" dirty="0" smtClean="0"/>
              <a:t>OS Device Manager divides I/O task into 3 parts and each is handled by specific software component</a:t>
            </a:r>
            <a:r>
              <a:rPr lang="en-CA" sz="2200" b="1" dirty="0" smtClean="0"/>
              <a:t>:  I/O </a:t>
            </a:r>
            <a:r>
              <a:rPr lang="en-CA" sz="2200" b="1" dirty="0"/>
              <a:t>traffic </a:t>
            </a:r>
            <a:r>
              <a:rPr lang="en-CA" sz="2200" b="1" dirty="0" smtClean="0"/>
              <a:t>controller, </a:t>
            </a:r>
            <a:r>
              <a:rPr lang="en-US" sz="2200" b="1" dirty="0" smtClean="0"/>
              <a:t>scheduler and handler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CA" sz="2000" b="1" dirty="0" smtClean="0"/>
              <a:t>I/O traffic controller</a:t>
            </a:r>
            <a:endParaRPr lang="en-US" sz="2000" b="1" dirty="0" smtClean="0"/>
          </a:p>
          <a:p>
            <a:pPr lvl="1"/>
            <a:r>
              <a:rPr lang="en-CA" sz="2000" dirty="0" smtClean="0"/>
              <a:t>Watches status of devices, control units, channels</a:t>
            </a:r>
          </a:p>
          <a:p>
            <a:pPr lvl="1"/>
            <a:r>
              <a:rPr lang="en-US" sz="2000" dirty="0" smtClean="0"/>
              <a:t>Three main tasks</a:t>
            </a:r>
          </a:p>
          <a:p>
            <a:pPr lvl="2"/>
            <a:r>
              <a:rPr lang="en-CA" sz="2000" dirty="0" smtClean="0"/>
              <a:t>Determine if path available</a:t>
            </a:r>
          </a:p>
          <a:p>
            <a:pPr lvl="2"/>
            <a:r>
              <a:rPr lang="en-CA" sz="2000" dirty="0" smtClean="0"/>
              <a:t>If more than one path available, determine which one to select</a:t>
            </a:r>
            <a:endParaRPr lang="en-US" sz="2000" dirty="0" smtClean="0"/>
          </a:p>
          <a:p>
            <a:pPr lvl="2"/>
            <a:r>
              <a:rPr lang="en-CA" sz="2000" dirty="0" smtClean="0"/>
              <a:t>If</a:t>
            </a:r>
            <a:r>
              <a:rPr lang="en-US" sz="2000" dirty="0" smtClean="0"/>
              <a:t> </a:t>
            </a:r>
            <a:r>
              <a:rPr lang="en-CA" sz="2000" dirty="0" smtClean="0"/>
              <a:t>paths all busy, determine when one is available</a:t>
            </a:r>
            <a:endParaRPr lang="en-US" sz="2000" dirty="0" smtClean="0"/>
          </a:p>
          <a:p>
            <a:pPr lvl="1"/>
            <a:r>
              <a:rPr lang="en-CA" sz="2000" dirty="0" smtClean="0"/>
              <a:t>Maintains database containing each unit’s status and</a:t>
            </a:r>
            <a:r>
              <a:rPr lang="en-US" sz="2000" dirty="0" smtClean="0"/>
              <a:t> </a:t>
            </a:r>
            <a:r>
              <a:rPr lang="en-CA" sz="2000" dirty="0" smtClean="0"/>
              <a:t>connections</a:t>
            </a:r>
          </a:p>
        </p:txBody>
      </p:sp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E22D6A-4950-4320-A2D4-3B587FB641B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37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 (cont’d.)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products since 1995</a:t>
            </a:r>
          </a:p>
          <a:p>
            <a:pPr lvl="1"/>
            <a:r>
              <a:rPr lang="en-US" dirty="0" smtClean="0"/>
              <a:t>Abandoned MS-DOS reliance</a:t>
            </a:r>
          </a:p>
          <a:p>
            <a:pPr lvl="1"/>
            <a:r>
              <a:rPr lang="en-US" dirty="0" smtClean="0"/>
              <a:t>More powerful networking products</a:t>
            </a:r>
          </a:p>
          <a:p>
            <a:r>
              <a:rPr lang="en-US" dirty="0" smtClean="0"/>
              <a:t>Windows product version number</a:t>
            </a:r>
          </a:p>
          <a:p>
            <a:pPr lvl="1"/>
            <a:r>
              <a:rPr lang="en-US" dirty="0" smtClean="0"/>
              <a:t>Windows XP: version 5.1</a:t>
            </a:r>
          </a:p>
          <a:p>
            <a:pPr lvl="1"/>
            <a:r>
              <a:rPr lang="en-US" dirty="0" smtClean="0"/>
              <a:t>Windows 7: version 6.2</a:t>
            </a:r>
          </a:p>
          <a:p>
            <a:pPr lvl="1"/>
            <a:r>
              <a:rPr lang="en-US" dirty="0" smtClean="0"/>
              <a:t>Windows 8: version 6.2</a:t>
            </a:r>
          </a:p>
          <a:p>
            <a:pPr lvl="1"/>
            <a:r>
              <a:rPr lang="en-US" dirty="0" smtClean="0"/>
              <a:t>Display by pressing Windows logo key and the R key together</a:t>
            </a:r>
          </a:p>
          <a:p>
            <a:pPr lvl="2"/>
            <a:r>
              <a:rPr lang="en-US" dirty="0" smtClean="0"/>
              <a:t>Type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winver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A717D95-C0F6-4C88-B82E-37B506D9837F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990"/>
            <a:ext cx="8229600" cy="1143000"/>
          </a:xfrm>
        </p:spPr>
        <p:txBody>
          <a:bodyPr/>
          <a:lstStyle/>
          <a:p>
            <a:r>
              <a:rPr lang="en-CA" dirty="0" smtClean="0"/>
              <a:t>Design Goals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CA" dirty="0" smtClean="0"/>
              <a:t>Windows networking operating systems</a:t>
            </a:r>
          </a:p>
          <a:p>
            <a:pPr lvl="1"/>
            <a:r>
              <a:rPr lang="en-CA" sz="2000" dirty="0" smtClean="0"/>
              <a:t>Influenced by several operating system models</a:t>
            </a:r>
          </a:p>
          <a:p>
            <a:pPr lvl="2"/>
            <a:r>
              <a:rPr lang="en-CA" sz="2000" dirty="0" smtClean="0"/>
              <a:t>Employed already-existing frameworks </a:t>
            </a:r>
          </a:p>
          <a:p>
            <a:pPr lvl="2"/>
            <a:r>
              <a:rPr lang="en-CA" sz="2000" dirty="0" smtClean="0"/>
              <a:t>Introduced new features</a:t>
            </a:r>
          </a:p>
          <a:p>
            <a:pPr lvl="1"/>
            <a:r>
              <a:rPr lang="en-CA" sz="2000" dirty="0" smtClean="0"/>
              <a:t>Object model: manage and allocate resources</a:t>
            </a:r>
          </a:p>
          <a:p>
            <a:pPr lvl="1"/>
            <a:r>
              <a:rPr lang="en-CA" sz="2000" dirty="0" smtClean="0"/>
              <a:t>Symmetric multiprocessing (SMP): achieve maximum multiprocessor </a:t>
            </a:r>
            <a:r>
              <a:rPr lang="en-CA" sz="2000" dirty="0" smtClean="0"/>
              <a:t>performance</a:t>
            </a:r>
          </a:p>
          <a:p>
            <a:pPr lvl="1" eaLnBrk="1" hangingPunct="1"/>
            <a:r>
              <a:rPr lang="en-CA" sz="2000" dirty="0"/>
              <a:t>Five </a:t>
            </a:r>
            <a:r>
              <a:rPr lang="en-CA" sz="2000" dirty="0"/>
              <a:t>design goals</a:t>
            </a:r>
            <a:endParaRPr lang="en-US" sz="2000" dirty="0"/>
          </a:p>
          <a:p>
            <a:pPr lvl="2" eaLnBrk="1" hangingPunct="1"/>
            <a:r>
              <a:rPr lang="en-CA" sz="2000" dirty="0"/>
              <a:t>Extensibility</a:t>
            </a:r>
            <a:endParaRPr lang="en-US" sz="2000" dirty="0"/>
          </a:p>
          <a:p>
            <a:pPr lvl="2" eaLnBrk="1" hangingPunct="1"/>
            <a:r>
              <a:rPr lang="en-CA" sz="2000" dirty="0"/>
              <a:t>Portability</a:t>
            </a:r>
            <a:endParaRPr lang="en-US" sz="2000" dirty="0"/>
          </a:p>
          <a:p>
            <a:pPr lvl="2" eaLnBrk="1" hangingPunct="1"/>
            <a:r>
              <a:rPr lang="en-CA" sz="2000" dirty="0"/>
              <a:t>Reliability</a:t>
            </a:r>
          </a:p>
          <a:p>
            <a:pPr lvl="2" eaLnBrk="1" hangingPunct="1"/>
            <a:r>
              <a:rPr lang="en-CA" sz="2000" dirty="0"/>
              <a:t>Compatibility</a:t>
            </a:r>
            <a:endParaRPr lang="en-US" sz="2000" dirty="0"/>
          </a:p>
          <a:p>
            <a:pPr lvl="2" eaLnBrk="1" hangingPunct="1"/>
            <a:r>
              <a:rPr lang="en-CA" sz="2000" dirty="0"/>
              <a:t>Performance</a:t>
            </a:r>
          </a:p>
          <a:p>
            <a:pPr lvl="1"/>
            <a:endParaRPr lang="en-CA" sz="2000" dirty="0" smtClean="0"/>
          </a:p>
        </p:txBody>
      </p:sp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60E43C-CF86-421B-A61A-C400EBA366B4}" type="slidenum">
              <a:rPr lang="en-US" smtClean="0"/>
              <a:pPr/>
              <a:t>61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265A0E-B39B-48DA-A43B-C317AB5C660E}" type="slidenum">
              <a:rPr lang="en-US" smtClean="0">
                <a:solidFill>
                  <a:srgbClr val="000000"/>
                </a:solidFill>
              </a:rPr>
              <a:pPr eaLnBrk="1" hangingPunct="1"/>
              <a:t>62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Memory </a:t>
            </a:r>
            <a:r>
              <a:rPr lang="en-CA" dirty="0" smtClean="0"/>
              <a:t>Management</a:t>
            </a:r>
            <a:endParaRPr lang="en-CA" dirty="0" smtClean="0"/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z="2000" dirty="0" smtClean="0"/>
              <a:t>Challenge </a:t>
            </a:r>
            <a:r>
              <a:rPr lang="en-CA" sz="2000" dirty="0"/>
              <a:t>for all Windows operating systems</a:t>
            </a:r>
          </a:p>
          <a:p>
            <a:pPr lvl="1" eaLnBrk="1" hangingPunct="1"/>
            <a:r>
              <a:rPr lang="en-CA" sz="1800" dirty="0"/>
              <a:t>Run application programs (Windows or POSIX</a:t>
            </a:r>
            <a:r>
              <a:rPr lang="en-US" sz="1800" dirty="0"/>
              <a:t>)</a:t>
            </a:r>
          </a:p>
          <a:p>
            <a:pPr lvl="2" eaLnBrk="1" hangingPunct="1"/>
            <a:r>
              <a:rPr lang="en-CA" sz="1800" dirty="0"/>
              <a:t>Without programs crashing into each other’s memory</a:t>
            </a:r>
          </a:p>
          <a:p>
            <a:pPr eaLnBrk="1" hangingPunct="1"/>
            <a:r>
              <a:rPr lang="en-US" sz="2000" dirty="0" smtClean="0"/>
              <a:t>Memory </a:t>
            </a:r>
            <a:r>
              <a:rPr lang="en-US" sz="2000" dirty="0" smtClean="0"/>
              <a:t>layout (</a:t>
            </a:r>
            <a:r>
              <a:rPr lang="en-CA" sz="2000" dirty="0" smtClean="0"/>
              <a:t>recent Windows versions)</a:t>
            </a:r>
          </a:p>
          <a:p>
            <a:pPr lvl="1" eaLnBrk="1" hangingPunct="1"/>
            <a:r>
              <a:rPr lang="en-CA" sz="1800" dirty="0" smtClean="0"/>
              <a:t>Operating system: high virtual memory</a:t>
            </a:r>
          </a:p>
          <a:p>
            <a:pPr lvl="1" eaLnBrk="1" hangingPunct="1"/>
            <a:r>
              <a:rPr lang="en-CA" sz="1800" dirty="0" smtClean="0"/>
              <a:t>User code and data: low virtual memory</a:t>
            </a:r>
            <a:endParaRPr lang="en-US" sz="1800" dirty="0" smtClean="0"/>
          </a:p>
          <a:p>
            <a:pPr eaLnBrk="1" hangingPunct="1"/>
            <a:r>
              <a:rPr lang="en-CA" sz="2000" dirty="0" smtClean="0"/>
              <a:t>User process</a:t>
            </a:r>
          </a:p>
          <a:p>
            <a:pPr lvl="1" eaLnBrk="1" hangingPunct="1"/>
            <a:r>
              <a:rPr lang="en-CA" sz="1800" dirty="0" smtClean="0"/>
              <a:t>Cannot read or write system memory directly</a:t>
            </a:r>
            <a:endParaRPr lang="en-US" sz="1800" dirty="0" smtClean="0"/>
          </a:p>
          <a:p>
            <a:pPr eaLnBrk="1" hangingPunct="1"/>
            <a:r>
              <a:rPr lang="en-CA" sz="2000" dirty="0" smtClean="0"/>
              <a:t>Memory paged to disk</a:t>
            </a:r>
          </a:p>
          <a:p>
            <a:pPr lvl="1" eaLnBrk="1" hangingPunct="1"/>
            <a:r>
              <a:rPr lang="en-CA" sz="1800" dirty="0" smtClean="0"/>
              <a:t>User-accessible memory</a:t>
            </a:r>
          </a:p>
          <a:p>
            <a:pPr lvl="1" eaLnBrk="1" hangingPunct="1"/>
            <a:r>
              <a:rPr lang="en-CA" sz="1800" dirty="0" smtClean="0"/>
              <a:t>System memory segment labeled paged pool</a:t>
            </a:r>
            <a:endParaRPr lang="en-US" sz="1800" dirty="0" smtClean="0"/>
          </a:p>
          <a:p>
            <a:pPr eaLnBrk="1" hangingPunct="1"/>
            <a:r>
              <a:rPr lang="en-CA" sz="2000" dirty="0" smtClean="0"/>
              <a:t>Memory never paged to disk</a:t>
            </a:r>
          </a:p>
          <a:p>
            <a:pPr lvl="1" eaLnBrk="1" hangingPunct="1"/>
            <a:r>
              <a:rPr lang="en-CA" sz="1800" dirty="0" smtClean="0"/>
              <a:t>System memory segment labeled nonpaged pool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092E9C-EEC4-487D-8EC7-D61B5B775472}" type="slidenum">
              <a:rPr lang="en-US" smtClean="0">
                <a:solidFill>
                  <a:srgbClr val="000000"/>
                </a:solidFill>
              </a:rPr>
              <a:pPr eaLnBrk="1" hangingPunct="1"/>
              <a:t>63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Memory Management (cont’d.)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32 bit versions of Windows limited to maximum of 4gb physical memory</a:t>
            </a:r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r>
              <a:rPr lang="en-US" sz="2400" dirty="0" smtClean="0"/>
              <a:t>64 bit versions of Windows have increased physical memory limits that vary with version: </a:t>
            </a:r>
          </a:p>
          <a:p>
            <a:pPr marL="0" indent="0">
              <a:buNone/>
            </a:pPr>
            <a:r>
              <a:rPr lang="en-US" dirty="0" smtClean="0"/>
              <a:t>Windows  7</a:t>
            </a:r>
          </a:p>
          <a:p>
            <a:pPr lvl="1"/>
            <a:r>
              <a:rPr lang="en-US" sz="2000" dirty="0" smtClean="0"/>
              <a:t>Starter = </a:t>
            </a:r>
            <a:r>
              <a:rPr lang="en-US" sz="2000" dirty="0"/>
              <a:t>8GB</a:t>
            </a:r>
          </a:p>
          <a:p>
            <a:pPr lvl="1"/>
            <a:r>
              <a:rPr lang="en-US" sz="2000" dirty="0"/>
              <a:t>Home </a:t>
            </a:r>
            <a:r>
              <a:rPr lang="en-US" sz="2000" dirty="0" smtClean="0"/>
              <a:t>Basic = </a:t>
            </a:r>
            <a:r>
              <a:rPr lang="en-US" sz="2000" dirty="0"/>
              <a:t>8GB</a:t>
            </a:r>
          </a:p>
          <a:p>
            <a:pPr lvl="1"/>
            <a:r>
              <a:rPr lang="en-US" sz="2000" dirty="0"/>
              <a:t>Home </a:t>
            </a:r>
            <a:r>
              <a:rPr lang="en-US" sz="2000" dirty="0" smtClean="0"/>
              <a:t>Premium = 16GB</a:t>
            </a:r>
            <a:endParaRPr lang="en-US" sz="2000" dirty="0"/>
          </a:p>
          <a:p>
            <a:pPr lvl="1"/>
            <a:r>
              <a:rPr lang="en-US" sz="2000" dirty="0" smtClean="0"/>
              <a:t>Professional = 192GB</a:t>
            </a:r>
            <a:endParaRPr lang="en-US" sz="2000" dirty="0"/>
          </a:p>
          <a:p>
            <a:pPr lvl="1"/>
            <a:r>
              <a:rPr lang="en-US" sz="2000" dirty="0" smtClean="0"/>
              <a:t>Enterprise = 192GB</a:t>
            </a:r>
            <a:endParaRPr lang="en-US" sz="2000" dirty="0"/>
          </a:p>
          <a:p>
            <a:pPr lvl="1"/>
            <a:r>
              <a:rPr lang="en-US" sz="2000" dirty="0" smtClean="0"/>
              <a:t>Ultimate = 192GB                                                </a:t>
            </a:r>
            <a:r>
              <a:rPr lang="en-US" sz="1600" dirty="0" smtClean="0"/>
              <a:t>Source</a:t>
            </a:r>
            <a:r>
              <a:rPr lang="en-US" sz="1600" dirty="0"/>
              <a:t>: zdnet.com</a:t>
            </a:r>
            <a:endParaRPr lang="en-US" sz="2000" dirty="0"/>
          </a:p>
          <a:p>
            <a:pPr lvl="1"/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E25F5AB-7435-43B6-A70E-3E56739E801A}" type="slidenum">
              <a:rPr lang="en-US" smtClean="0">
                <a:solidFill>
                  <a:srgbClr val="000000"/>
                </a:solidFill>
              </a:rPr>
              <a:pPr eaLnBrk="1" hangingPunct="1"/>
              <a:t>64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Virtual Memory Implementation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VM manager reliance</a:t>
            </a:r>
          </a:p>
          <a:p>
            <a:pPr lvl="1" eaLnBrk="1" hangingPunct="1"/>
            <a:r>
              <a:rPr lang="en-US" dirty="0" smtClean="0"/>
              <a:t>Address space management </a:t>
            </a:r>
          </a:p>
          <a:p>
            <a:pPr lvl="1" eaLnBrk="1" hangingPunct="1"/>
            <a:r>
              <a:rPr lang="en-US" dirty="0" smtClean="0"/>
              <a:t>Paging techniques</a:t>
            </a:r>
          </a:p>
          <a:p>
            <a:pPr eaLnBrk="1" hangingPunct="1"/>
            <a:r>
              <a:rPr lang="en-CA" dirty="0" smtClean="0"/>
              <a:t>Address space management</a:t>
            </a:r>
            <a:endParaRPr lang="en-US" dirty="0" smtClean="0"/>
          </a:p>
          <a:p>
            <a:pPr lvl="1" eaLnBrk="1" hangingPunct="1"/>
            <a:r>
              <a:rPr lang="en-CA" dirty="0" smtClean="0"/>
              <a:t>Upper half of virtual address space</a:t>
            </a:r>
          </a:p>
          <a:p>
            <a:pPr lvl="2" eaLnBrk="1" hangingPunct="1"/>
            <a:r>
              <a:rPr lang="en-CA" dirty="0" smtClean="0"/>
              <a:t>Accessible only</a:t>
            </a:r>
            <a:r>
              <a:rPr lang="en-US" dirty="0" smtClean="0"/>
              <a:t> </a:t>
            </a:r>
            <a:r>
              <a:rPr lang="en-CA" dirty="0" smtClean="0"/>
              <a:t>to kernel-mode processes</a:t>
            </a:r>
            <a:endParaRPr lang="en-US" dirty="0" smtClean="0"/>
          </a:p>
          <a:p>
            <a:pPr lvl="1" eaLnBrk="1" hangingPunct="1"/>
            <a:r>
              <a:rPr lang="en-CA" dirty="0" smtClean="0"/>
              <a:t>Code in lower part (kernel code and data)</a:t>
            </a:r>
          </a:p>
          <a:p>
            <a:pPr lvl="2" eaLnBrk="1" hangingPunct="1"/>
            <a:r>
              <a:rPr lang="en-CA" dirty="0" smtClean="0"/>
              <a:t>Never paged out of memory</a:t>
            </a:r>
            <a:endParaRPr lang="en-US" dirty="0" smtClean="0"/>
          </a:p>
          <a:p>
            <a:pPr lvl="1" eaLnBrk="1" hangingPunct="1"/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733FD6-E29B-43F5-9BFB-9C2582ED0923}" type="slidenum">
              <a:rPr lang="en-US" smtClean="0">
                <a:solidFill>
                  <a:srgbClr val="000000"/>
                </a:solidFill>
              </a:rPr>
              <a:pPr eaLnBrk="1" hangingPunct="1"/>
              <a:t>65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Processor Management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648200"/>
          </a:xfrm>
        </p:spPr>
        <p:txBody>
          <a:bodyPr/>
          <a:lstStyle/>
          <a:p>
            <a:pPr eaLnBrk="1" hangingPunct="1"/>
            <a:r>
              <a:rPr lang="en-CA" sz="2400" dirty="0" smtClean="0"/>
              <a:t>Windows</a:t>
            </a:r>
          </a:p>
          <a:p>
            <a:pPr lvl="1" eaLnBrk="1" hangingPunct="1"/>
            <a:r>
              <a:rPr lang="en-CA" sz="2000" dirty="0" smtClean="0"/>
              <a:t>Preemptive-multitasking, multithreaded operating system</a:t>
            </a:r>
          </a:p>
          <a:p>
            <a:pPr lvl="1" eaLnBrk="1" hangingPunct="1"/>
            <a:r>
              <a:rPr lang="en-CA" sz="2000" dirty="0" smtClean="0"/>
              <a:t>Process contains one thread composed of:</a:t>
            </a:r>
          </a:p>
          <a:p>
            <a:pPr lvl="2" eaLnBrk="1" hangingPunct="1"/>
            <a:r>
              <a:rPr lang="en-US" sz="2000" dirty="0" smtClean="0"/>
              <a:t>A unique identifier</a:t>
            </a:r>
          </a:p>
          <a:p>
            <a:pPr lvl="2" eaLnBrk="1" hangingPunct="1"/>
            <a:r>
              <a:rPr lang="en-US" sz="2000" dirty="0" smtClean="0"/>
              <a:t>Volatile set of registers: contents indicate processor’s state</a:t>
            </a:r>
          </a:p>
          <a:p>
            <a:pPr lvl="2" eaLnBrk="1" hangingPunct="1"/>
            <a:r>
              <a:rPr lang="en-US" sz="2000" dirty="0" smtClean="0"/>
              <a:t>Two stacks used during thread’s execution</a:t>
            </a:r>
          </a:p>
          <a:p>
            <a:pPr lvl="2" eaLnBrk="1" hangingPunct="1"/>
            <a:r>
              <a:rPr lang="en-US" sz="2000" dirty="0" smtClean="0"/>
              <a:t>Private storage area: used by subsystems and dynamic-link </a:t>
            </a:r>
            <a:r>
              <a:rPr lang="en-US" sz="2000" dirty="0" smtClean="0"/>
              <a:t>libraries</a:t>
            </a:r>
          </a:p>
          <a:p>
            <a:pPr lvl="1" eaLnBrk="1" hangingPunct="1"/>
            <a:r>
              <a:rPr lang="en-US" sz="2000" dirty="0"/>
              <a:t>Multithreading</a:t>
            </a:r>
          </a:p>
          <a:p>
            <a:pPr lvl="2" eaLnBrk="1" hangingPunct="1"/>
            <a:r>
              <a:rPr lang="en-CA" sz="2000" dirty="0"/>
              <a:t>Systems with multiple processors</a:t>
            </a:r>
          </a:p>
          <a:p>
            <a:pPr lvl="3" eaLnBrk="1" hangingPunct="1"/>
            <a:r>
              <a:rPr lang="en-CA" sz="1800" dirty="0"/>
              <a:t>Process has as many threads as CPUs available</a:t>
            </a:r>
          </a:p>
          <a:p>
            <a:pPr lvl="3" eaLnBrk="1" hangingPunct="1"/>
            <a:r>
              <a:rPr lang="en-CA" sz="1800" dirty="0"/>
              <a:t>All threads belonging</a:t>
            </a:r>
            <a:r>
              <a:rPr lang="en-US" sz="1800" dirty="0"/>
              <a:t> </a:t>
            </a:r>
            <a:r>
              <a:rPr lang="en-CA" sz="1800" dirty="0"/>
              <a:t>to one process: share global variables, heap, and environment strings</a:t>
            </a:r>
          </a:p>
          <a:p>
            <a:pPr lvl="2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133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BA4396-999F-48DA-9131-D9131CAB9C59}" type="slidenum">
              <a:rPr lang="en-US" smtClean="0">
                <a:solidFill>
                  <a:srgbClr val="000000"/>
                </a:solidFill>
              </a:rPr>
              <a:pPr eaLnBrk="1" hangingPunct="1"/>
              <a:t>66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Device Management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CA" dirty="0" smtClean="0"/>
              <a:t>Windows I/O system provides: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Multiple installable file systems (FAT, </a:t>
            </a:r>
            <a:r>
              <a:rPr lang="en-US" dirty="0" smtClean="0"/>
              <a:t>CDFS, and NTFS</a:t>
            </a:r>
            <a:r>
              <a:rPr lang="en-CA" dirty="0" smtClean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Services making device-driver development easy</a:t>
            </a:r>
          </a:p>
          <a:p>
            <a:pPr lvl="2" eaLnBrk="1" hangingPunct="1">
              <a:lnSpc>
                <a:spcPct val="90000"/>
              </a:lnSpc>
            </a:pPr>
            <a:r>
              <a:rPr lang="en-CA" dirty="0" smtClean="0"/>
              <a:t>Workable on</a:t>
            </a:r>
            <a:r>
              <a:rPr lang="en-US" dirty="0" smtClean="0"/>
              <a:t> </a:t>
            </a:r>
            <a:r>
              <a:rPr lang="en-CA" dirty="0" smtClean="0"/>
              <a:t>multiprocessor systems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Drivers: added to or removed from system dynamically</a:t>
            </a:r>
          </a:p>
          <a:p>
            <a:pPr lvl="2" eaLnBrk="1" hangingPunct="1">
              <a:lnSpc>
                <a:spcPct val="90000"/>
              </a:lnSpc>
            </a:pPr>
            <a:r>
              <a:rPr lang="en-CA" dirty="0" smtClean="0"/>
              <a:t>System administrators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Fast I/O processing </a:t>
            </a:r>
          </a:p>
          <a:p>
            <a:pPr lvl="2" eaLnBrk="1" hangingPunct="1">
              <a:lnSpc>
                <a:spcPct val="90000"/>
              </a:lnSpc>
            </a:pPr>
            <a:r>
              <a:rPr lang="en-CA" dirty="0" smtClean="0"/>
              <a:t>Drivers written in high-level language</a:t>
            </a:r>
          </a:p>
          <a:p>
            <a:pPr lvl="1" eaLnBrk="1" hangingPunct="1">
              <a:lnSpc>
                <a:spcPct val="90000"/>
              </a:lnSpc>
            </a:pPr>
            <a:r>
              <a:rPr lang="en-CA" dirty="0" smtClean="0"/>
              <a:t>Mapped file I/O capabilities</a:t>
            </a:r>
          </a:p>
          <a:p>
            <a:pPr lvl="2" eaLnBrk="1" hangingPunct="1">
              <a:lnSpc>
                <a:spcPct val="90000"/>
              </a:lnSpc>
            </a:pPr>
            <a:r>
              <a:rPr lang="en-CA" dirty="0" smtClean="0"/>
              <a:t>Image activation, file caching, and application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File Management</a:t>
            </a:r>
          </a:p>
        </p:txBody>
      </p:sp>
      <p:sp>
        <p:nvSpPr>
          <p:cNvPr id="5018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Windows current versions</a:t>
            </a:r>
          </a:p>
          <a:p>
            <a:pPr lvl="1"/>
            <a:r>
              <a:rPr lang="en-US" dirty="0" smtClean="0"/>
              <a:t>Designed to be </a:t>
            </a:r>
            <a:r>
              <a:rPr lang="en-CA" dirty="0" smtClean="0"/>
              <a:t>independent</a:t>
            </a:r>
            <a:r>
              <a:rPr lang="en-US" dirty="0" smtClean="0"/>
              <a:t> </a:t>
            </a:r>
            <a:r>
              <a:rPr lang="en-CA" dirty="0" smtClean="0"/>
              <a:t>of file system on which they operate</a:t>
            </a:r>
          </a:p>
          <a:p>
            <a:r>
              <a:rPr lang="en-CA" dirty="0" smtClean="0"/>
              <a:t>Virtual file</a:t>
            </a:r>
            <a:endParaRPr lang="en-US" dirty="0" smtClean="0"/>
          </a:p>
          <a:p>
            <a:pPr lvl="1"/>
            <a:r>
              <a:rPr lang="en-CA" dirty="0" smtClean="0"/>
              <a:t>Primary file handling concept (current Windows versions)</a:t>
            </a:r>
          </a:p>
          <a:p>
            <a:pPr lvl="1"/>
            <a:r>
              <a:rPr lang="en-CA" dirty="0" smtClean="0"/>
              <a:t>Programs perform I/O on virtual files</a:t>
            </a:r>
          </a:p>
          <a:p>
            <a:pPr lvl="2"/>
            <a:r>
              <a:rPr lang="en-CA" dirty="0" smtClean="0"/>
              <a:t>File handles manipulate them</a:t>
            </a:r>
            <a:endParaRPr lang="en-US" dirty="0" smtClean="0"/>
          </a:p>
          <a:p>
            <a:pPr lvl="1"/>
            <a:r>
              <a:rPr lang="en-US" dirty="0" smtClean="0"/>
              <a:t>Executive file object representing all I/O sources and destinations</a:t>
            </a:r>
          </a:p>
          <a:p>
            <a:endParaRPr lang="en-US" dirty="0" smtClean="0"/>
          </a:p>
          <a:p>
            <a:endParaRPr lang="en-CA" dirty="0" smtClean="0"/>
          </a:p>
        </p:txBody>
      </p:sp>
      <p:sp>
        <p:nvSpPr>
          <p:cNvPr id="5017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  <p:sp>
        <p:nvSpPr>
          <p:cNvPr id="5017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688A35-8291-4F26-AB30-10D93B59ECCC}" type="slidenum">
              <a:rPr lang="en-US" smtClean="0"/>
              <a:pPr/>
              <a:t>67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573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A67A3A-C3A0-45FD-AD40-1D03B3B2CE76}" type="slidenum">
              <a:rPr lang="en-US" smtClean="0">
                <a:solidFill>
                  <a:srgbClr val="000000"/>
                </a:solidFill>
              </a:rPr>
              <a:pPr eaLnBrk="1" hangingPunct="1"/>
              <a:t>68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Network Management</a:t>
            </a:r>
          </a:p>
        </p:txBody>
      </p:sp>
      <p:sp>
        <p:nvSpPr>
          <p:cNvPr id="5734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Networking</a:t>
            </a:r>
          </a:p>
          <a:p>
            <a:pPr lvl="1" eaLnBrk="1" hangingPunct="1"/>
            <a:r>
              <a:rPr lang="en-CA" dirty="0" smtClean="0"/>
              <a:t>Integral part of Windows operating system executive</a:t>
            </a:r>
          </a:p>
          <a:p>
            <a:pPr lvl="1" eaLnBrk="1" hangingPunct="1"/>
            <a:r>
              <a:rPr lang="en-US" dirty="0" smtClean="0"/>
              <a:t>Provides</a:t>
            </a:r>
            <a:r>
              <a:rPr lang="en-CA" dirty="0" smtClean="0"/>
              <a:t> services: user accounts and</a:t>
            </a:r>
            <a:r>
              <a:rPr lang="en-US" dirty="0" smtClean="0"/>
              <a:t> </a:t>
            </a:r>
            <a:r>
              <a:rPr lang="en-CA" dirty="0" smtClean="0"/>
              <a:t>resource security</a:t>
            </a:r>
          </a:p>
          <a:p>
            <a:pPr lvl="1" eaLnBrk="1" hangingPunct="1"/>
            <a:r>
              <a:rPr lang="en-CA" dirty="0" smtClean="0"/>
              <a:t>Implements communication between computers </a:t>
            </a:r>
          </a:p>
          <a:p>
            <a:pPr lvl="2" eaLnBrk="1" hangingPunct="1"/>
            <a:r>
              <a:rPr lang="en-CA" dirty="0" smtClean="0"/>
              <a:t>Named pipes: provide high-level interface for passing data between two processes</a:t>
            </a:r>
            <a:r>
              <a:rPr lang="en-US" dirty="0" smtClean="0"/>
              <a:t> (regardless of locations)</a:t>
            </a:r>
          </a:p>
          <a:p>
            <a:pPr lvl="2" eaLnBrk="1" hangingPunct="1"/>
            <a:r>
              <a:rPr lang="en-CA" dirty="0" smtClean="0"/>
              <a:t>Mailslots: provide one-to-many and many-to-one communication</a:t>
            </a:r>
            <a:r>
              <a:rPr lang="en-US" dirty="0" smtClean="0"/>
              <a:t> </a:t>
            </a:r>
            <a:r>
              <a:rPr lang="en-CA" dirty="0" smtClean="0"/>
              <a:t>mechanisms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Directory Services</a:t>
            </a:r>
          </a:p>
        </p:txBody>
      </p:sp>
      <p:sp>
        <p:nvSpPr>
          <p:cNvPr id="6246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10600" cy="4602163"/>
          </a:xfrm>
        </p:spPr>
        <p:txBody>
          <a:bodyPr/>
          <a:lstStyle/>
          <a:p>
            <a:r>
              <a:rPr lang="en-CA" dirty="0" smtClean="0"/>
              <a:t>Active Directory</a:t>
            </a:r>
          </a:p>
          <a:p>
            <a:pPr lvl="1"/>
            <a:r>
              <a:rPr lang="en-CA" dirty="0" smtClean="0"/>
              <a:t>Database</a:t>
            </a:r>
            <a:r>
              <a:rPr lang="en-US" dirty="0" smtClean="0"/>
              <a:t> storing</a:t>
            </a:r>
            <a:r>
              <a:rPr lang="en-CA" dirty="0" smtClean="0"/>
              <a:t> </a:t>
            </a:r>
            <a:r>
              <a:rPr lang="en-US" dirty="0" smtClean="0"/>
              <a:t>many </a:t>
            </a:r>
            <a:r>
              <a:rPr lang="en-CA" dirty="0" smtClean="0"/>
              <a:t>information</a:t>
            </a:r>
            <a:r>
              <a:rPr lang="en-US" dirty="0" smtClean="0"/>
              <a:t> </a:t>
            </a:r>
            <a:r>
              <a:rPr lang="en-CA" dirty="0" smtClean="0"/>
              <a:t>types</a:t>
            </a:r>
          </a:p>
          <a:p>
            <a:pPr lvl="1"/>
            <a:r>
              <a:rPr lang="en-CA" dirty="0" smtClean="0"/>
              <a:t>General-purpose directory service for heterogeneous</a:t>
            </a:r>
            <a:r>
              <a:rPr lang="en-US" dirty="0" smtClean="0"/>
              <a:t> </a:t>
            </a:r>
            <a:r>
              <a:rPr lang="en-CA" dirty="0" smtClean="0"/>
              <a:t>network</a:t>
            </a:r>
            <a:endParaRPr lang="en-US" dirty="0" smtClean="0"/>
          </a:p>
          <a:p>
            <a:pPr lvl="1"/>
            <a:r>
              <a:rPr lang="en-CA" dirty="0" smtClean="0"/>
              <a:t>Built entirely around DNS and LDAP</a:t>
            </a:r>
            <a:endParaRPr lang="en-US" dirty="0" smtClean="0"/>
          </a:p>
          <a:p>
            <a:pPr lvl="1"/>
            <a:r>
              <a:rPr lang="en-CA" dirty="0" smtClean="0"/>
              <a:t>Groups machines into domains</a:t>
            </a:r>
            <a:endParaRPr lang="en-US" dirty="0" smtClean="0"/>
          </a:p>
          <a:p>
            <a:pPr lvl="2"/>
            <a:r>
              <a:rPr lang="en-CA" dirty="0" smtClean="0"/>
              <a:t>Each </a:t>
            </a:r>
            <a:r>
              <a:rPr lang="en-US" dirty="0" smtClean="0"/>
              <a:t>domain </a:t>
            </a:r>
            <a:r>
              <a:rPr lang="en-CA" dirty="0" smtClean="0"/>
              <a:t>gets a DNS domain name (</a:t>
            </a:r>
            <a:r>
              <a:rPr lang="en-US" dirty="0" smtClean="0"/>
              <a:t>e.g.,</a:t>
            </a:r>
            <a:r>
              <a:rPr lang="en-CA" dirty="0" smtClean="0"/>
              <a:t> towson.edu)</a:t>
            </a:r>
            <a:endParaRPr lang="en-US" dirty="0" smtClean="0"/>
          </a:p>
          <a:p>
            <a:pPr lvl="2"/>
            <a:r>
              <a:rPr lang="en-CA" dirty="0" smtClean="0"/>
              <a:t>Each domain must have at least</a:t>
            </a:r>
            <a:r>
              <a:rPr lang="en-US" dirty="0" smtClean="0"/>
              <a:t> </a:t>
            </a:r>
            <a:r>
              <a:rPr lang="en-CA" dirty="0" smtClean="0"/>
              <a:t>one domain controller</a:t>
            </a:r>
            <a:endParaRPr lang="en-US" dirty="0" smtClean="0"/>
          </a:p>
          <a:p>
            <a:pPr lvl="2"/>
            <a:r>
              <a:rPr lang="en-CA" dirty="0" smtClean="0"/>
              <a:t>Domain can have more than one domain</a:t>
            </a:r>
            <a:r>
              <a:rPr lang="en-US" dirty="0" smtClean="0"/>
              <a:t> </a:t>
            </a:r>
            <a:r>
              <a:rPr lang="en-CA" dirty="0" smtClean="0"/>
              <a:t>controller</a:t>
            </a:r>
            <a:endParaRPr lang="en-US" dirty="0" smtClean="0"/>
          </a:p>
          <a:p>
            <a:pPr lvl="1"/>
            <a:r>
              <a:rPr lang="en-CA" dirty="0" smtClean="0"/>
              <a:t>Active</a:t>
            </a:r>
            <a:r>
              <a:rPr lang="en-US" dirty="0" smtClean="0"/>
              <a:t> </a:t>
            </a:r>
            <a:r>
              <a:rPr lang="en-CA" dirty="0" smtClean="0"/>
              <a:t>Directory clients use standard DNS and LDAP protocols: locate objects on the network</a:t>
            </a:r>
          </a:p>
        </p:txBody>
      </p:sp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BDCF05B-A270-47E6-BC45-6C55C940864F}" type="slidenum">
              <a:rPr lang="en-US" smtClean="0"/>
              <a:pPr/>
              <a:t>69</a:t>
            </a:fld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Management of I/O Requests (cont'd.)</a:t>
            </a:r>
          </a:p>
        </p:txBody>
      </p:sp>
      <p:sp>
        <p:nvSpPr>
          <p:cNvPr id="4506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462749" cy="4770438"/>
          </a:xfrm>
        </p:spPr>
        <p:txBody>
          <a:bodyPr/>
          <a:lstStyle/>
          <a:p>
            <a:r>
              <a:rPr lang="en-US" b="1" dirty="0" smtClean="0"/>
              <a:t>I/O scheduler</a:t>
            </a:r>
          </a:p>
          <a:p>
            <a:pPr lvl="1"/>
            <a:r>
              <a:rPr lang="en-CA" sz="1800" dirty="0" smtClean="0"/>
              <a:t>Similar job as process scheduler (Chapter 4)</a:t>
            </a:r>
          </a:p>
          <a:p>
            <a:pPr lvl="1"/>
            <a:r>
              <a:rPr lang="en-CA" sz="1800" dirty="0" smtClean="0"/>
              <a:t>Allocates devices, control units, and channels</a:t>
            </a:r>
          </a:p>
          <a:p>
            <a:pPr lvl="1"/>
            <a:r>
              <a:rPr lang="en-CA" sz="1800" dirty="0" smtClean="0"/>
              <a:t>If requests </a:t>
            </a:r>
            <a:r>
              <a:rPr lang="en-US" sz="1800" dirty="0" smtClean="0"/>
              <a:t>greater than </a:t>
            </a:r>
            <a:r>
              <a:rPr lang="en-CA" sz="1800" dirty="0" smtClean="0"/>
              <a:t>available paths</a:t>
            </a:r>
          </a:p>
          <a:p>
            <a:pPr lvl="2"/>
            <a:r>
              <a:rPr lang="en-CA" sz="1800" dirty="0" smtClean="0"/>
              <a:t>Decides which request to satisfy first: </a:t>
            </a:r>
            <a:r>
              <a:rPr lang="en-US" sz="1800" dirty="0" smtClean="0"/>
              <a:t>based on different criteria</a:t>
            </a:r>
            <a:endParaRPr lang="en-CA" sz="1800" dirty="0" smtClean="0"/>
          </a:p>
          <a:p>
            <a:pPr lvl="2"/>
            <a:endParaRPr lang="en-CA" sz="1600" dirty="0"/>
          </a:p>
          <a:p>
            <a:r>
              <a:rPr lang="en-CA" sz="2000" b="1" dirty="0"/>
              <a:t>I/O device handler</a:t>
            </a:r>
            <a:endParaRPr lang="en-US" sz="2000" b="1" dirty="0"/>
          </a:p>
          <a:p>
            <a:pPr lvl="1"/>
            <a:r>
              <a:rPr lang="en-CA" sz="1800" dirty="0"/>
              <a:t>Performs actual data transfer</a:t>
            </a:r>
          </a:p>
          <a:p>
            <a:pPr lvl="2"/>
            <a:r>
              <a:rPr lang="en-CA" sz="1800" dirty="0"/>
              <a:t>Processes device interrupts</a:t>
            </a:r>
          </a:p>
          <a:p>
            <a:pPr lvl="2"/>
            <a:r>
              <a:rPr lang="en-CA" sz="1800" dirty="0"/>
              <a:t>Handles error conditions</a:t>
            </a:r>
          </a:p>
          <a:p>
            <a:pPr lvl="2"/>
            <a:r>
              <a:rPr lang="en-CA" sz="1800" dirty="0"/>
              <a:t>Provides</a:t>
            </a:r>
            <a:r>
              <a:rPr lang="en-US" sz="1800" dirty="0"/>
              <a:t> </a:t>
            </a:r>
            <a:r>
              <a:rPr lang="en-CA" sz="1800" dirty="0"/>
              <a:t>detailed scheduling algorithms</a:t>
            </a:r>
          </a:p>
          <a:p>
            <a:pPr lvl="1"/>
            <a:r>
              <a:rPr lang="en-CA" sz="1800" dirty="0"/>
              <a:t>Device dependent </a:t>
            </a:r>
          </a:p>
          <a:p>
            <a:pPr lvl="2"/>
            <a:endParaRPr lang="en-US" sz="1600" dirty="0" smtClean="0"/>
          </a:p>
        </p:txBody>
      </p:sp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E22D6A-4950-4320-A2D4-3B587FB641B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38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DD8316-F91D-44BC-89B9-2483FFA9E4F9}" type="slidenum">
              <a:rPr lang="en-US" smtClean="0">
                <a:solidFill>
                  <a:srgbClr val="000000"/>
                </a:solidFill>
              </a:rPr>
              <a:pPr eaLnBrk="1" hangingPunct="1"/>
              <a:t>70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451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Security Management</a:t>
            </a:r>
          </a:p>
        </p:txBody>
      </p:sp>
      <p:sp>
        <p:nvSpPr>
          <p:cNvPr id="6451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Windows network operating systems</a:t>
            </a:r>
          </a:p>
          <a:p>
            <a:pPr lvl="1" eaLnBrk="1" hangingPunct="1"/>
            <a:r>
              <a:rPr lang="en-CA" dirty="0" smtClean="0"/>
              <a:t>Provide object-based security model</a:t>
            </a:r>
            <a:endParaRPr lang="en-US" dirty="0" smtClean="0"/>
          </a:p>
          <a:p>
            <a:pPr lvl="1" eaLnBrk="1" hangingPunct="1"/>
            <a:r>
              <a:rPr lang="en-US" dirty="0" smtClean="0"/>
              <a:t>Security object</a:t>
            </a:r>
          </a:p>
          <a:p>
            <a:pPr lvl="2" eaLnBrk="1" hangingPunct="1"/>
            <a:r>
              <a:rPr lang="en-US" dirty="0" smtClean="0"/>
              <a:t>Represents any resource in system (file, device, process, program, or user)</a:t>
            </a:r>
          </a:p>
          <a:p>
            <a:pPr lvl="1" eaLnBrk="1" hangingPunct="1"/>
            <a:r>
              <a:rPr lang="en-US" dirty="0" smtClean="0"/>
              <a:t>Allows administrators to give precise security access</a:t>
            </a:r>
          </a:p>
          <a:p>
            <a:pPr lvl="2" eaLnBrk="1" hangingPunct="1"/>
            <a:r>
              <a:rPr lang="en-US" dirty="0" smtClean="0"/>
              <a:t>Monitor and record how objects used</a:t>
            </a:r>
          </a:p>
          <a:p>
            <a:pPr eaLnBrk="1" hangingPunct="1"/>
            <a:r>
              <a:rPr lang="en-US" dirty="0" smtClean="0"/>
              <a:t>Windows biggest concern</a:t>
            </a:r>
          </a:p>
          <a:p>
            <a:pPr lvl="1" eaLnBrk="1" hangingPunct="1"/>
            <a:r>
              <a:rPr lang="en-US" dirty="0" smtClean="0"/>
              <a:t>Aggressive patch management needed</a:t>
            </a:r>
          </a:p>
          <a:p>
            <a:pPr lvl="2" eaLnBrk="1" hangingPunct="1"/>
            <a:r>
              <a:rPr lang="en-US" dirty="0" smtClean="0"/>
              <a:t>Combat many viruses and worms</a:t>
            </a:r>
            <a:endParaRPr lang="en-CA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AF279A-3E2B-4DF2-A7C9-C401D2DFBCD1}" type="slidenum">
              <a:rPr lang="en-US" smtClean="0">
                <a:solidFill>
                  <a:srgbClr val="000000"/>
                </a:solidFill>
              </a:rPr>
              <a:pPr eaLnBrk="1" hangingPunct="1"/>
              <a:t>71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066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User Interface</a:t>
            </a:r>
          </a:p>
        </p:txBody>
      </p:sp>
      <p:sp>
        <p:nvSpPr>
          <p:cNvPr id="7066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GUI - Windows 8</a:t>
            </a:r>
          </a:p>
          <a:p>
            <a:pPr lvl="1" eaLnBrk="1" hangingPunct="1"/>
            <a:r>
              <a:rPr lang="en-CA" dirty="0" smtClean="0"/>
              <a:t>Offers </a:t>
            </a:r>
            <a:r>
              <a:rPr lang="en-US" dirty="0" smtClean="0"/>
              <a:t>same default screen</a:t>
            </a:r>
          </a:p>
          <a:p>
            <a:pPr lvl="2" eaLnBrk="1" hangingPunct="1"/>
            <a:r>
              <a:rPr lang="en-US" dirty="0" smtClean="0"/>
              <a:t>All devices running the operating system</a:t>
            </a:r>
          </a:p>
          <a:p>
            <a:pPr lvl="1" eaLnBrk="1" hangingPunct="1"/>
            <a:r>
              <a:rPr lang="en-US" dirty="0" smtClean="0"/>
              <a:t>Laptop or desktop users</a:t>
            </a:r>
          </a:p>
          <a:p>
            <a:pPr lvl="2" eaLnBrk="1" hangingPunct="1"/>
            <a:r>
              <a:rPr lang="en-US" dirty="0" smtClean="0"/>
              <a:t>Can switch between  tile-populated </a:t>
            </a:r>
            <a:r>
              <a:rPr lang="en-US" dirty="0"/>
              <a:t>Start </a:t>
            </a:r>
            <a:r>
              <a:rPr lang="en-US" dirty="0" smtClean="0"/>
              <a:t>screen and Desktop screen</a:t>
            </a:r>
            <a:endParaRPr lang="en-CA" dirty="0" smtClean="0"/>
          </a:p>
          <a:p>
            <a:pPr eaLnBrk="1" hangingPunct="1"/>
            <a:r>
              <a:rPr lang="en-CA" dirty="0"/>
              <a:t>Command-line interface</a:t>
            </a:r>
          </a:p>
          <a:p>
            <a:pPr lvl="1" eaLnBrk="1" hangingPunct="1"/>
            <a:r>
              <a:rPr lang="en-US" dirty="0"/>
              <a:t>Available from most Windows desktops</a:t>
            </a:r>
          </a:p>
          <a:p>
            <a:pPr lvl="1" eaLnBrk="1" hangingPunct="1"/>
            <a:r>
              <a:rPr lang="en-US" dirty="0"/>
              <a:t>Use Help feature: learn a command’s syntax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AF279A-3E2B-4DF2-A7C9-C401D2DFBCD1}" type="slidenum">
              <a:rPr lang="en-US" smtClean="0">
                <a:solidFill>
                  <a:srgbClr val="000000"/>
                </a:solidFill>
              </a:rPr>
              <a:pPr eaLnBrk="1" hangingPunct="1"/>
              <a:t>72</a:t>
            </a:fld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0962"/>
            <a:ext cx="7315200" cy="4455838"/>
          </a:xfrm>
          <a:prstGeom prst="rect">
            <a:avLst/>
          </a:prstGeom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 rot="10800000" flipV="1">
            <a:off x="785073" y="4883748"/>
            <a:ext cx="745525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00"/>
                </a:solidFill>
                <a:ea typeface="ＭＳ Ｐゴシック" pitchFamily="34" charset="-128"/>
              </a:rPr>
              <a:t>(table 14.4) </a:t>
            </a:r>
            <a:endParaRPr lang="en-US" b="1" dirty="0">
              <a:solidFill>
                <a:srgbClr val="000000"/>
              </a:solidFill>
              <a:ea typeface="ＭＳ Ｐゴシック" pitchFamily="34" charset="-128"/>
            </a:endParaRPr>
          </a:p>
          <a:p>
            <a:pPr>
              <a:tabLst>
                <a:tab pos="6864350" algn="r"/>
              </a:tabLst>
            </a:pPr>
            <a:r>
              <a:rPr lang="en-US" dirty="0" smtClean="0"/>
              <a:t>Selected commands that can be used in the Command Prompt Window. For a complete listing, see your technical documentation or www.microsoft.com.	</a:t>
            </a:r>
            <a:r>
              <a:rPr lang="en-US" sz="1600" i="1" dirty="0" smtClean="0">
                <a:solidFill>
                  <a:srgbClr val="000000"/>
                </a:solidFill>
                <a:ea typeface="ＭＳ Ｐゴシック" pitchFamily="34" charset="-128"/>
              </a:rPr>
              <a:t>© Cengage Learning 2014</a:t>
            </a:r>
            <a:endParaRPr lang="en-US" sz="2400" i="1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71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59AA2AF-EB49-482E-99D9-412B104069BC}" type="slidenum">
              <a:rPr lang="en-US" smtClean="0">
                <a:solidFill>
                  <a:srgbClr val="000000"/>
                </a:solidFill>
              </a:rPr>
              <a:pPr eaLnBrk="1" hangingPunct="1"/>
              <a:t>73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15</a:t>
            </a:r>
            <a:endParaRPr lang="en-US" dirty="0" smtClean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smtClean="0"/>
              <a:t>design goals for the Linux operating system</a:t>
            </a:r>
          </a:p>
          <a:p>
            <a:pPr eaLnBrk="1" hangingPunct="1"/>
            <a:r>
              <a:rPr lang="en-US" dirty="0" smtClean="0"/>
              <a:t>The flexibility offered by using files to manipulate devices</a:t>
            </a:r>
          </a:p>
          <a:p>
            <a:pPr eaLnBrk="1" hangingPunct="1"/>
            <a:r>
              <a:rPr lang="en-US" dirty="0" smtClean="0"/>
              <a:t>The roles of the Memory, Device, File, Processor, and Network Managers</a:t>
            </a:r>
          </a:p>
          <a:p>
            <a:pPr eaLnBrk="1" hangingPunct="1"/>
            <a:r>
              <a:rPr lang="en-US" dirty="0"/>
              <a:t>The impact of open source software</a:t>
            </a:r>
            <a:endParaRPr lang="en-US" dirty="0" smtClean="0"/>
          </a:p>
          <a:p>
            <a:pPr eaLnBrk="1" hangingPunct="1"/>
            <a:r>
              <a:rPr lang="en-US" dirty="0" smtClean="0"/>
              <a:t>Some strengths and weaknesses of Linux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5A8F1D-EB6B-4A68-BD34-E7DBE243E2D0}" type="slidenum">
              <a:rPr lang="en-US" smtClean="0">
                <a:solidFill>
                  <a:srgbClr val="000000"/>
                </a:solidFill>
              </a:rPr>
              <a:pPr eaLnBrk="1" hangingPunct="1"/>
              <a:t>74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Introduction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9710" y="12954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Linux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Originally based on a version of UNIX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Powerful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Inexpensive or free to use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Portable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Versions for cell phones, supercomputers, and  computing systems in between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Source code: freely available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Configurable: runs any device; meets any specification</a:t>
            </a:r>
          </a:p>
          <a:p>
            <a:r>
              <a:rPr lang="en-US" sz="2400" dirty="0"/>
              <a:t>Open source</a:t>
            </a:r>
          </a:p>
          <a:p>
            <a:pPr lvl="1"/>
            <a:r>
              <a:rPr lang="en-US" sz="2000" dirty="0"/>
              <a:t>Source code freely available to anyone for improvement</a:t>
            </a:r>
          </a:p>
          <a:p>
            <a:pPr lvl="1"/>
            <a:r>
              <a:rPr lang="en-US" sz="2000" dirty="0"/>
              <a:t>Under constant development</a:t>
            </a:r>
          </a:p>
          <a:p>
            <a:pPr lvl="1"/>
            <a:r>
              <a:rPr lang="en-US" sz="2000" dirty="0"/>
              <a:t>Contributors around the world: not paid for their work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B7CBAF6-9589-421D-8D3D-0E8A104F969A}" type="slidenum">
              <a:rPr lang="en-US" smtClean="0">
                <a:solidFill>
                  <a:srgbClr val="000000"/>
                </a:solidFill>
              </a:rPr>
              <a:pPr eaLnBrk="1" hangingPunct="1"/>
              <a:t>75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Brief History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Developed by Linus Torvalds (1991)</a:t>
            </a:r>
          </a:p>
          <a:p>
            <a:pPr eaLnBrk="1" hangingPunct="1"/>
            <a:r>
              <a:rPr lang="en-US" dirty="0" smtClean="0"/>
              <a:t>Original purpose</a:t>
            </a:r>
          </a:p>
          <a:p>
            <a:pPr lvl="1" eaLnBrk="1" hangingPunct="1"/>
            <a:r>
              <a:rPr lang="en-US" dirty="0" smtClean="0"/>
              <a:t>Maximize Intel 80386 microprocessor’s limited capabilities</a:t>
            </a:r>
          </a:p>
          <a:p>
            <a:pPr lvl="1" eaLnBrk="1" hangingPunct="1"/>
            <a:r>
              <a:rPr lang="en-US" dirty="0" smtClean="0"/>
              <a:t>Roots</a:t>
            </a:r>
          </a:p>
          <a:p>
            <a:pPr lvl="2" eaLnBrk="1" hangingPunct="1"/>
            <a:r>
              <a:rPr lang="en-US" dirty="0" smtClean="0"/>
              <a:t>MINIX: miniature UNIX with more functionality</a:t>
            </a:r>
          </a:p>
          <a:p>
            <a:pPr eaLnBrk="1" hangingPunct="1"/>
            <a:r>
              <a:rPr lang="en-US" dirty="0" smtClean="0"/>
              <a:t>First version meant for small microcomputer</a:t>
            </a:r>
          </a:p>
          <a:p>
            <a:pPr lvl="1" eaLnBrk="1" hangingPunct="1"/>
            <a:r>
              <a:rPr lang="en-US" dirty="0" smtClean="0"/>
              <a:t>Expensive commercial computer features</a:t>
            </a:r>
          </a:p>
          <a:p>
            <a:pPr lvl="2" eaLnBrk="1" hangingPunct="1"/>
            <a:r>
              <a:rPr lang="en-US" dirty="0" smtClean="0"/>
              <a:t>Flexibility and functionality</a:t>
            </a:r>
          </a:p>
          <a:p>
            <a:pPr lvl="1" eaLnBrk="1" hangingPunct="1"/>
            <a:r>
              <a:rPr lang="en-US" dirty="0" smtClean="0"/>
              <a:t>Brought UNIX features to small computer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2ABF9B0-7265-4E0D-9389-6BE563AC6952}" type="slidenum">
              <a:rPr lang="en-US" smtClean="0">
                <a:solidFill>
                  <a:srgbClr val="000000"/>
                </a:solidFill>
              </a:rPr>
              <a:pPr eaLnBrk="1" hangingPunct="1"/>
              <a:t>76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71985" y="-68239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Brief History (cont'd.)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5285" y="914400"/>
            <a:ext cx="8763000" cy="50593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User interface</a:t>
            </a:r>
          </a:p>
          <a:p>
            <a:pPr lvl="1" eaLnBrk="1" hangingPunct="1"/>
            <a:r>
              <a:rPr lang="en-US" dirty="0" smtClean="0"/>
              <a:t>First Linux operating systems: command-driven interface </a:t>
            </a:r>
          </a:p>
          <a:p>
            <a:pPr lvl="2" eaLnBrk="1" hangingPunct="1"/>
            <a:r>
              <a:rPr lang="en-US" sz="2400" dirty="0" smtClean="0"/>
              <a:t>Sometimes cryptic commands</a:t>
            </a:r>
          </a:p>
          <a:p>
            <a:pPr lvl="1" eaLnBrk="1" hangingPunct="1"/>
            <a:r>
              <a:rPr lang="en-US" dirty="0" smtClean="0"/>
              <a:t>Recent years</a:t>
            </a:r>
          </a:p>
          <a:p>
            <a:pPr lvl="2" eaLnBrk="1" hangingPunct="1"/>
            <a:r>
              <a:rPr lang="en-US" sz="2400" dirty="0" smtClean="0"/>
              <a:t>Graphical user interfaces (GUI)</a:t>
            </a:r>
          </a:p>
          <a:p>
            <a:pPr eaLnBrk="1" hangingPunct="1"/>
            <a:r>
              <a:rPr lang="en-US" sz="2400" dirty="0" smtClean="0"/>
              <a:t>Written and distributed under the GNU General Public License</a:t>
            </a:r>
          </a:p>
          <a:p>
            <a:r>
              <a:rPr lang="en-US" sz="2400" dirty="0"/>
              <a:t>Fedora Project </a:t>
            </a:r>
            <a:r>
              <a:rPr lang="en-US" sz="2400" dirty="0" smtClean="0"/>
              <a:t>responsible </a:t>
            </a:r>
            <a:r>
              <a:rPr lang="en-US" sz="2400" dirty="0"/>
              <a:t>for the </a:t>
            </a:r>
            <a:r>
              <a:rPr lang="en-US" sz="2400" dirty="0" smtClean="0"/>
              <a:t>open-source development </a:t>
            </a:r>
            <a:r>
              <a:rPr lang="en-US" sz="2400" dirty="0"/>
              <a:t>of the Linux </a:t>
            </a:r>
            <a:r>
              <a:rPr lang="en-US" sz="2400" dirty="0" smtClean="0"/>
              <a:t>kernel</a:t>
            </a:r>
          </a:p>
          <a:p>
            <a:r>
              <a:rPr lang="en-US" sz="2400" dirty="0" smtClean="0"/>
              <a:t>Common \ popular distributions: Fedora, Ubuntu, </a:t>
            </a:r>
            <a:r>
              <a:rPr lang="en-US" sz="2400" dirty="0"/>
              <a:t>Cent </a:t>
            </a:r>
            <a:r>
              <a:rPr lang="en-US" sz="2400" dirty="0" smtClean="0"/>
              <a:t>OS</a:t>
            </a:r>
          </a:p>
          <a:p>
            <a:pPr marL="342900" lvl="1" indent="-342900">
              <a:buFontTx/>
              <a:buChar char="•"/>
            </a:pPr>
            <a:r>
              <a:rPr lang="en-US" dirty="0" smtClean="0">
                <a:ea typeface="+mn-ea"/>
                <a:cs typeface="+mn-cs"/>
              </a:rPr>
              <a:t>The foundation </a:t>
            </a:r>
            <a:r>
              <a:rPr lang="en-US" dirty="0">
                <a:ea typeface="+mn-ea"/>
                <a:cs typeface="+mn-cs"/>
              </a:rPr>
              <a:t>of Android operating </a:t>
            </a:r>
            <a:r>
              <a:rPr lang="en-US" dirty="0" smtClean="0">
                <a:ea typeface="+mn-ea"/>
                <a:cs typeface="+mn-cs"/>
              </a:rPr>
              <a:t>system (most popular mobile OS) 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50971B-11BA-40D3-A2A5-EDDB81078C65}" type="slidenum">
              <a:rPr lang="en-US" smtClean="0">
                <a:solidFill>
                  <a:srgbClr val="000000"/>
                </a:solidFill>
              </a:rPr>
              <a:pPr eaLnBrk="1" hangingPunct="1"/>
              <a:t>77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Design Goals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Three goals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Modularity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Simplicity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Portability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Numerous standard utilities	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Eliminate need to write special code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Used in combination for specific tasks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Numerous functions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IEEE POSIX (Portable Operating System Interface) specifications conformity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Programs’ portability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3B4105-8E05-40BF-9DB0-964343EECFD1}" type="slidenum">
              <a:rPr lang="en-US" smtClean="0">
                <a:solidFill>
                  <a:srgbClr val="000000"/>
                </a:solidFill>
              </a:rPr>
              <a:pPr eaLnBrk="1" hangingPunct="1"/>
              <a:t>78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Memory Management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49831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Space allocation (32 bit)</a:t>
            </a:r>
          </a:p>
          <a:p>
            <a:pPr lvl="1" eaLnBrk="1" hangingPunct="1"/>
            <a:r>
              <a:rPr lang="en-US" sz="1800" dirty="0" smtClean="0"/>
              <a:t>Kernel: 1 GB high order memory</a:t>
            </a:r>
          </a:p>
          <a:p>
            <a:pPr lvl="1" eaLnBrk="1" hangingPunct="1"/>
            <a:r>
              <a:rPr lang="en-US" sz="1800" dirty="0" smtClean="0"/>
              <a:t>Executing processes: 3 GB memory</a:t>
            </a:r>
          </a:p>
          <a:p>
            <a:pPr eaLnBrk="1" hangingPunct="1"/>
            <a:r>
              <a:rPr lang="en-US" sz="2000" dirty="0" smtClean="0"/>
              <a:t>Process execution</a:t>
            </a:r>
          </a:p>
          <a:p>
            <a:pPr lvl="1" eaLnBrk="1" hangingPunct="1"/>
            <a:r>
              <a:rPr lang="en-US" sz="1800" dirty="0" smtClean="0"/>
              <a:t>Fixed-size segment</a:t>
            </a:r>
          </a:p>
          <a:p>
            <a:pPr lvl="1" eaLnBrk="1" hangingPunct="1"/>
            <a:r>
              <a:rPr lang="en-US" sz="1800" dirty="0" smtClean="0"/>
              <a:t>System calls change segment size</a:t>
            </a:r>
          </a:p>
          <a:p>
            <a:pPr eaLnBrk="1" hangingPunct="1"/>
            <a:r>
              <a:rPr lang="en-US" sz="2000" dirty="0" smtClean="0"/>
              <a:t>Memory protection</a:t>
            </a:r>
          </a:p>
          <a:p>
            <a:pPr lvl="1" eaLnBrk="1" hangingPunct="1"/>
            <a:r>
              <a:rPr lang="en-US" sz="1800" dirty="0" smtClean="0"/>
              <a:t>Based on information type stored in address space region for process</a:t>
            </a:r>
          </a:p>
          <a:p>
            <a:pPr eaLnBrk="1" hangingPunct="1"/>
            <a:r>
              <a:rPr lang="en-US" sz="2000" dirty="0" smtClean="0"/>
              <a:t>Memory limits vary with 64 bit Linux distributions but generally in terabytes (TB) – 1,000s of GBs </a:t>
            </a:r>
            <a:endParaRPr lang="en-US" sz="2000" dirty="0" smtClean="0"/>
          </a:p>
          <a:p>
            <a:r>
              <a:rPr lang="en-US" sz="2000" dirty="0"/>
              <a:t>Uses same parent-child process management design found in UNIX </a:t>
            </a:r>
          </a:p>
          <a:p>
            <a:r>
              <a:rPr lang="en-US" sz="2000" dirty="0"/>
              <a:t>Supports “personality” concept</a:t>
            </a:r>
          </a:p>
          <a:p>
            <a:pPr lvl="1"/>
            <a:r>
              <a:rPr lang="en-US" sz="1800" dirty="0"/>
              <a:t>Allows processes from other operating systems to be executed</a:t>
            </a:r>
          </a:p>
          <a:p>
            <a:pPr eaLnBrk="1" hangingPunct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A93CC3-56A5-47F8-A92E-28BF56FFB45C}" type="slidenum">
              <a:rPr lang="en-US" smtClean="0">
                <a:solidFill>
                  <a:srgbClr val="000000"/>
                </a:solidFill>
              </a:rPr>
              <a:pPr eaLnBrk="1" hangingPunct="1"/>
              <a:t>79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Device Management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385793"/>
            <a:ext cx="8229600" cy="464820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Device independent </a:t>
            </a:r>
          </a:p>
          <a:p>
            <a:pPr lvl="1" eaLnBrk="1" hangingPunct="1"/>
            <a:r>
              <a:rPr lang="en-US" sz="1800" dirty="0" smtClean="0"/>
              <a:t>Improves portability</a:t>
            </a:r>
          </a:p>
          <a:p>
            <a:pPr eaLnBrk="1" hangingPunct="1"/>
            <a:r>
              <a:rPr lang="en-US" sz="2000" dirty="0" smtClean="0"/>
              <a:t>Device drivers</a:t>
            </a:r>
          </a:p>
          <a:p>
            <a:pPr lvl="1" eaLnBrk="1" hangingPunct="1"/>
            <a:r>
              <a:rPr lang="en-US" sz="1800" dirty="0" smtClean="0"/>
              <a:t>Supervise data transmission</a:t>
            </a:r>
          </a:p>
          <a:p>
            <a:pPr lvl="2" eaLnBrk="1" hangingPunct="1"/>
            <a:r>
              <a:rPr lang="en-US" sz="1800" dirty="0" smtClean="0"/>
              <a:t>Between main memory and peripheral unit</a:t>
            </a:r>
          </a:p>
          <a:p>
            <a:pPr eaLnBrk="1" hangingPunct="1"/>
            <a:r>
              <a:rPr lang="en-US" sz="2000" dirty="0" smtClean="0"/>
              <a:t>Devices assigned</a:t>
            </a:r>
          </a:p>
          <a:p>
            <a:pPr lvl="1" eaLnBrk="1" hangingPunct="1"/>
            <a:r>
              <a:rPr lang="en-US" sz="1800" dirty="0" smtClean="0"/>
              <a:t>Name </a:t>
            </a:r>
          </a:p>
          <a:p>
            <a:pPr lvl="1" eaLnBrk="1" hangingPunct="1"/>
            <a:r>
              <a:rPr lang="en-US" sz="1800" dirty="0" smtClean="0"/>
              <a:t>Descriptors</a:t>
            </a:r>
          </a:p>
          <a:p>
            <a:pPr lvl="2" eaLnBrk="1" hangingPunct="1"/>
            <a:r>
              <a:rPr lang="en-US" sz="1800" dirty="0" smtClean="0"/>
              <a:t>Further identify each device</a:t>
            </a:r>
          </a:p>
          <a:p>
            <a:pPr lvl="2" eaLnBrk="1" hangingPunct="1"/>
            <a:r>
              <a:rPr lang="en-US" sz="1800" dirty="0" smtClean="0"/>
              <a:t>Stored in device </a:t>
            </a:r>
            <a:r>
              <a:rPr lang="en-US" sz="1800" dirty="0" smtClean="0"/>
              <a:t>directory</a:t>
            </a:r>
          </a:p>
          <a:p>
            <a:r>
              <a:rPr lang="en-US" sz="2000" dirty="0"/>
              <a:t>Three standard classes</a:t>
            </a:r>
          </a:p>
          <a:p>
            <a:pPr lvl="1"/>
            <a:r>
              <a:rPr lang="en-US" sz="1800" dirty="0"/>
              <a:t>Character devices</a:t>
            </a:r>
          </a:p>
          <a:p>
            <a:pPr lvl="1"/>
            <a:r>
              <a:rPr lang="en-US" sz="1800" dirty="0"/>
              <a:t>Block devices</a:t>
            </a:r>
          </a:p>
          <a:p>
            <a:pPr lvl="1"/>
            <a:r>
              <a:rPr lang="en-US" sz="1800" dirty="0"/>
              <a:t>Network devices</a:t>
            </a:r>
          </a:p>
          <a:p>
            <a:pPr lvl="2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454" y="-152400"/>
            <a:ext cx="8229600" cy="1143000"/>
          </a:xfrm>
        </p:spPr>
        <p:txBody>
          <a:bodyPr/>
          <a:lstStyle/>
          <a:p>
            <a:r>
              <a:rPr lang="en-US" dirty="0" smtClean="0"/>
              <a:t>Storage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Storage devices are classified by several factors:</a:t>
            </a:r>
          </a:p>
          <a:p>
            <a:pPr lvl="1"/>
            <a:r>
              <a:rPr lang="en-US" sz="2000" dirty="0" smtClean="0"/>
              <a:t>Type of medium </a:t>
            </a:r>
          </a:p>
          <a:p>
            <a:pPr lvl="2"/>
            <a:r>
              <a:rPr lang="en-US" sz="2000" dirty="0" smtClean="0"/>
              <a:t>Magnetic (+- charge)</a:t>
            </a:r>
          </a:p>
          <a:p>
            <a:pPr lvl="2"/>
            <a:r>
              <a:rPr lang="en-US" sz="2000" dirty="0" smtClean="0"/>
              <a:t>Optical (reflective light)</a:t>
            </a:r>
          </a:p>
          <a:p>
            <a:pPr lvl="2"/>
            <a:r>
              <a:rPr lang="en-US" sz="2000" dirty="0" smtClean="0"/>
              <a:t>Solid state (electric voltage)</a:t>
            </a:r>
            <a:endParaRPr lang="en-US" sz="2000" dirty="0"/>
          </a:p>
          <a:p>
            <a:pPr lvl="1"/>
            <a:r>
              <a:rPr lang="en-US" sz="2000" dirty="0" smtClean="0"/>
              <a:t>Access method</a:t>
            </a:r>
          </a:p>
          <a:p>
            <a:pPr lvl="2"/>
            <a:r>
              <a:rPr lang="en-US" sz="2000" dirty="0" smtClean="0"/>
              <a:t>Sequential</a:t>
            </a:r>
          </a:p>
          <a:p>
            <a:pPr lvl="2"/>
            <a:r>
              <a:rPr lang="en-US" sz="2000" dirty="0" smtClean="0"/>
              <a:t>Direct </a:t>
            </a:r>
          </a:p>
          <a:p>
            <a:pPr lvl="1"/>
            <a:r>
              <a:rPr lang="en-US" sz="2000" dirty="0" smtClean="0"/>
              <a:t>Capacity – how much can be stored (# bytes)</a:t>
            </a:r>
          </a:p>
          <a:p>
            <a:pPr lvl="1"/>
            <a:r>
              <a:rPr lang="en-US" sz="2000" dirty="0" smtClean="0"/>
              <a:t>Access time – how fast can save \ retrieve data</a:t>
            </a:r>
          </a:p>
          <a:p>
            <a:pPr lvl="2"/>
            <a:r>
              <a:rPr lang="en-US" sz="2000" dirty="0" smtClean="0"/>
              <a:t>Seek time – time to locate</a:t>
            </a:r>
          </a:p>
          <a:p>
            <a:pPr lvl="2"/>
            <a:r>
              <a:rPr lang="en-US" sz="2000" dirty="0" smtClean="0"/>
              <a:t>Transfer rate – time to transfer between storage &amp; memory</a:t>
            </a:r>
          </a:p>
          <a:p>
            <a:pPr lvl="1"/>
            <a:r>
              <a:rPr lang="en-US" sz="2000" dirty="0" smtClean="0"/>
              <a:t>Other factors such as fixed \ removable, etc</a:t>
            </a:r>
            <a:r>
              <a:rPr lang="en-US" sz="2000" smtClean="0"/>
              <a:t>. 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Understanding Operating Systems, 7e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E22D6A-4950-4320-A2D4-3B587FB641B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9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35EEC0-DCAE-4E0C-947E-EEE957CC85E4}" type="slidenum">
              <a:rPr lang="en-US" smtClean="0">
                <a:solidFill>
                  <a:srgbClr val="000000"/>
                </a:solidFill>
              </a:rPr>
              <a:pPr eaLnBrk="1" hangingPunct="1"/>
              <a:t>80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198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Filename </a:t>
            </a:r>
            <a:r>
              <a:rPr lang="en-US" dirty="0" smtClean="0"/>
              <a:t>Conventions</a:t>
            </a:r>
            <a:endParaRPr lang="en-US" dirty="0" smtClean="0"/>
          </a:p>
        </p:txBody>
      </p:sp>
      <p:sp>
        <p:nvSpPr>
          <p:cNvPr id="4198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Path name rules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Path name starting with slash: begins at root directory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Path name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One name or list of names separated by slashes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Last name on list: name of file requested</a:t>
            </a:r>
          </a:p>
          <a:p>
            <a:pPr marL="914400" lvl="1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/>
              <a:t>Two periods (..) in path name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Move upward in hierarchy: closer to root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Only way to go up the hierarchy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491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3A6C994-7DE3-4754-8974-CAF09AE7A8E1}" type="slidenum">
              <a:rPr lang="en-US" smtClean="0">
                <a:solidFill>
                  <a:srgbClr val="000000"/>
                </a:solidFill>
              </a:rPr>
              <a:pPr eaLnBrk="1" hangingPunct="1"/>
              <a:t>81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User Interface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dirty="0" smtClean="0"/>
              <a:t>Early Linux versions </a:t>
            </a:r>
          </a:p>
          <a:p>
            <a:pPr lvl="1" eaLnBrk="1" hangingPunct="1"/>
            <a:r>
              <a:rPr lang="en-US" dirty="0" smtClean="0"/>
              <a:t>Required typed commands </a:t>
            </a:r>
          </a:p>
          <a:p>
            <a:pPr lvl="2" eaLnBrk="1" hangingPunct="1"/>
            <a:r>
              <a:rPr lang="en-US" dirty="0" smtClean="0"/>
              <a:t>Thorough knowledge of valid commands required</a:t>
            </a:r>
          </a:p>
          <a:p>
            <a:pPr eaLnBrk="1" hangingPunct="1"/>
            <a:r>
              <a:rPr lang="en-US" dirty="0" smtClean="0"/>
              <a:t> Current versions</a:t>
            </a:r>
          </a:p>
          <a:p>
            <a:pPr lvl="1" eaLnBrk="1" hangingPunct="1"/>
            <a:r>
              <a:rPr lang="en-US" dirty="0" smtClean="0"/>
              <a:t>Include powerful and intuitive </a:t>
            </a:r>
            <a:r>
              <a:rPr lang="en-US" dirty="0"/>
              <a:t>menu-driven </a:t>
            </a:r>
            <a:r>
              <a:rPr lang="en-US" dirty="0" smtClean="0"/>
              <a:t>interfaces</a:t>
            </a:r>
          </a:p>
          <a:p>
            <a:pPr lvl="1" eaLnBrk="1" hangingPunct="1"/>
            <a:r>
              <a:rPr lang="en-US" dirty="0"/>
              <a:t>Several graphical user interfaces </a:t>
            </a:r>
            <a:r>
              <a:rPr lang="en-US" dirty="0" smtClean="0"/>
              <a:t>available</a:t>
            </a:r>
          </a:p>
          <a:p>
            <a:pPr lvl="1" eaLnBrk="1" hangingPunct="1"/>
            <a:r>
              <a:rPr lang="en-US" dirty="0" smtClean="0"/>
              <a:t>Can still use Terminal mode - type commands similar to those used for UNIX</a:t>
            </a:r>
          </a:p>
          <a:p>
            <a:pPr eaLnBrk="1" hangingPunct="1"/>
            <a:r>
              <a:rPr lang="en-US" dirty="0" smtClean="0"/>
              <a:t>Many </a:t>
            </a:r>
            <a:r>
              <a:rPr lang="en-US" dirty="0"/>
              <a:t>Linux versions </a:t>
            </a:r>
          </a:p>
          <a:p>
            <a:pPr lvl="1" eaLnBrk="1" hangingPunct="1"/>
            <a:r>
              <a:rPr lang="en-US" dirty="0"/>
              <a:t>Equipped with Windows-compatible word processors, spreadsheet, and presentation applications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Understanding Operating Systems, 7e</a:t>
            </a:r>
          </a:p>
        </p:txBody>
      </p:sp>
      <p:sp>
        <p:nvSpPr>
          <p:cNvPr id="471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CF9036-F6B0-40BE-8FD8-84A3C790DA0A}" type="slidenum">
              <a:rPr lang="en-US" smtClean="0">
                <a:solidFill>
                  <a:srgbClr val="000000"/>
                </a:solidFill>
              </a:rPr>
              <a:pPr eaLnBrk="1" hangingPunct="1"/>
              <a:t>82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710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Setting Permissions</a:t>
            </a:r>
          </a:p>
        </p:txBody>
      </p:sp>
      <p:sp>
        <p:nvSpPr>
          <p:cNvPr id="47109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Network administrators</a:t>
            </a:r>
          </a:p>
          <a:p>
            <a:pPr lvl="1"/>
            <a:r>
              <a:rPr lang="en-US" dirty="0" smtClean="0"/>
              <a:t>Full control: manage </a:t>
            </a:r>
            <a:r>
              <a:rPr lang="en-US" dirty="0"/>
              <a:t>access to files </a:t>
            </a:r>
            <a:r>
              <a:rPr lang="en-US" dirty="0" smtClean="0"/>
              <a:t>and directories</a:t>
            </a:r>
          </a:p>
          <a:p>
            <a:r>
              <a:rPr lang="en-US" dirty="0" smtClean="0"/>
              <a:t>Three levels of access</a:t>
            </a:r>
          </a:p>
          <a:p>
            <a:pPr lvl="1"/>
            <a:r>
              <a:rPr lang="en-US" dirty="0" smtClean="0"/>
              <a:t>Owner</a:t>
            </a:r>
          </a:p>
          <a:p>
            <a:pPr lvl="1"/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Others</a:t>
            </a:r>
          </a:p>
          <a:p>
            <a:r>
              <a:rPr lang="en-US" dirty="0" smtClean="0"/>
              <a:t>Access level settings: under properties option</a:t>
            </a:r>
          </a:p>
          <a:p>
            <a:r>
              <a:rPr lang="en-US" dirty="0" smtClean="0"/>
              <a:t>Access types</a:t>
            </a:r>
          </a:p>
          <a:p>
            <a:pPr lvl="1"/>
            <a:r>
              <a:rPr lang="en-US" dirty="0" smtClean="0"/>
              <a:t>Create and </a:t>
            </a:r>
            <a:r>
              <a:rPr lang="en-US" dirty="0"/>
              <a:t>delete files, list files only, access files, and none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0122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Sequential Access Storage Media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Magnetic tape</a:t>
            </a:r>
          </a:p>
          <a:p>
            <a:pPr lvl="1"/>
            <a:r>
              <a:rPr lang="en-US" dirty="0" smtClean="0"/>
              <a:t>Early computer systems: routine secondary storage </a:t>
            </a:r>
          </a:p>
          <a:p>
            <a:pPr lvl="1"/>
            <a:r>
              <a:rPr lang="en-US" dirty="0" smtClean="0"/>
              <a:t>Records stored serially</a:t>
            </a:r>
          </a:p>
          <a:p>
            <a:pPr lvl="2"/>
            <a:r>
              <a:rPr lang="en-US" dirty="0" smtClean="0"/>
              <a:t>Record length determined by application program</a:t>
            </a:r>
          </a:p>
          <a:p>
            <a:pPr lvl="2"/>
            <a:r>
              <a:rPr lang="en-US" dirty="0" smtClean="0"/>
              <a:t>Record identified by position on tape</a:t>
            </a:r>
          </a:p>
          <a:p>
            <a:pPr lvl="2"/>
            <a:r>
              <a:rPr lang="en-US" dirty="0" smtClean="0"/>
              <a:t>Record access</a:t>
            </a:r>
          </a:p>
          <a:p>
            <a:pPr lvl="3"/>
            <a:r>
              <a:rPr lang="en-US" dirty="0" smtClean="0"/>
              <a:t>Tape rotates passing under read/write head: only when access requested for read or write</a:t>
            </a:r>
          </a:p>
          <a:p>
            <a:pPr lvl="2"/>
            <a:r>
              <a:rPr lang="en-US" dirty="0" smtClean="0"/>
              <a:t>Time-consuming process</a:t>
            </a:r>
          </a:p>
        </p:txBody>
      </p:sp>
      <p:sp>
        <p:nvSpPr>
          <p:cNvPr id="1024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/>
              <a:t>Understanding Operating Systems, 7e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E22D6A-4950-4320-A2D4-3B587FB641B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Chimborazo1</Template>
  <TotalTime>0</TotalTime>
  <Words>5071</Words>
  <Application>Microsoft Office PowerPoint</Application>
  <PresentationFormat>On-screen Show (4:3)</PresentationFormat>
  <Paragraphs>1059</Paragraphs>
  <Slides>82</Slides>
  <Notes>82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82</vt:i4>
      </vt:variant>
    </vt:vector>
  </HeadingPairs>
  <TitlesOfParts>
    <vt:vector size="91" baseType="lpstr">
      <vt:lpstr>ＭＳ Ｐゴシック</vt:lpstr>
      <vt:lpstr>Arial</vt:lpstr>
      <vt:lpstr>Courier New</vt:lpstr>
      <vt:lpstr>Times</vt:lpstr>
      <vt:lpstr>Times New Roman</vt:lpstr>
      <vt:lpstr>Wingdings</vt:lpstr>
      <vt:lpstr>Wingdings 2</vt:lpstr>
      <vt:lpstr>Default Design</vt:lpstr>
      <vt:lpstr>1_Default Design</vt:lpstr>
      <vt:lpstr>Understanding Operating Systems Seventh Edition</vt:lpstr>
      <vt:lpstr>Chapter 7</vt:lpstr>
      <vt:lpstr>Device Management </vt:lpstr>
      <vt:lpstr>Representing Bits</vt:lpstr>
      <vt:lpstr>Types of Devices</vt:lpstr>
      <vt:lpstr>Management of I/O Requests</vt:lpstr>
      <vt:lpstr>Management of I/O Requests (cont'd.)</vt:lpstr>
      <vt:lpstr>Storage </vt:lpstr>
      <vt:lpstr>Sequential Access Storage Media</vt:lpstr>
      <vt:lpstr>Sequential Access Storage Media (cont'd.)</vt:lpstr>
      <vt:lpstr>Direct Access Storage Devices</vt:lpstr>
      <vt:lpstr>Magnetic Disk Storage </vt:lpstr>
      <vt:lpstr>Access Times</vt:lpstr>
      <vt:lpstr>Optical Disc Storage</vt:lpstr>
      <vt:lpstr>Optical Disc Storage (cont'd.)</vt:lpstr>
      <vt:lpstr>CD and DVD Technology</vt:lpstr>
      <vt:lpstr>CD and DVD Technology (cont'd.)</vt:lpstr>
      <vt:lpstr>Solid State Storage</vt:lpstr>
      <vt:lpstr>Solid State Drives (SSDs)</vt:lpstr>
      <vt:lpstr>RAID</vt:lpstr>
      <vt:lpstr>PowerPoint Presentation</vt:lpstr>
      <vt:lpstr>Chapter 8</vt:lpstr>
      <vt:lpstr>Introduction</vt:lpstr>
      <vt:lpstr>Responsibilities of the File Manager</vt:lpstr>
      <vt:lpstr>Definitions</vt:lpstr>
      <vt:lpstr>Data Definitions / Data Hierarchy</vt:lpstr>
      <vt:lpstr>Typical Volume Configuration</vt:lpstr>
      <vt:lpstr>Introducing Subdirectories</vt:lpstr>
      <vt:lpstr>PowerPoint Presentation</vt:lpstr>
      <vt:lpstr>File-Naming Conventions</vt:lpstr>
      <vt:lpstr>PowerPoint Presentation</vt:lpstr>
      <vt:lpstr>File-Naming Conventions (cont'd.)</vt:lpstr>
      <vt:lpstr>File Organization / Record Format</vt:lpstr>
      <vt:lpstr>Physical File Organization</vt:lpstr>
      <vt:lpstr>Physical File Organization (cont'd.)</vt:lpstr>
      <vt:lpstr>Physical File Organization (cont'd.)</vt:lpstr>
      <vt:lpstr>Physical File Organization (cont'd.)</vt:lpstr>
      <vt:lpstr>Contiguous Storage</vt:lpstr>
      <vt:lpstr>Noncontiguous Storage</vt:lpstr>
      <vt:lpstr>Access Control Verification</vt:lpstr>
      <vt:lpstr>Access Control Lists</vt:lpstr>
      <vt:lpstr>Data Compression</vt:lpstr>
      <vt:lpstr>Image and Sound Compression</vt:lpstr>
      <vt:lpstr>Chapter 11</vt:lpstr>
      <vt:lpstr>Role of the Operating System in Security</vt:lpstr>
      <vt:lpstr>System Survivability (cont'd.)</vt:lpstr>
      <vt:lpstr>Backup and Recovery</vt:lpstr>
      <vt:lpstr>Security Breaches</vt:lpstr>
      <vt:lpstr>Unintentional Intrusions</vt:lpstr>
      <vt:lpstr>Intentional Attacks</vt:lpstr>
      <vt:lpstr>System Protection</vt:lpstr>
      <vt:lpstr>Antivirus Software</vt:lpstr>
      <vt:lpstr>Firewalls &amp; Encryption</vt:lpstr>
      <vt:lpstr>Password Management</vt:lpstr>
      <vt:lpstr>Password Alternatives</vt:lpstr>
      <vt:lpstr>Social Engineering</vt:lpstr>
      <vt:lpstr>Ethics</vt:lpstr>
      <vt:lpstr>Chapter 14</vt:lpstr>
      <vt:lpstr>Brief History</vt:lpstr>
      <vt:lpstr>Brief History (cont’d.)</vt:lpstr>
      <vt:lpstr>Design Goals</vt:lpstr>
      <vt:lpstr>Memory Management</vt:lpstr>
      <vt:lpstr>Memory Management (cont’d.)</vt:lpstr>
      <vt:lpstr>Virtual Memory Implementation</vt:lpstr>
      <vt:lpstr>Processor Management</vt:lpstr>
      <vt:lpstr>Device Management</vt:lpstr>
      <vt:lpstr>File Management</vt:lpstr>
      <vt:lpstr>Network Management</vt:lpstr>
      <vt:lpstr>Directory Services</vt:lpstr>
      <vt:lpstr>Security Management</vt:lpstr>
      <vt:lpstr>User Interface</vt:lpstr>
      <vt:lpstr>PowerPoint Presentation</vt:lpstr>
      <vt:lpstr>Chapter 15</vt:lpstr>
      <vt:lpstr>Introduction</vt:lpstr>
      <vt:lpstr> Brief History</vt:lpstr>
      <vt:lpstr>Brief History (cont'd.)</vt:lpstr>
      <vt:lpstr>Design Goals</vt:lpstr>
      <vt:lpstr>Memory Management</vt:lpstr>
      <vt:lpstr>Device Management</vt:lpstr>
      <vt:lpstr>Filename Conventions</vt:lpstr>
      <vt:lpstr>User Interface</vt:lpstr>
      <vt:lpstr>Setting Permissions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/>
  <cp:lastModifiedBy/>
  <cp:revision>137</cp:revision>
  <dcterms:created xsi:type="dcterms:W3CDTF">2007-11-04T01:54:26Z</dcterms:created>
  <dcterms:modified xsi:type="dcterms:W3CDTF">2014-12-03T21:19:34Z</dcterms:modified>
</cp:coreProperties>
</file>