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1" r:id="rId1"/>
    <p:sldMasterId id="2147483828" r:id="rId2"/>
  </p:sldMasterIdLst>
  <p:notesMasterIdLst>
    <p:notesMasterId r:id="rId83"/>
  </p:notesMasterIdLst>
  <p:handoutMasterIdLst>
    <p:handoutMasterId r:id="rId84"/>
  </p:handoutMasterIdLst>
  <p:sldIdLst>
    <p:sldId id="584" r:id="rId3"/>
    <p:sldId id="501" r:id="rId4"/>
    <p:sldId id="502" r:id="rId5"/>
    <p:sldId id="575" r:id="rId6"/>
    <p:sldId id="576" r:id="rId7"/>
    <p:sldId id="641" r:id="rId8"/>
    <p:sldId id="642" r:id="rId9"/>
    <p:sldId id="643" r:id="rId10"/>
    <p:sldId id="644" r:id="rId11"/>
    <p:sldId id="647" r:id="rId12"/>
    <p:sldId id="625" r:id="rId13"/>
    <p:sldId id="626" r:id="rId14"/>
    <p:sldId id="558" r:id="rId15"/>
    <p:sldId id="586" r:id="rId16"/>
    <p:sldId id="649" r:id="rId17"/>
    <p:sldId id="650" r:id="rId18"/>
    <p:sldId id="651" r:id="rId19"/>
    <p:sldId id="652" r:id="rId20"/>
    <p:sldId id="654" r:id="rId21"/>
    <p:sldId id="657" r:id="rId22"/>
    <p:sldId id="658" r:id="rId23"/>
    <p:sldId id="661" r:id="rId24"/>
    <p:sldId id="674" r:id="rId25"/>
    <p:sldId id="678" r:id="rId26"/>
    <p:sldId id="679" r:id="rId27"/>
    <p:sldId id="680" r:id="rId28"/>
    <p:sldId id="681" r:id="rId29"/>
    <p:sldId id="682" r:id="rId30"/>
    <p:sldId id="683" r:id="rId31"/>
    <p:sldId id="689" r:id="rId32"/>
    <p:sldId id="690" r:id="rId33"/>
    <p:sldId id="696" r:id="rId34"/>
    <p:sldId id="699" r:id="rId35"/>
    <p:sldId id="704" r:id="rId36"/>
    <p:sldId id="705" r:id="rId37"/>
    <p:sldId id="709" r:id="rId38"/>
    <p:sldId id="711" r:id="rId39"/>
    <p:sldId id="712" r:id="rId40"/>
    <p:sldId id="713" r:id="rId41"/>
    <p:sldId id="716" r:id="rId42"/>
    <p:sldId id="717" r:id="rId43"/>
    <p:sldId id="718" r:id="rId44"/>
    <p:sldId id="719" r:id="rId45"/>
    <p:sldId id="720" r:id="rId46"/>
    <p:sldId id="721" r:id="rId47"/>
    <p:sldId id="722" r:id="rId48"/>
    <p:sldId id="723" r:id="rId49"/>
    <p:sldId id="724" r:id="rId50"/>
    <p:sldId id="725" r:id="rId51"/>
    <p:sldId id="726" r:id="rId52"/>
    <p:sldId id="727" r:id="rId53"/>
    <p:sldId id="728" r:id="rId54"/>
    <p:sldId id="729" r:id="rId55"/>
    <p:sldId id="730" r:id="rId56"/>
    <p:sldId id="733" r:id="rId57"/>
    <p:sldId id="737" r:id="rId58"/>
    <p:sldId id="748" r:id="rId59"/>
    <p:sldId id="750" r:id="rId60"/>
    <p:sldId id="751" r:id="rId61"/>
    <p:sldId id="752" r:id="rId62"/>
    <p:sldId id="753" r:id="rId63"/>
    <p:sldId id="754" r:id="rId64"/>
    <p:sldId id="763" r:id="rId65"/>
    <p:sldId id="767" r:id="rId66"/>
    <p:sldId id="762" r:id="rId67"/>
    <p:sldId id="764" r:id="rId68"/>
    <p:sldId id="785" r:id="rId69"/>
    <p:sldId id="786" r:id="rId70"/>
    <p:sldId id="768" r:id="rId71"/>
    <p:sldId id="769" r:id="rId72"/>
    <p:sldId id="770" r:id="rId73"/>
    <p:sldId id="771" r:id="rId74"/>
    <p:sldId id="772" r:id="rId75"/>
    <p:sldId id="773" r:id="rId76"/>
    <p:sldId id="774" r:id="rId77"/>
    <p:sldId id="776" r:id="rId78"/>
    <p:sldId id="777" r:id="rId79"/>
    <p:sldId id="778" r:id="rId80"/>
    <p:sldId id="781" r:id="rId81"/>
    <p:sldId id="782" r:id="rId8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60035"/>
    <a:srgbClr val="FF0000"/>
    <a:srgbClr val="421002"/>
    <a:srgbClr val="222222"/>
    <a:srgbClr val="FFFFFF"/>
    <a:srgbClr val="18B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84" autoAdjust="0"/>
    <p:restoredTop sz="94630" autoAdjust="0"/>
  </p:normalViewPr>
  <p:slideViewPr>
    <p:cSldViewPr>
      <p:cViewPr varScale="1">
        <p:scale>
          <a:sx n="55" d="100"/>
          <a:sy n="55" d="100"/>
        </p:scale>
        <p:origin x="34" y="4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37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8D3493-E980-41FB-8252-19685366F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3C61CB-453D-404D-9D75-A2DB7C8B5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97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90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13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94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86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72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93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8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57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57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9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1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77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56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0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93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96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6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43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D5AAA3-16AE-48FB-8053-03E339314610}" type="slidenum">
              <a:rPr lang="en-US" smtClean="0"/>
              <a:pPr eaLnBrk="1" hangingPunct="1"/>
              <a:t>26</a:t>
            </a:fld>
            <a:endParaRPr 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446D5-6ECB-4DCD-86FE-579EE72B2DC3}" type="slidenum">
              <a:rPr lang="en-US" smtClean="0"/>
              <a:pPr eaLnBrk="1" hangingPunct="1"/>
              <a:t>27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F51B9-3473-4C32-8064-5B0DC61B437A}" type="slidenum">
              <a:rPr lang="en-US" smtClean="0"/>
              <a:pPr eaLnBrk="1" hangingPunct="1"/>
              <a:t>28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F51B9-3473-4C32-8064-5B0DC61B437A}" type="slidenum">
              <a:rPr lang="en-US" smtClean="0"/>
              <a:pPr eaLnBrk="1" hangingPunct="1"/>
              <a:t>29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63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E9E665-753C-4175-8742-4FA8ED885255}" type="slidenum">
              <a:rPr lang="en-US" smtClean="0"/>
              <a:pPr eaLnBrk="1" hangingPunct="1"/>
              <a:t>30</a:t>
            </a:fld>
            <a:endParaRPr lang="en-US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167246-CBBC-4B8E-B934-250ED5AE4F41}" type="slidenum">
              <a:rPr lang="en-US" smtClean="0"/>
              <a:pPr eaLnBrk="1" hangingPunct="1"/>
              <a:t>31</a:t>
            </a:fld>
            <a:endParaRPr 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79CECF-EBED-4364-A9ED-098796BC494B}" type="slidenum">
              <a:rPr lang="en-US" smtClean="0"/>
              <a:pPr eaLnBrk="1" hangingPunct="1"/>
              <a:t>32</a:t>
            </a:fld>
            <a:endParaRPr lang="en-US" dirty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Working set typically changes over the execution of the job.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/>
              <a:t>Most programs are well structured which leads to locality of reference – during any phase of execution the program references a small portion of its pages and they are already resident in memory.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/>
              <a:t>A poorly structured program might require that all pages be resident in memory to begin or may consistently reference pages that are not resident in memory (page faults). 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2D7622-CD1F-4750-8317-37D8B05B29D0}" type="slidenum">
              <a:rPr lang="en-US" smtClean="0"/>
              <a:pPr eaLnBrk="1" hangingPunct="1"/>
              <a:t>33</a:t>
            </a:fld>
            <a:endParaRPr lang="en-US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E72FCC-A1AB-4562-B2BC-2D5553BF5FF9}" type="slidenum">
              <a:rPr lang="en-US" smtClean="0"/>
              <a:pPr eaLnBrk="1" hangingPunct="1"/>
              <a:t>34</a:t>
            </a:fld>
            <a:endParaRPr lang="en-US" dirty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BC7D43-60F1-4034-ABC3-55CF80A50C25}" type="slidenum">
              <a:rPr lang="en-US" smtClean="0"/>
              <a:pPr eaLnBrk="1" hangingPunct="1"/>
              <a:t>35</a:t>
            </a:fld>
            <a:endParaRPr 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51616A-D7FC-4E6E-AFA4-8DE68749388B}" type="slidenum">
              <a:rPr lang="en-US" smtClean="0"/>
              <a:pPr eaLnBrk="1" hangingPunct="1"/>
              <a:t>36</a:t>
            </a:fld>
            <a:endParaRPr lang="en-US" dirty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96EA98-7B11-4876-95E6-0A468E82D837}" type="slidenum">
              <a:rPr lang="en-US" smtClean="0"/>
              <a:pPr eaLnBrk="1" hangingPunct="1"/>
              <a:t>37</a:t>
            </a:fld>
            <a:endParaRPr lang="en-US" dirty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4C0CED-5B53-46BB-8463-DA3BCC83308E}" type="slidenum">
              <a:rPr lang="en-US" smtClean="0"/>
              <a:pPr eaLnBrk="1" hangingPunct="1"/>
              <a:t>38</a:t>
            </a:fld>
            <a:endParaRPr lang="en-US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C7A4DA-956D-456D-8E7D-8A6CD497826F}" type="slidenum">
              <a:rPr lang="en-US" smtClean="0"/>
              <a:pPr eaLnBrk="1" hangingPunct="1"/>
              <a:t>39</a:t>
            </a:fld>
            <a:endParaRPr lang="en-US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360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2699B-D632-405A-8354-E939B0897AC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516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2699B-D632-405A-8354-E939B0897AC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03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633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594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489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570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462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906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902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8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297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957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27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36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768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386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564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FDB5D-6401-4628-BA6A-E1668B42D93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198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7F6FB7-5C13-489C-AF9E-DD05E8CEDF7B}" type="slidenum">
              <a:rPr lang="en-US" smtClean="0"/>
              <a:pPr eaLnBrk="1" hangingPunct="1"/>
              <a:t>58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4427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859C5-F4D1-4932-A798-A9CC8EB5361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374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859C5-F4D1-4932-A798-A9CC8EB5361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5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62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AD834A-CE6A-45AA-A5ED-1346DDCA8CA5}" type="slidenum">
              <a:rPr lang="en-US" smtClean="0"/>
              <a:pPr eaLnBrk="1" hangingPunct="1"/>
              <a:t>61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423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7248EF-D0A2-4464-B301-B0D835219644}" type="slidenum">
              <a:rPr lang="en-US" smtClean="0"/>
              <a:pPr eaLnBrk="1" hangingPunct="1"/>
              <a:t>62</a:t>
            </a:fld>
            <a:endParaRPr lang="en-US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89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08349C-9AC4-4EB4-91C6-44F8F3F0A5BE}" type="slidenum">
              <a:rPr lang="en-US" smtClean="0"/>
              <a:pPr eaLnBrk="1" hangingPunct="1"/>
              <a:t>63</a:t>
            </a:fld>
            <a:endParaRPr lang="en-US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919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2065C-021A-42F2-BAFF-301A169FED67}" type="slidenum">
              <a:rPr lang="en-US" smtClean="0"/>
              <a:pPr eaLnBrk="1" hangingPunct="1"/>
              <a:t>64</a:t>
            </a:fld>
            <a:endParaRPr lang="en-US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2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2065C-021A-42F2-BAFF-301A169FED67}" type="slidenum">
              <a:rPr lang="en-US" smtClean="0"/>
              <a:pPr eaLnBrk="1" hangingPunct="1"/>
              <a:t>65</a:t>
            </a:fld>
            <a:endParaRPr lang="en-US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2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E452D4-A159-47C1-BAB6-7142E8CB8647}" type="slidenum">
              <a:rPr lang="en-US" smtClean="0"/>
              <a:pPr eaLnBrk="1" hangingPunct="1"/>
              <a:t>66</a:t>
            </a:fld>
            <a:endParaRPr lang="en-US" dirty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955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FD79E6-E48C-468C-8AFB-5B782FE089DD}" type="slidenum">
              <a:rPr lang="en-US" smtClean="0"/>
              <a:pPr eaLnBrk="1" hangingPunct="1"/>
              <a:t>67</a:t>
            </a:fld>
            <a:endParaRPr lang="en-US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717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ADDE0-A99E-476C-84F5-0010F5F485C0}" type="slidenum">
              <a:rPr lang="en-US" smtClean="0"/>
              <a:pPr eaLnBrk="1" hangingPunct="1"/>
              <a:t>68</a:t>
            </a:fld>
            <a:endParaRPr lang="en-US" dirty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636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831" indent="-289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202" indent="-2316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48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4763" indent="-2316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044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325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460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7886" indent="-23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2DFA9B-3CF9-497C-9942-3E959B5802B5}" type="slidenum">
              <a:rPr lang="en-US" smtClean="0"/>
              <a:pPr eaLnBrk="1" hangingPunct="1"/>
              <a:t>69</a:t>
            </a:fld>
            <a:endParaRPr 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773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E9A39-4515-464B-9A3F-41227A132C31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0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113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E9A39-4515-464B-9A3F-41227A132C31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140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E9A39-4515-464B-9A3F-41227A132C31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4791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E9A39-4515-464B-9A3F-41227A132C31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603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E9A39-4515-464B-9A3F-41227A132C31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98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E9A39-4515-464B-9A3F-41227A132C31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920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E9A39-4515-464B-9A3F-41227A132C31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1786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E9A39-4515-464B-9A3F-41227A132C31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0527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E9A39-4515-464B-9A3F-41227A132C31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261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E9A39-4515-464B-9A3F-41227A132C31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72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77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C61CB-453D-404D-9D75-A2DB7C8B58C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3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Rules_Single_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05456" y="6578465"/>
            <a:ext cx="4956048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Rules_Single_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05456" y="6578465"/>
            <a:ext cx="4956048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Rules_Single_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05456" y="6578465"/>
            <a:ext cx="4956048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6" y="254000"/>
            <a:ext cx="8713465" cy="652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12698"/>
            <a:ext cx="7747000" cy="377026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596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ules_Single_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481304"/>
            <a:ext cx="10034016" cy="99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2283" y="4885106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udi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9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8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8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6" y="5449329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3" y="5831840"/>
            <a:ext cx="672857" cy="7458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24583" y="6363869"/>
            <a:ext cx="4983482" cy="366183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15924" y="6222910"/>
            <a:ext cx="64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Understanding Operating Systems,8e</a:t>
            </a:r>
          </a:p>
        </p:txBody>
      </p:sp>
    </p:spTree>
    <p:extLst>
      <p:ext uri="{BB962C8B-B14F-4D97-AF65-F5344CB8AC3E}">
        <p14:creationId xmlns:p14="http://schemas.microsoft.com/office/powerpoint/2010/main" val="259408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Rules_Single_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6" y="254000"/>
            <a:ext cx="8713465" cy="652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12698"/>
            <a:ext cx="7747000" cy="377026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596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Rules_Single_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481304"/>
            <a:ext cx="10034016" cy="99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2283" y="4885106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udi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9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8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8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6" y="5449329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3" y="5831840"/>
            <a:ext cx="672857" cy="7458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24583" y="6363869"/>
            <a:ext cx="4983482" cy="366183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015924" y="6222910"/>
            <a:ext cx="64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Understanding Operating Systems,8e</a:t>
            </a:r>
          </a:p>
        </p:txBody>
      </p:sp>
    </p:spTree>
    <p:extLst>
      <p:ext uri="{BB962C8B-B14F-4D97-AF65-F5344CB8AC3E}">
        <p14:creationId xmlns:p14="http://schemas.microsoft.com/office/powerpoint/2010/main" val="259408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228188"/>
            <a:ext cx="617220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70"/>
            <a:ext cx="6172200" cy="26545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Rules_Single_A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361953"/>
            <a:ext cx="1840495" cy="1940983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916271"/>
            <a:ext cx="908570" cy="670924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218018" y="3551101"/>
            <a:ext cx="795867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2604920"/>
            <a:ext cx="1101550" cy="12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4534755"/>
            <a:ext cx="596838" cy="795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4804753"/>
            <a:ext cx="252342" cy="65039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509458" y="6578464"/>
            <a:ext cx="4958142" cy="244538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Rules_Single_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05456" y="6578465"/>
            <a:ext cx="4956048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Rules_Single_B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2" y="6487629"/>
            <a:ext cx="11423745" cy="90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05456" y="6578465"/>
            <a:ext cx="4956048" cy="244535"/>
          </a:xfr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</a:t>
            </a:r>
            <a:br>
              <a:rPr lang="en-US" dirty="0"/>
            </a:br>
            <a:r>
              <a:rPr lang="en-US" dirty="0"/>
              <a:t>with a certain product or service or otherwise on a password-protected website for classroom use.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05456" y="6574536"/>
            <a:ext cx="4956048" cy="246888"/>
          </a:xfrm>
        </p:spPr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3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Picture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840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2"/>
            <a:ext cx="2514600" cy="3570287"/>
          </a:xfrm>
        </p:spPr>
        <p:txBody>
          <a:bodyPr anchor="t" anchorCtr="0"/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caption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8000" y="1524000"/>
            <a:ext cx="55626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5456" y="6574536"/>
            <a:ext cx="4956048" cy="2468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24600"/>
            <a:ext cx="20574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E31F-870B-4761-A46D-09911C3EA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2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05456" y="6574536"/>
            <a:ext cx="4956048" cy="246888"/>
          </a:xfrm>
        </p:spPr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7" y="6324600"/>
            <a:ext cx="1439449" cy="4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3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376166" y="6513743"/>
            <a:ext cx="312906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0785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6" y="6611007"/>
            <a:ext cx="8014247" cy="21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09216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376166" y="6513743"/>
            <a:ext cx="312906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0785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6" y="6611007"/>
            <a:ext cx="8014247" cy="21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6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832" r:id="rId2"/>
    <p:sldLayoutId id="2147483831" r:id="rId3"/>
    <p:sldLayoutId id="2147483829" r:id="rId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993124"/>
            <a:ext cx="8064500" cy="3426476"/>
          </a:xfrm>
        </p:spPr>
        <p:txBody>
          <a:bodyPr/>
          <a:lstStyle/>
          <a:p>
            <a:r>
              <a:rPr lang="en-US" sz="3200" dirty="0"/>
              <a:t>Understanding Operating Systems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Review </a:t>
            </a:r>
            <a:br>
              <a:rPr lang="en-US" sz="3200" dirty="0"/>
            </a:br>
            <a:r>
              <a:rPr lang="en-US" sz="3200" dirty="0"/>
              <a:t>Chapters 1, 2, 3, 4, 5 &amp; 6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File Management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15338" cy="4786439"/>
          </a:xfrm>
        </p:spPr>
        <p:txBody>
          <a:bodyPr/>
          <a:lstStyle/>
          <a:p>
            <a:r>
              <a:rPr lang="en-US" sz="2400" dirty="0"/>
              <a:t>In charge of tracking every file in the system</a:t>
            </a:r>
          </a:p>
          <a:p>
            <a:pPr lvl="1"/>
            <a:r>
              <a:rPr lang="en-US" sz="2400" b="1" dirty="0"/>
              <a:t>Data files </a:t>
            </a:r>
            <a:r>
              <a:rPr lang="en-US" sz="2400" dirty="0"/>
              <a:t>and </a:t>
            </a:r>
            <a:r>
              <a:rPr lang="en-US" sz="2400" b="1" dirty="0"/>
              <a:t>program</a:t>
            </a:r>
            <a:r>
              <a:rPr lang="en-US" sz="2400" dirty="0"/>
              <a:t> files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Responsibilities include:</a:t>
            </a:r>
          </a:p>
          <a:p>
            <a:pPr lvl="1"/>
            <a:r>
              <a:rPr lang="en-US" sz="2400" dirty="0"/>
              <a:t>Enforcing user/program resource access restrictions</a:t>
            </a:r>
          </a:p>
          <a:p>
            <a:pPr lvl="2">
              <a:spcAft>
                <a:spcPts val="200"/>
              </a:spcAft>
            </a:pPr>
            <a:r>
              <a:rPr lang="en-US" sz="2400" dirty="0"/>
              <a:t>Uses predetermined access policies</a:t>
            </a:r>
          </a:p>
          <a:p>
            <a:pPr lvl="1"/>
            <a:r>
              <a:rPr lang="en-US" sz="2400" dirty="0"/>
              <a:t>Controlling user/program modification restrictions</a:t>
            </a:r>
          </a:p>
          <a:p>
            <a:pPr lvl="2">
              <a:spcAft>
                <a:spcPts val="300"/>
              </a:spcAft>
            </a:pPr>
            <a:r>
              <a:rPr lang="en-US" sz="2400" dirty="0"/>
              <a:t>Read-only, read-write, create, delete</a:t>
            </a:r>
          </a:p>
          <a:p>
            <a:pPr lvl="1"/>
            <a:r>
              <a:rPr lang="en-US" sz="2400" dirty="0"/>
              <a:t>Allocating space for a file on secondary storage</a:t>
            </a:r>
          </a:p>
          <a:p>
            <a:pPr lvl="2">
              <a:spcAft>
                <a:spcPts val="200"/>
              </a:spcAft>
            </a:pPr>
            <a:r>
              <a:rPr lang="en-US" sz="2400" dirty="0"/>
              <a:t>One large storage area or smaller linked pieces</a:t>
            </a:r>
          </a:p>
          <a:p>
            <a:pPr lvl="1"/>
            <a:r>
              <a:rPr lang="en-US" sz="2400" dirty="0"/>
              <a:t>Retrieving files efficiently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02442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Network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717667"/>
          </a:xfrm>
        </p:spPr>
        <p:txBody>
          <a:bodyPr/>
          <a:lstStyle/>
          <a:p>
            <a:r>
              <a:rPr lang="en-US" sz="2600" dirty="0"/>
              <a:t>Included in operating systems with networking capability</a:t>
            </a:r>
          </a:p>
          <a:p>
            <a:endParaRPr lang="en-US" sz="2400" dirty="0"/>
          </a:p>
          <a:p>
            <a:r>
              <a:rPr lang="en-US" sz="2600" dirty="0"/>
              <a:t>Authorizes users to </a:t>
            </a:r>
            <a:r>
              <a:rPr lang="en-US" sz="2600" b="1" dirty="0"/>
              <a:t>share resources</a:t>
            </a:r>
          </a:p>
          <a:p>
            <a:pPr lvl="1"/>
            <a:r>
              <a:rPr lang="en-US" sz="2400" dirty="0"/>
              <a:t>Overall responsibility for every aspect of network connectivity</a:t>
            </a:r>
          </a:p>
          <a:p>
            <a:pPr lvl="2"/>
            <a:r>
              <a:rPr lang="en-US" sz="2400" dirty="0"/>
              <a:t>Devices, files, memory space, CPU capacity, etc.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21377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User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115246"/>
          </a:xfrm>
        </p:spPr>
        <p:txBody>
          <a:bodyPr/>
          <a:lstStyle/>
          <a:p>
            <a:r>
              <a:rPr lang="en-US" sz="2400" dirty="0"/>
              <a:t>Portion of the operating system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Direct interaction with users</a:t>
            </a:r>
          </a:p>
          <a:p>
            <a:r>
              <a:rPr lang="en-US" sz="2400" b="1" dirty="0"/>
              <a:t>Two primary types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Graphical user interface (GUI)</a:t>
            </a:r>
          </a:p>
          <a:p>
            <a:pPr lvl="2"/>
            <a:r>
              <a:rPr lang="en-US" sz="2400" dirty="0"/>
              <a:t>Input from pointing device</a:t>
            </a:r>
          </a:p>
          <a:p>
            <a:pPr lvl="2"/>
            <a:r>
              <a:rPr lang="en-US" sz="2400" dirty="0"/>
              <a:t>Menu options, desktops, and formats vary</a:t>
            </a:r>
          </a:p>
          <a:p>
            <a:pPr marL="457200" lvl="2" indent="0">
              <a:buNone/>
            </a:pPr>
            <a:endParaRPr lang="en-US" sz="2400" dirty="0"/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Command line interface (CMD)</a:t>
            </a:r>
          </a:p>
          <a:p>
            <a:pPr lvl="2"/>
            <a:r>
              <a:rPr lang="en-US" sz="2400" dirty="0"/>
              <a:t>Keyboard-typed commands that display on a monitor</a:t>
            </a:r>
          </a:p>
          <a:p>
            <a:pPr lvl="2"/>
            <a:r>
              <a:rPr lang="en-US" sz="2400" dirty="0"/>
              <a:t>Strict requirements for every command: typed accurately; correct syntax; combinations of commands assembled correctly</a:t>
            </a:r>
          </a:p>
          <a:p>
            <a:pPr lvl="2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19190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Cooperation Issues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3416320"/>
          </a:xfrm>
        </p:spPr>
        <p:txBody>
          <a:bodyPr/>
          <a:lstStyle/>
          <a:p>
            <a:r>
              <a:rPr lang="en-US" sz="2400" dirty="0"/>
              <a:t>No single manager performs tasks in isolation</a:t>
            </a:r>
          </a:p>
          <a:p>
            <a:endParaRPr lang="en-US" sz="2400" dirty="0"/>
          </a:p>
          <a:p>
            <a:r>
              <a:rPr lang="en-US" sz="2400" dirty="0"/>
              <a:t>Each element of an operating system</a:t>
            </a:r>
          </a:p>
          <a:p>
            <a:pPr lvl="1"/>
            <a:r>
              <a:rPr lang="en-US" sz="2400" dirty="0"/>
              <a:t>Performs individual tasks </a:t>
            </a:r>
            <a:r>
              <a:rPr lang="en-US" sz="2400" u="sng" dirty="0"/>
              <a:t>and</a:t>
            </a:r>
          </a:p>
          <a:p>
            <a:pPr lvl="1"/>
            <a:r>
              <a:rPr lang="en-US" sz="2400" dirty="0"/>
              <a:t>Harmoniously interacts with other managers</a:t>
            </a:r>
          </a:p>
          <a:p>
            <a:pPr lvl="2"/>
            <a:r>
              <a:rPr lang="en-US" sz="2400" dirty="0"/>
              <a:t>Incredible precision required for operating system to work smoothly</a:t>
            </a:r>
          </a:p>
          <a:p>
            <a:pPr lvl="2"/>
            <a:r>
              <a:rPr lang="en-US" sz="2400" dirty="0"/>
              <a:t>More complicated when networking is involved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An Evolution of Computing Hardware </a:t>
            </a:r>
            <a:endParaRPr lang="en-CA" sz="3200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1283428"/>
          </a:xfrm>
        </p:spPr>
        <p:txBody>
          <a:bodyPr/>
          <a:lstStyle/>
          <a:p>
            <a:r>
              <a:rPr lang="en-US" sz="2400" dirty="0"/>
              <a:t>Computer classification</a:t>
            </a:r>
          </a:p>
          <a:p>
            <a:pPr lvl="1"/>
            <a:r>
              <a:rPr lang="en-US" sz="2400" dirty="0"/>
              <a:t>At one time: based on memory capacity</a:t>
            </a:r>
          </a:p>
          <a:p>
            <a:r>
              <a:rPr lang="en-US" sz="2400" dirty="0"/>
              <a:t>Current platforms</a:t>
            </a:r>
          </a:p>
        </p:txBody>
      </p:sp>
      <p:pic>
        <p:nvPicPr>
          <p:cNvPr id="1026" name="Picture 2" descr="Table 1.1: A brief list of platforms, and a few of the operating systems designed to run on them, listed here in alphabetical ord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62388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8810" y="3124200"/>
            <a:ext cx="20927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</a:rPr>
              <a:t>(table 1.1) 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A brief list of platforms and a few of the operating systems designed to run on them, listed in alphabetical order.</a:t>
            </a:r>
          </a:p>
          <a:p>
            <a:pPr lvl="0" eaLnBrk="0" hangingPunct="0"/>
            <a:r>
              <a:rPr lang="en-US" sz="1600" i="1" dirty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© Cengage Learning 2018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5"/>
            <a:ext cx="8026400" cy="369460"/>
          </a:xfrm>
        </p:spPr>
        <p:txBody>
          <a:bodyPr/>
          <a:lstStyle/>
          <a:p>
            <a:r>
              <a:rPr lang="en-US" sz="2800" dirty="0"/>
              <a:t>Chapter 2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28161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chapter, you should be able to describe:</a:t>
            </a:r>
          </a:p>
          <a:p>
            <a:r>
              <a:rPr lang="en-US" dirty="0"/>
              <a:t>How four memory allocation schemes in this chapter manage incoming jobs</a:t>
            </a:r>
          </a:p>
          <a:p>
            <a:r>
              <a:rPr lang="en-US" dirty="0"/>
              <a:t>How two memory allocation systems work: best-fit and first-fit</a:t>
            </a:r>
          </a:p>
          <a:p>
            <a:r>
              <a:rPr lang="en-US" dirty="0"/>
              <a:t>How a memory list is used to keep the status of available memory</a:t>
            </a:r>
          </a:p>
          <a:p>
            <a:r>
              <a:rPr lang="en-US" dirty="0"/>
              <a:t>The essential role of memory deallocation, and the consequences if it isn’t performed</a:t>
            </a:r>
          </a:p>
          <a:p>
            <a:r>
              <a:rPr lang="en-US" dirty="0"/>
              <a:t>How compaction can improve memory allocation efficiency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9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5"/>
            <a:ext cx="8026400" cy="369460"/>
          </a:xfrm>
        </p:spPr>
        <p:txBody>
          <a:bodyPr/>
          <a:lstStyle/>
          <a:p>
            <a:r>
              <a:rPr lang="en-US" sz="2800" dirty="0"/>
              <a:t>Introduction (1 of 2)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1711238"/>
          </a:xfrm>
        </p:spPr>
        <p:txBody>
          <a:bodyPr/>
          <a:lstStyle/>
          <a:p>
            <a:r>
              <a:rPr lang="en-US" sz="2400" b="1" dirty="0"/>
              <a:t>Main memory management is criti</a:t>
            </a:r>
            <a:r>
              <a:rPr lang="en-US" sz="2400" dirty="0"/>
              <a:t>cal</a:t>
            </a:r>
          </a:p>
          <a:p>
            <a:r>
              <a:rPr lang="en-US" sz="2400" dirty="0"/>
              <a:t>Entire system performance is dependent on two items:</a:t>
            </a:r>
          </a:p>
          <a:p>
            <a:pPr lvl="1"/>
            <a:r>
              <a:rPr lang="en-US" sz="2400" dirty="0"/>
              <a:t>Amount of memory available</a:t>
            </a:r>
          </a:p>
          <a:p>
            <a:pPr lvl="1"/>
            <a:r>
              <a:rPr lang="en-US" sz="2400" dirty="0"/>
              <a:t>Optimization of memory during job processing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62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Introduction (2 of 2)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3191643"/>
          </a:xfrm>
        </p:spPr>
        <p:txBody>
          <a:bodyPr/>
          <a:lstStyle/>
          <a:p>
            <a:r>
              <a:rPr lang="en-US" sz="2400" dirty="0"/>
              <a:t>This chapter introduces:</a:t>
            </a:r>
          </a:p>
          <a:p>
            <a:pPr lvl="1"/>
            <a:r>
              <a:rPr lang="en-US" sz="2400" dirty="0"/>
              <a:t>Role of </a:t>
            </a:r>
            <a:r>
              <a:rPr lang="en-US" sz="2400" b="1" dirty="0"/>
              <a:t>main memory </a:t>
            </a:r>
            <a:r>
              <a:rPr lang="en-US" sz="2400" dirty="0"/>
              <a:t>(RAM)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Four types: memory allocation schemes</a:t>
            </a:r>
          </a:p>
          <a:p>
            <a:pPr lvl="2"/>
            <a:r>
              <a:rPr lang="en-US" sz="2200" b="1" dirty="0"/>
              <a:t>Single-user systems</a:t>
            </a:r>
          </a:p>
          <a:p>
            <a:pPr lvl="2"/>
            <a:r>
              <a:rPr lang="en-US" sz="2200" b="1" dirty="0"/>
              <a:t>Fixed partitions</a:t>
            </a:r>
          </a:p>
          <a:p>
            <a:pPr lvl="2"/>
            <a:r>
              <a:rPr lang="en-US" sz="2200" b="1" dirty="0"/>
              <a:t>Dynamic partitions</a:t>
            </a:r>
          </a:p>
          <a:p>
            <a:pPr lvl="2"/>
            <a:r>
              <a:rPr lang="en-US" sz="2200" b="1" dirty="0"/>
              <a:t>Relocatable dynamic partitions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2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Single-User Contiguous Scheme</a:t>
            </a:r>
          </a:p>
        </p:txBody>
      </p:sp>
      <p:sp>
        <p:nvSpPr>
          <p:cNvPr id="7172" name="Rectangle 1027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3810274"/>
          </a:xfrm>
        </p:spPr>
        <p:txBody>
          <a:bodyPr/>
          <a:lstStyle/>
          <a:p>
            <a:r>
              <a:rPr lang="en-US" sz="2400" b="1" dirty="0"/>
              <a:t>Entire program:</a:t>
            </a:r>
            <a:r>
              <a:rPr lang="en-CA" sz="2400" b="1" dirty="0"/>
              <a:t> loaded into memory</a:t>
            </a:r>
          </a:p>
          <a:p>
            <a:r>
              <a:rPr lang="en-CA" sz="2400" dirty="0"/>
              <a:t>Contiguous memory space: allocated as needed</a:t>
            </a:r>
            <a:endParaRPr lang="en-US" sz="2400" dirty="0"/>
          </a:p>
          <a:p>
            <a:r>
              <a:rPr lang="en-CA" sz="2400" dirty="0"/>
              <a:t>Jobs: processed sequentially</a:t>
            </a:r>
          </a:p>
          <a:p>
            <a:endParaRPr lang="en-US" sz="2400" dirty="0"/>
          </a:p>
          <a:p>
            <a:r>
              <a:rPr lang="en-CA" sz="2400" dirty="0"/>
              <a:t>Memory Manager: performs</a:t>
            </a:r>
            <a:r>
              <a:rPr lang="en-US" sz="2400" dirty="0"/>
              <a:t> </a:t>
            </a:r>
            <a:r>
              <a:rPr lang="en-CA" sz="2400" dirty="0"/>
              <a:t>minimal</a:t>
            </a:r>
            <a:r>
              <a:rPr lang="en-US" sz="2400" dirty="0"/>
              <a:t> </a:t>
            </a:r>
            <a:r>
              <a:rPr lang="en-CA" sz="2400" dirty="0"/>
              <a:t>work </a:t>
            </a:r>
            <a:endParaRPr lang="en-US" sz="2400" dirty="0"/>
          </a:p>
          <a:p>
            <a:pPr lvl="1"/>
            <a:r>
              <a:rPr lang="en-US" sz="2200" dirty="0"/>
              <a:t>Evaluates incoming process size: loads if small enough to fit; otherwise, rejects and evaluates next incoming process</a:t>
            </a:r>
          </a:p>
          <a:p>
            <a:pPr lvl="1"/>
            <a:r>
              <a:rPr lang="en-US" sz="2200" dirty="0"/>
              <a:t>Monitors occupied memory space; when process ends, makes entire memory space available and returns to Step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90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Fixed Partitions (1 of 2)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2954655"/>
          </a:xfrm>
        </p:spPr>
        <p:txBody>
          <a:bodyPr/>
          <a:lstStyle/>
          <a:p>
            <a:r>
              <a:rPr lang="en-US" sz="2400" b="1" dirty="0"/>
              <a:t>Permits multiprogramming / multitasking</a:t>
            </a:r>
          </a:p>
          <a:p>
            <a:r>
              <a:rPr lang="en-CA" sz="2400" dirty="0"/>
              <a:t>Main memory: </a:t>
            </a:r>
            <a:r>
              <a:rPr lang="en-US" sz="2400" dirty="0"/>
              <a:t>partitioned</a:t>
            </a:r>
          </a:p>
          <a:p>
            <a:pPr lvl="1"/>
            <a:r>
              <a:rPr lang="en-US" sz="2200" dirty="0"/>
              <a:t>Each partition: one job</a:t>
            </a:r>
          </a:p>
          <a:p>
            <a:pPr lvl="1"/>
            <a:r>
              <a:rPr lang="en-US" sz="2200" dirty="0"/>
              <a:t>Static: reconfiguration requires system shut down</a:t>
            </a:r>
          </a:p>
          <a:p>
            <a:r>
              <a:rPr lang="en-US" sz="2400" dirty="0"/>
              <a:t>Responsibilities </a:t>
            </a:r>
          </a:p>
          <a:p>
            <a:pPr lvl="1"/>
            <a:r>
              <a:rPr lang="en-US" sz="2200" dirty="0"/>
              <a:t>Protecting each job’s memory space</a:t>
            </a:r>
          </a:p>
          <a:p>
            <a:pPr lvl="1"/>
            <a:r>
              <a:rPr lang="en-US" sz="2200" dirty="0"/>
              <a:t>Matching job </a:t>
            </a:r>
            <a:r>
              <a:rPr lang="en-CA" sz="2200" dirty="0"/>
              <a:t>size with partition size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7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Chapter 1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44319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After completing this chapter, you should be able to describe:</a:t>
            </a:r>
          </a:p>
          <a:p>
            <a:r>
              <a:rPr lang="en-US" sz="2400" dirty="0"/>
              <a:t>How operating systems have evolved through the decades</a:t>
            </a:r>
          </a:p>
          <a:p>
            <a:r>
              <a:rPr lang="en-US" sz="2400" dirty="0"/>
              <a:t>The basic role of an operating system</a:t>
            </a:r>
          </a:p>
          <a:p>
            <a:r>
              <a:rPr lang="en-US" sz="2400" dirty="0"/>
              <a:t>How operating system software manages its subsystems</a:t>
            </a:r>
          </a:p>
          <a:p>
            <a:r>
              <a:rPr lang="en-US" sz="2400" dirty="0"/>
              <a:t>The role of computer system hardware on the development of its operating system</a:t>
            </a:r>
          </a:p>
          <a:p>
            <a:r>
              <a:rPr lang="en-US" sz="2400" dirty="0"/>
              <a:t>How operations systems are adapted to serve batch, interactive, real-time, hybrid, and embedded systems</a:t>
            </a:r>
          </a:p>
          <a:p>
            <a:r>
              <a:rPr lang="en-US" sz="2400" dirty="0"/>
              <a:t>How operating systems designers envision their role and plan their 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Fixed Partitions</a:t>
            </a:r>
            <a:r>
              <a:rPr lang="en-US" sz="2800" dirty="0"/>
              <a:t> (2 of 2)</a:t>
            </a:r>
            <a:endParaRPr lang="en-CA" sz="2800" dirty="0"/>
          </a:p>
        </p:txBody>
      </p:sp>
      <p:sp>
        <p:nvSpPr>
          <p:cNvPr id="12292" name="Rectangle 5"/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415338" cy="4475071"/>
          </a:xfrm>
        </p:spPr>
        <p:txBody>
          <a:bodyPr/>
          <a:lstStyle/>
          <a:p>
            <a:r>
              <a:rPr lang="en-US" sz="2400" dirty="0"/>
              <a:t>Characteristics</a:t>
            </a:r>
          </a:p>
          <a:p>
            <a:pPr lvl="1"/>
            <a:r>
              <a:rPr lang="en-CA" sz="2400" b="1" dirty="0"/>
              <a:t>Requires contiguous loading of entire program </a:t>
            </a:r>
          </a:p>
          <a:p>
            <a:pPr lvl="1"/>
            <a:r>
              <a:rPr lang="en-US" sz="2400" dirty="0"/>
              <a:t>Job allocation method</a:t>
            </a:r>
          </a:p>
          <a:p>
            <a:pPr lvl="2"/>
            <a:r>
              <a:rPr lang="en-US" sz="2200" dirty="0"/>
              <a:t>First available partition with required size</a:t>
            </a:r>
          </a:p>
          <a:p>
            <a:pPr lvl="1"/>
            <a:r>
              <a:rPr lang="en-US" sz="2400" dirty="0"/>
              <a:t>To work well:</a:t>
            </a:r>
          </a:p>
          <a:p>
            <a:pPr lvl="2"/>
            <a:r>
              <a:rPr lang="en-US" sz="2200" dirty="0"/>
              <a:t>All jobs have similar size and memory size known ahead of time</a:t>
            </a:r>
          </a:p>
          <a:p>
            <a:pPr lvl="1"/>
            <a:r>
              <a:rPr lang="en-US" sz="2400" dirty="0"/>
              <a:t>Arbitrary partition size leads to undesired results</a:t>
            </a:r>
          </a:p>
          <a:p>
            <a:pPr lvl="2"/>
            <a:r>
              <a:rPr lang="en-US" sz="2200" dirty="0"/>
              <a:t>Partition too small</a:t>
            </a:r>
          </a:p>
          <a:p>
            <a:pPr lvl="1"/>
            <a:r>
              <a:rPr lang="en-US" sz="2400" dirty="0"/>
              <a:t>Large jobs have longer turnaround time</a:t>
            </a:r>
          </a:p>
          <a:p>
            <a:pPr lvl="2"/>
            <a:r>
              <a:rPr lang="en-US" sz="2200" dirty="0"/>
              <a:t>Partition too large</a:t>
            </a:r>
          </a:p>
          <a:p>
            <a:pPr lvl="1"/>
            <a:r>
              <a:rPr lang="en-US" sz="2400" b="1" dirty="0"/>
              <a:t>Memory waste: internal fragmentation</a:t>
            </a:r>
            <a:endParaRPr lang="en-CA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26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Dynamic Partitions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15338" cy="4170372"/>
          </a:xfrm>
        </p:spPr>
        <p:txBody>
          <a:bodyPr/>
          <a:lstStyle/>
          <a:p>
            <a:r>
              <a:rPr lang="en-CA" sz="2400" dirty="0"/>
              <a:t>Main memory: </a:t>
            </a:r>
            <a:r>
              <a:rPr lang="en-US" sz="2400" b="1" dirty="0"/>
              <a:t>partitioned  </a:t>
            </a:r>
          </a:p>
          <a:p>
            <a:pPr lvl="1"/>
            <a:r>
              <a:rPr lang="en-CA" sz="2200" dirty="0"/>
              <a:t>Jobs: </a:t>
            </a:r>
            <a:r>
              <a:rPr lang="en-US" sz="2200" dirty="0"/>
              <a:t> </a:t>
            </a:r>
            <a:r>
              <a:rPr lang="en-CA" sz="2200" dirty="0"/>
              <a:t>given requested memory when loaded</a:t>
            </a:r>
          </a:p>
          <a:p>
            <a:pPr lvl="1"/>
            <a:r>
              <a:rPr lang="en-CA" sz="2200" b="1" dirty="0"/>
              <a:t>One contiguous </a:t>
            </a:r>
            <a:r>
              <a:rPr lang="en-US" sz="2200" b="1" dirty="0"/>
              <a:t>partition per job</a:t>
            </a:r>
          </a:p>
          <a:p>
            <a:r>
              <a:rPr lang="en-US" sz="2400" dirty="0"/>
              <a:t>Job allocation method</a:t>
            </a:r>
          </a:p>
          <a:p>
            <a:pPr lvl="1"/>
            <a:r>
              <a:rPr lang="en-US" sz="2200" dirty="0"/>
              <a:t>First come, first serve</a:t>
            </a:r>
          </a:p>
          <a:p>
            <a:pPr lvl="1"/>
            <a:r>
              <a:rPr lang="en-US" sz="2200" dirty="0"/>
              <a:t>Memory waste: comparatively small within partitions</a:t>
            </a:r>
          </a:p>
          <a:p>
            <a:r>
              <a:rPr lang="en-US" sz="2400" dirty="0"/>
              <a:t>Disadvantages</a:t>
            </a:r>
          </a:p>
          <a:p>
            <a:pPr lvl="1"/>
            <a:r>
              <a:rPr lang="en-US" sz="2200" dirty="0"/>
              <a:t>Full memory utilization: only when first jobs loaded</a:t>
            </a:r>
          </a:p>
          <a:p>
            <a:pPr lvl="1"/>
            <a:r>
              <a:rPr lang="en-US" sz="2400" dirty="0"/>
              <a:t>Subsequent allocation: </a:t>
            </a:r>
            <a:r>
              <a:rPr lang="en-US" sz="2400" b="1" dirty="0"/>
              <a:t>memory waste</a:t>
            </a:r>
          </a:p>
          <a:p>
            <a:pPr lvl="2"/>
            <a:r>
              <a:rPr lang="en-US" sz="2200" b="1" dirty="0"/>
              <a:t>External fragmentation: fragments between blocks</a:t>
            </a:r>
            <a:endParaRPr lang="en-CA" sz="2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8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Deallocation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2372957"/>
          </a:xfrm>
        </p:spPr>
        <p:txBody>
          <a:bodyPr/>
          <a:lstStyle/>
          <a:p>
            <a:r>
              <a:rPr lang="en-CA" sz="2400" dirty="0"/>
              <a:t>Deallocation</a:t>
            </a:r>
            <a:r>
              <a:rPr lang="en-US" sz="2400" dirty="0"/>
              <a:t>: </a:t>
            </a:r>
            <a:r>
              <a:rPr lang="en-US" sz="2400" b="1" dirty="0"/>
              <a:t>releasing allocated memory space</a:t>
            </a:r>
          </a:p>
          <a:p>
            <a:r>
              <a:rPr lang="en-US" sz="2400" dirty="0"/>
              <a:t>For fixed-partition system:</a:t>
            </a:r>
          </a:p>
          <a:p>
            <a:pPr lvl="1"/>
            <a:r>
              <a:rPr lang="en-US" sz="2200" dirty="0"/>
              <a:t>Straightforward process</a:t>
            </a:r>
          </a:p>
          <a:p>
            <a:pPr lvl="1"/>
            <a:r>
              <a:rPr lang="en-CA" sz="2200" dirty="0"/>
              <a:t>Memory Manager: resets the job’s memory block status to “free</a:t>
            </a:r>
            <a:r>
              <a:rPr lang="en-US" sz="2200" dirty="0"/>
              <a:t>” upon</a:t>
            </a:r>
            <a:r>
              <a:rPr lang="en-CA" sz="2200" dirty="0"/>
              <a:t> job completion </a:t>
            </a:r>
            <a:endParaRPr lang="en-US" sz="2200" dirty="0"/>
          </a:p>
          <a:p>
            <a:pPr lvl="1"/>
            <a:r>
              <a:rPr lang="en-CA" sz="2200" dirty="0"/>
              <a:t>Any code may be used: e.g., 0 = free and 1 = busy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4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Relocatable Dynamic Partitions (1 of 2)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19200"/>
            <a:ext cx="8415338" cy="5824202"/>
          </a:xfrm>
        </p:spPr>
        <p:txBody>
          <a:bodyPr/>
          <a:lstStyle/>
          <a:p>
            <a:r>
              <a:rPr lang="en-CA" dirty="0"/>
              <a:t>Memory Manager: </a:t>
            </a:r>
            <a:r>
              <a:rPr lang="en-CA" b="1" dirty="0"/>
              <a:t>relocates programs</a:t>
            </a:r>
          </a:p>
          <a:p>
            <a:pPr lvl="1"/>
            <a:r>
              <a:rPr lang="en-CA" sz="2000" dirty="0"/>
              <a:t>All empty blocks: gathered together</a:t>
            </a:r>
            <a:endParaRPr lang="en-US" sz="2000" dirty="0"/>
          </a:p>
          <a:p>
            <a:r>
              <a:rPr lang="en-CA" dirty="0"/>
              <a:t>Empty blocks: compacted</a:t>
            </a:r>
          </a:p>
          <a:p>
            <a:pPr lvl="1"/>
            <a:r>
              <a:rPr lang="en-CA" sz="2000" b="1" dirty="0"/>
              <a:t>Make one memory</a:t>
            </a:r>
            <a:r>
              <a:rPr lang="en-US" sz="2000" b="1" dirty="0"/>
              <a:t> </a:t>
            </a:r>
            <a:r>
              <a:rPr lang="en-CA" sz="2000" b="1" dirty="0"/>
              <a:t> block</a:t>
            </a:r>
            <a:r>
              <a:rPr lang="en-CA" sz="2000" dirty="0"/>
              <a:t>: large enough to accommodate some or all waiting jobs</a:t>
            </a:r>
          </a:p>
          <a:p>
            <a:r>
              <a:rPr lang="en-US" b="1" dirty="0"/>
              <a:t>Compaction</a:t>
            </a:r>
            <a:r>
              <a:rPr lang="en-US" dirty="0"/>
              <a:t> (memory </a:t>
            </a:r>
            <a:r>
              <a:rPr lang="en-US" b="1" dirty="0"/>
              <a:t>defragmentation</a:t>
            </a:r>
            <a:r>
              <a:rPr lang="en-US" dirty="0"/>
              <a:t>): operating system reclaims fragmented memory space sections</a:t>
            </a:r>
          </a:p>
          <a:p>
            <a:pPr lvl="1"/>
            <a:r>
              <a:rPr lang="en-US" sz="2000" dirty="0"/>
              <a:t>Most or all programs in memory: relocated</a:t>
            </a:r>
          </a:p>
          <a:p>
            <a:pPr lvl="2"/>
            <a:r>
              <a:rPr lang="en-US" sz="2000" dirty="0"/>
              <a:t>Contiguous arrangement</a:t>
            </a:r>
          </a:p>
          <a:p>
            <a:pPr lvl="1"/>
            <a:r>
              <a:rPr lang="en-US" sz="2000" dirty="0"/>
              <a:t>Operating system: distinguishes between addresses and data values </a:t>
            </a:r>
          </a:p>
          <a:p>
            <a:pPr lvl="2"/>
            <a:r>
              <a:rPr lang="en-US" sz="2000" dirty="0"/>
              <a:t>Every address and address reference: adjusted to match the program’s new memory location</a:t>
            </a:r>
          </a:p>
          <a:p>
            <a:pPr lvl="2"/>
            <a:r>
              <a:rPr lang="en-US" sz="2000" dirty="0"/>
              <a:t>Data values: left alone</a:t>
            </a:r>
          </a:p>
          <a:p>
            <a:pPr lvl="1"/>
            <a:endParaRPr lang="en-US" sz="2200" dirty="0"/>
          </a:p>
          <a:p>
            <a:endParaRPr lang="en-CA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03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Relocatable Dynamic Partitions</a:t>
            </a:r>
            <a:r>
              <a:rPr lang="en-US" sz="2800" dirty="0"/>
              <a:t> (2 of 2)</a:t>
            </a:r>
            <a:endParaRPr lang="en-CA" sz="2800" dirty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3927229"/>
          </a:xfrm>
        </p:spPr>
        <p:txBody>
          <a:bodyPr/>
          <a:lstStyle/>
          <a:p>
            <a:r>
              <a:rPr lang="en-CA" sz="2400" b="1" dirty="0"/>
              <a:t>Compacting and relocating: optimizes memory use</a:t>
            </a:r>
          </a:p>
          <a:p>
            <a:pPr lvl="1"/>
            <a:r>
              <a:rPr lang="en-CA" sz="2200" dirty="0"/>
              <a:t>Improves throughput</a:t>
            </a:r>
            <a:endParaRPr lang="en-US" sz="2200" dirty="0"/>
          </a:p>
          <a:p>
            <a:r>
              <a:rPr lang="en-US" sz="2400" dirty="0"/>
              <a:t>Compaction: </a:t>
            </a:r>
            <a:r>
              <a:rPr lang="en-US" sz="2400" b="1" dirty="0"/>
              <a:t>overhead</a:t>
            </a:r>
          </a:p>
          <a:p>
            <a:r>
              <a:rPr lang="en-US" sz="2400" dirty="0"/>
              <a:t>Compaction timing options</a:t>
            </a:r>
          </a:p>
          <a:p>
            <a:pPr lvl="1"/>
            <a:r>
              <a:rPr lang="en-CA" sz="2200" dirty="0"/>
              <a:t>When a certain memory percentage is busy</a:t>
            </a:r>
            <a:endParaRPr lang="en-US" sz="2200" dirty="0"/>
          </a:p>
          <a:p>
            <a:pPr lvl="1"/>
            <a:r>
              <a:rPr lang="en-CA" sz="2200" dirty="0"/>
              <a:t>When there are waiting jobs</a:t>
            </a:r>
            <a:endParaRPr lang="en-US" sz="2200" dirty="0"/>
          </a:p>
          <a:p>
            <a:pPr lvl="1"/>
            <a:r>
              <a:rPr lang="en-CA" sz="2200" dirty="0"/>
              <a:t>After a prescribed time period has elapsed</a:t>
            </a:r>
            <a:endParaRPr lang="en-US" sz="2200" dirty="0"/>
          </a:p>
          <a:p>
            <a:r>
              <a:rPr lang="en-US" sz="2400" dirty="0"/>
              <a:t>Goal: </a:t>
            </a:r>
            <a:r>
              <a:rPr lang="en-US" sz="2400" b="1" dirty="0"/>
              <a:t>optimize processing time and memory use;  keep overhead as low as possible</a:t>
            </a:r>
            <a:endParaRPr lang="en-CA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57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Conclusion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19200"/>
            <a:ext cx="8415338" cy="6061659"/>
          </a:xfrm>
        </p:spPr>
        <p:txBody>
          <a:bodyPr/>
          <a:lstStyle/>
          <a:p>
            <a:r>
              <a:rPr lang="en-CA" dirty="0"/>
              <a:t>Four memory management techniques</a:t>
            </a:r>
          </a:p>
          <a:p>
            <a:pPr lvl="1"/>
            <a:r>
              <a:rPr lang="en-CA" sz="2000" dirty="0"/>
              <a:t>Single-user systems,</a:t>
            </a:r>
            <a:r>
              <a:rPr lang="en-US" sz="2000" dirty="0"/>
              <a:t> </a:t>
            </a:r>
            <a:r>
              <a:rPr lang="en-CA" sz="2000" dirty="0"/>
              <a:t>fixed partitions, dynamic partitions, and relocatable dynamic partitions</a:t>
            </a:r>
            <a:endParaRPr lang="en-US" sz="2000" dirty="0"/>
          </a:p>
          <a:p>
            <a:r>
              <a:rPr lang="en-US" dirty="0"/>
              <a:t>Common to all four techniques</a:t>
            </a:r>
          </a:p>
          <a:p>
            <a:pPr lvl="1"/>
            <a:r>
              <a:rPr lang="en-US" sz="2000" dirty="0"/>
              <a:t>Entire program: 1) loaded into memory; 2) stored contiguously; 3) resides in memory until completed</a:t>
            </a:r>
          </a:p>
          <a:p>
            <a:r>
              <a:rPr lang="en-US" dirty="0"/>
              <a:t>All schemes</a:t>
            </a:r>
          </a:p>
          <a:p>
            <a:pPr lvl="1"/>
            <a:r>
              <a:rPr lang="en-US" sz="2000" dirty="0"/>
              <a:t>Place severe restrictions on job size: limited by the largest petition</a:t>
            </a:r>
          </a:p>
          <a:p>
            <a:r>
              <a:rPr lang="en-US" dirty="0"/>
              <a:t>Groundwork for more complex memory management. </a:t>
            </a:r>
          </a:p>
          <a:p>
            <a:r>
              <a:rPr lang="en-US" dirty="0"/>
              <a:t>New modern memory management trends in late 1960s and early 1970s</a:t>
            </a:r>
          </a:p>
          <a:p>
            <a:pPr lvl="1"/>
            <a:r>
              <a:rPr lang="en-US" sz="2000" dirty="0"/>
              <a:t>Discussed in next chapter</a:t>
            </a:r>
          </a:p>
          <a:p>
            <a:pPr lvl="1"/>
            <a:r>
              <a:rPr lang="en-US" sz="2000" dirty="0"/>
              <a:t>Common characteristics of modern memory schemes</a:t>
            </a:r>
          </a:p>
          <a:p>
            <a:pPr lvl="2"/>
            <a:r>
              <a:rPr lang="en-US" sz="2000" dirty="0"/>
              <a:t>Programs are not stored in contiguous memory</a:t>
            </a:r>
          </a:p>
          <a:p>
            <a:pPr lvl="2"/>
            <a:r>
              <a:rPr lang="en-US" sz="2000" dirty="0"/>
              <a:t>Not all segments reside in memory during job execution</a:t>
            </a:r>
          </a:p>
          <a:p>
            <a:pPr lvl="1"/>
            <a:endParaRPr lang="en-US" sz="22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85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US" sz="2600" dirty="0"/>
              <a:t>Chapter 3</a:t>
            </a:r>
          </a:p>
        </p:txBody>
      </p:sp>
      <p:sp>
        <p:nvSpPr>
          <p:cNvPr id="4101" name="Rectangle 9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321675" cy="32624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chapter, you should be able to describe:</a:t>
            </a:r>
          </a:p>
          <a:p>
            <a:r>
              <a:rPr lang="en-US" dirty="0"/>
              <a:t>How complex memory allocation methods function</a:t>
            </a:r>
          </a:p>
          <a:p>
            <a:r>
              <a:rPr lang="en-US" dirty="0"/>
              <a:t>How page allocation methods spawned virtual memory</a:t>
            </a:r>
          </a:p>
          <a:p>
            <a:r>
              <a:rPr lang="en-US" dirty="0"/>
              <a:t>How several page replacement policies compare in function and best uses</a:t>
            </a:r>
          </a:p>
          <a:p>
            <a:r>
              <a:rPr lang="en-US" dirty="0"/>
              <a:t>How paging works and how a memory allocation scheme determines which pages should be swapped out of memory</a:t>
            </a:r>
          </a:p>
          <a:p>
            <a:r>
              <a:rPr lang="en-US" dirty="0"/>
              <a:t>How the concept of the working set is used in memory allocation schemes</a:t>
            </a:r>
          </a:p>
          <a:p>
            <a:r>
              <a:rPr lang="en-US" dirty="0"/>
              <a:t>How cache memory issued by the operating system to improve response time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136549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69645"/>
            <a:ext cx="8026400" cy="369460"/>
          </a:xfrm>
        </p:spPr>
        <p:txBody>
          <a:bodyPr/>
          <a:lstStyle/>
          <a:p>
            <a:r>
              <a:rPr lang="en-US" sz="2800" dirty="0"/>
              <a:t>Introduction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415338" cy="4278094"/>
          </a:xfrm>
        </p:spPr>
        <p:txBody>
          <a:bodyPr/>
          <a:lstStyle/>
          <a:p>
            <a:r>
              <a:rPr lang="en-US" sz="2400" b="1" dirty="0"/>
              <a:t>Virtual Memory </a:t>
            </a:r>
            <a:r>
              <a:rPr lang="en-US" sz="2400" dirty="0"/>
              <a:t>– appearance of vast amounts of physical memory (using storage)</a:t>
            </a:r>
          </a:p>
          <a:p>
            <a:r>
              <a:rPr lang="en-US" sz="2400" dirty="0"/>
              <a:t>Evolution of virtual memory</a:t>
            </a:r>
          </a:p>
          <a:p>
            <a:pPr lvl="1"/>
            <a:r>
              <a:rPr lang="en-US" sz="2400" b="1" dirty="0"/>
              <a:t>Paged, demand paging, segmented, segmented/demand paging</a:t>
            </a:r>
          </a:p>
          <a:p>
            <a:pPr lvl="1"/>
            <a:r>
              <a:rPr lang="en-US" sz="2400" dirty="0"/>
              <a:t>Foundation of current virtual memory methods </a:t>
            </a:r>
          </a:p>
          <a:p>
            <a:r>
              <a:rPr lang="en-US" sz="2400" dirty="0"/>
              <a:t>Areas of improvement from the need for:</a:t>
            </a:r>
          </a:p>
          <a:p>
            <a:pPr lvl="1"/>
            <a:r>
              <a:rPr lang="en-US" sz="2400" dirty="0"/>
              <a:t>Continuous program storage</a:t>
            </a:r>
          </a:p>
          <a:p>
            <a:pPr lvl="1"/>
            <a:r>
              <a:rPr lang="en-US" sz="2400" dirty="0"/>
              <a:t>Placement of entire program in memory during execution</a:t>
            </a:r>
          </a:p>
          <a:p>
            <a:r>
              <a:rPr lang="en-US" sz="2400" dirty="0"/>
              <a:t>Enhanced Memory Manager performance: </a:t>
            </a:r>
            <a:r>
              <a:rPr lang="en-US" sz="2400" b="1" dirty="0"/>
              <a:t>cache memory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763282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Paged Memory Allocation (1 of 2)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idx="1"/>
          </p:nvPr>
        </p:nvSpPr>
        <p:spPr>
          <a:xfrm>
            <a:off x="365125" y="1447800"/>
            <a:ext cx="8415338" cy="3921073"/>
          </a:xfrm>
        </p:spPr>
        <p:txBody>
          <a:bodyPr/>
          <a:lstStyle/>
          <a:p>
            <a:r>
              <a:rPr lang="en-CA" sz="2400" dirty="0"/>
              <a:t>Incoming job: </a:t>
            </a:r>
            <a:r>
              <a:rPr lang="en-CA" sz="2400" b="1" dirty="0"/>
              <a:t>divided into pages of equal size</a:t>
            </a:r>
          </a:p>
          <a:p>
            <a:r>
              <a:rPr lang="en-CA" sz="2400" dirty="0"/>
              <a:t>Best condition</a:t>
            </a:r>
          </a:p>
          <a:p>
            <a:pPr lvl="1"/>
            <a:r>
              <a:rPr lang="en-US" sz="2400" dirty="0"/>
              <a:t>Pages, sectors, and page frames: same size</a:t>
            </a:r>
          </a:p>
          <a:p>
            <a:pPr lvl="2"/>
            <a:r>
              <a:rPr lang="en-CA" sz="2400" dirty="0"/>
              <a:t>Exact sizes: determined by disk’s sector size</a:t>
            </a:r>
          </a:p>
          <a:p>
            <a:pPr lvl="2"/>
            <a:endParaRPr lang="en-CA" sz="2400" dirty="0"/>
          </a:p>
          <a:p>
            <a:r>
              <a:rPr lang="en-CA" sz="2400" dirty="0"/>
              <a:t>Memory manager tasks: prior to program execution</a:t>
            </a:r>
          </a:p>
          <a:p>
            <a:pPr lvl="1"/>
            <a:r>
              <a:rPr lang="en-CA" sz="2400" dirty="0"/>
              <a:t>Determine number of pages in program</a:t>
            </a:r>
          </a:p>
          <a:p>
            <a:pPr lvl="1"/>
            <a:r>
              <a:rPr lang="en-CA" sz="2400" dirty="0"/>
              <a:t>Locate enough empty page frames in main memory</a:t>
            </a:r>
          </a:p>
          <a:p>
            <a:pPr lvl="1"/>
            <a:r>
              <a:rPr lang="en-CA" sz="2400" dirty="0"/>
              <a:t>Load all program pages into page frames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69605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Paged Memory Allocation (2 of 2)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idx="1"/>
          </p:nvPr>
        </p:nvSpPr>
        <p:spPr>
          <a:xfrm>
            <a:off x="365125" y="1447800"/>
            <a:ext cx="8415338" cy="2782300"/>
          </a:xfrm>
        </p:spPr>
        <p:txBody>
          <a:bodyPr/>
          <a:lstStyle/>
          <a:p>
            <a:r>
              <a:rPr lang="en-CA" sz="2400" dirty="0"/>
              <a:t>Program: stored in noncontiguous page frames</a:t>
            </a:r>
          </a:p>
          <a:p>
            <a:pPr lvl="1"/>
            <a:r>
              <a:rPr lang="en-CA" sz="2300" b="1" dirty="0"/>
              <a:t>Advantages: </a:t>
            </a:r>
            <a:r>
              <a:rPr lang="en-CA" sz="2300" dirty="0"/>
              <a:t>more efficient memory use; compaction scheme eliminated (no external fragmentation</a:t>
            </a:r>
            <a:r>
              <a:rPr lang="en-CA" sz="2400" dirty="0"/>
              <a:t>)</a:t>
            </a:r>
          </a:p>
          <a:p>
            <a:pPr lvl="1"/>
            <a:endParaRPr lang="en-CA" sz="2400" dirty="0"/>
          </a:p>
          <a:p>
            <a:pPr lvl="1"/>
            <a:r>
              <a:rPr lang="en-CA" sz="2400" b="1" dirty="0"/>
              <a:t>New problem: </a:t>
            </a:r>
            <a:r>
              <a:rPr lang="en-CA" sz="2400" dirty="0"/>
              <a:t>keeping track of job’s pages (increased operating system overhead)</a:t>
            </a:r>
          </a:p>
          <a:p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93353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Introduction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3927229"/>
          </a:xfrm>
        </p:spPr>
        <p:txBody>
          <a:bodyPr/>
          <a:lstStyle/>
          <a:p>
            <a:r>
              <a:rPr lang="en-US" sz="2400" dirty="0"/>
              <a:t>Operating systems</a:t>
            </a:r>
          </a:p>
          <a:p>
            <a:pPr lvl="1"/>
            <a:r>
              <a:rPr lang="en-US" sz="2400" dirty="0"/>
              <a:t>Manage computer system hardware and software</a:t>
            </a:r>
          </a:p>
          <a:p>
            <a:r>
              <a:rPr lang="en-US" sz="2400" dirty="0"/>
              <a:t>This text explores:</a:t>
            </a:r>
          </a:p>
          <a:p>
            <a:pPr lvl="1"/>
            <a:r>
              <a:rPr lang="en-US" sz="2400" dirty="0"/>
              <a:t>What they are</a:t>
            </a:r>
          </a:p>
          <a:p>
            <a:pPr lvl="1"/>
            <a:r>
              <a:rPr lang="en-US" sz="2400" dirty="0"/>
              <a:t>How they work</a:t>
            </a:r>
          </a:p>
          <a:p>
            <a:pPr lvl="1"/>
            <a:r>
              <a:rPr lang="en-US" sz="2400" dirty="0"/>
              <a:t>What they do</a:t>
            </a:r>
          </a:p>
          <a:p>
            <a:pPr lvl="1"/>
            <a:r>
              <a:rPr lang="en-US" sz="2400" dirty="0"/>
              <a:t>Why they do it</a:t>
            </a:r>
          </a:p>
          <a:p>
            <a:r>
              <a:rPr lang="en-US" sz="2400" dirty="0"/>
              <a:t>This chapter briefly describes:</a:t>
            </a:r>
          </a:p>
          <a:p>
            <a:pPr lvl="1"/>
            <a:r>
              <a:rPr lang="en-US" sz="2400" dirty="0"/>
              <a:t>The workings of operating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Demand Paging Memory Allocation (1 of 3)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373062" y="1447800"/>
            <a:ext cx="8415338" cy="4347344"/>
          </a:xfrm>
        </p:spPr>
        <p:txBody>
          <a:bodyPr/>
          <a:lstStyle/>
          <a:p>
            <a:r>
              <a:rPr lang="en-US" sz="2400" b="1" dirty="0"/>
              <a:t>Loads only a part of the program into memory</a:t>
            </a:r>
          </a:p>
          <a:p>
            <a:pPr lvl="1"/>
            <a:r>
              <a:rPr lang="en-US" sz="2200" dirty="0"/>
              <a:t>Removes restriction: entire program in memory</a:t>
            </a:r>
          </a:p>
          <a:p>
            <a:pPr lvl="1"/>
            <a:r>
              <a:rPr lang="en-US" sz="2200" b="1" dirty="0"/>
              <a:t>Requires high-speed page acc</a:t>
            </a:r>
            <a:r>
              <a:rPr lang="en-US" sz="2200" dirty="0"/>
              <a:t>ess  (from storage)</a:t>
            </a:r>
          </a:p>
          <a:p>
            <a:pPr lvl="1"/>
            <a:endParaRPr lang="en-US" dirty="0"/>
          </a:p>
          <a:p>
            <a:r>
              <a:rPr lang="en-CA" sz="2400" dirty="0"/>
              <a:t>Exploits programming techniques</a:t>
            </a:r>
            <a:r>
              <a:rPr lang="en-CA" dirty="0"/>
              <a:t> </a:t>
            </a:r>
          </a:p>
          <a:p>
            <a:pPr lvl="1"/>
            <a:r>
              <a:rPr lang="en-CA" sz="2200" dirty="0"/>
              <a:t>Modules: written sequentially</a:t>
            </a:r>
          </a:p>
          <a:p>
            <a:pPr lvl="2"/>
            <a:r>
              <a:rPr lang="en-CA" sz="2200" b="1" dirty="0"/>
              <a:t>All pages: not needed simultaneously</a:t>
            </a:r>
            <a:endParaRPr lang="en-US" sz="2200" b="1" dirty="0"/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Examples</a:t>
            </a:r>
          </a:p>
          <a:p>
            <a:pPr lvl="2"/>
            <a:r>
              <a:rPr lang="en-CA" sz="2200" dirty="0"/>
              <a:t>Error-handling modules instructions</a:t>
            </a:r>
            <a:endParaRPr lang="en-US" sz="2200" dirty="0"/>
          </a:p>
          <a:p>
            <a:pPr lvl="2"/>
            <a:r>
              <a:rPr lang="en-CA" sz="2200" dirty="0"/>
              <a:t>Mutually exclusive module</a:t>
            </a:r>
            <a:r>
              <a:rPr lang="en-US" sz="2200" dirty="0"/>
              <a:t>s</a:t>
            </a:r>
          </a:p>
          <a:p>
            <a:pPr lvl="2"/>
            <a:r>
              <a:rPr lang="en-CA" sz="2200" dirty="0"/>
              <a:t>Certain program options: mutually exclusive or not always accessible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525908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Demand Paging</a:t>
            </a:r>
            <a:r>
              <a:rPr lang="en-US" sz="2800" dirty="0"/>
              <a:t> Memory Allocation (</a:t>
            </a:r>
            <a:r>
              <a:rPr lang="en-CA" sz="2800" dirty="0"/>
              <a:t>2 of 3</a:t>
            </a:r>
            <a:r>
              <a:rPr lang="en-US" sz="2800" dirty="0"/>
              <a:t>)</a:t>
            </a:r>
            <a:endParaRPr lang="en-CA" sz="2800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371600"/>
            <a:ext cx="8415338" cy="4607415"/>
          </a:xfrm>
        </p:spPr>
        <p:txBody>
          <a:bodyPr/>
          <a:lstStyle/>
          <a:p>
            <a:r>
              <a:rPr lang="en-US" sz="2400" b="1" dirty="0"/>
              <a:t>Made virtual memory possible</a:t>
            </a:r>
          </a:p>
          <a:p>
            <a:pPr lvl="1"/>
            <a:r>
              <a:rPr lang="en-US" sz="2200" dirty="0"/>
              <a:t>Appearance of vast amounts of physical memory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r>
              <a:rPr lang="en-US" sz="2400" b="1" dirty="0"/>
              <a:t>Less main memory required </a:t>
            </a:r>
            <a:r>
              <a:rPr lang="en-US" sz="2400" dirty="0"/>
              <a:t>than paged memory allocation scheme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r>
              <a:rPr lang="en-US" sz="2400" dirty="0"/>
              <a:t>Requires high-speed direct access storage device (DASDs): e.g., hard drives or flash / solid-state storage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r>
              <a:rPr lang="en-US" sz="2400" b="1" dirty="0"/>
              <a:t>Swapping</a:t>
            </a:r>
            <a:r>
              <a:rPr lang="en-US" sz="2400" dirty="0"/>
              <a:t>: how and when </a:t>
            </a:r>
            <a:r>
              <a:rPr lang="en-US" sz="2400" b="1" dirty="0"/>
              <a:t>pages passed between memory </a:t>
            </a:r>
            <a:r>
              <a:rPr lang="en-US" sz="2400" dirty="0"/>
              <a:t>and secondary </a:t>
            </a:r>
            <a:r>
              <a:rPr lang="en-US" sz="2400" b="1" dirty="0"/>
              <a:t>storage</a:t>
            </a:r>
          </a:p>
          <a:p>
            <a:pPr lvl="1"/>
            <a:r>
              <a:rPr lang="en-US" sz="2200" dirty="0"/>
              <a:t>Depends on predefined policies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693797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The Importance of the Working Set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idx="1"/>
          </p:nvPr>
        </p:nvSpPr>
        <p:spPr>
          <a:xfrm>
            <a:off x="373062" y="1371600"/>
            <a:ext cx="8415338" cy="4690515"/>
          </a:xfrm>
        </p:spPr>
        <p:txBody>
          <a:bodyPr/>
          <a:lstStyle/>
          <a:p>
            <a:r>
              <a:rPr lang="en-US" b="1" dirty="0"/>
              <a:t>Working Set</a:t>
            </a:r>
            <a:r>
              <a:rPr lang="en-CA" b="1" dirty="0"/>
              <a:t> </a:t>
            </a:r>
            <a:r>
              <a:rPr lang="en-CA" dirty="0"/>
              <a:t>of pages residing in memory: accessed directly without incurring a </a:t>
            </a:r>
            <a:r>
              <a:rPr lang="en-CA" b="1" dirty="0"/>
              <a:t>page fault</a:t>
            </a:r>
            <a:endParaRPr lang="en-US" b="1" dirty="0"/>
          </a:p>
          <a:p>
            <a:pPr lvl="1"/>
            <a:r>
              <a:rPr lang="en-CA" dirty="0"/>
              <a:t>Demand paging schemes: improves performance</a:t>
            </a:r>
          </a:p>
          <a:p>
            <a:r>
              <a:rPr lang="en-US" dirty="0"/>
              <a:t>Requires “</a:t>
            </a:r>
            <a:r>
              <a:rPr lang="en-CA" b="1" dirty="0"/>
              <a:t>locality of reference</a:t>
            </a:r>
            <a:r>
              <a:rPr lang="en-US" dirty="0"/>
              <a:t>” concept</a:t>
            </a:r>
          </a:p>
          <a:p>
            <a:pPr lvl="1"/>
            <a:r>
              <a:rPr lang="en-US" dirty="0"/>
              <a:t>Well structured programs (most): only small fraction of pages needed during any execution phase.   </a:t>
            </a:r>
          </a:p>
          <a:p>
            <a:pPr lvl="1"/>
            <a:r>
              <a:rPr lang="en-US" dirty="0"/>
              <a:t>A poorly structured program might require that all pages be resident in memory to begin or may consistently reference pages that are not resident in memory (page faults).  </a:t>
            </a:r>
          </a:p>
          <a:p>
            <a:r>
              <a:rPr lang="en-US" dirty="0"/>
              <a:t>Working set typically changes over the execution of the job.</a:t>
            </a:r>
          </a:p>
          <a:p>
            <a:r>
              <a:rPr lang="en-CA" dirty="0"/>
              <a:t>System needs definitive values:</a:t>
            </a:r>
          </a:p>
          <a:p>
            <a:pPr lvl="1"/>
            <a:r>
              <a:rPr lang="en-CA" dirty="0"/>
              <a:t>Number of pages comprising working set</a:t>
            </a:r>
          </a:p>
          <a:p>
            <a:pPr lvl="1"/>
            <a:r>
              <a:rPr lang="en-CA" dirty="0"/>
              <a:t>Maximum number of pages allowed for a working set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769522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Segmented Memory Allocation (1 of 2)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3459409"/>
          </a:xfrm>
        </p:spPr>
        <p:txBody>
          <a:bodyPr/>
          <a:lstStyle/>
          <a:p>
            <a:r>
              <a:rPr lang="en-CA" sz="2400" dirty="0"/>
              <a:t>Each </a:t>
            </a:r>
            <a:r>
              <a:rPr lang="en-CA" sz="2400" b="1" dirty="0"/>
              <a:t>job divided into several segments: different sizes</a:t>
            </a:r>
          </a:p>
          <a:p>
            <a:pPr lvl="1"/>
            <a:r>
              <a:rPr lang="en-CA" sz="2200" b="1" dirty="0"/>
              <a:t>One segment for</a:t>
            </a:r>
            <a:r>
              <a:rPr lang="en-US" sz="2200" b="1" dirty="0"/>
              <a:t> </a:t>
            </a:r>
            <a:r>
              <a:rPr lang="en-CA" sz="2200" b="1" dirty="0"/>
              <a:t>each module</a:t>
            </a:r>
            <a:r>
              <a:rPr lang="en-CA" sz="2200" dirty="0"/>
              <a:t>: related functions</a:t>
            </a:r>
            <a:endParaRPr lang="en-US" sz="2200" dirty="0"/>
          </a:p>
          <a:p>
            <a:r>
              <a:rPr lang="en-US" sz="2400" b="1" dirty="0"/>
              <a:t>Reduces page faults</a:t>
            </a:r>
          </a:p>
          <a:p>
            <a:pPr lvl="1"/>
            <a:r>
              <a:rPr lang="en-US" sz="2200" dirty="0"/>
              <a:t>Loops: not split over two or more pages</a:t>
            </a:r>
          </a:p>
          <a:p>
            <a:r>
              <a:rPr lang="en-US" sz="2400" dirty="0"/>
              <a:t>Main memory: allocated dynamically</a:t>
            </a:r>
          </a:p>
          <a:p>
            <a:r>
              <a:rPr lang="en-US" sz="2400" dirty="0"/>
              <a:t>Program’s structural modules: determine segments</a:t>
            </a:r>
          </a:p>
          <a:p>
            <a:pPr lvl="1"/>
            <a:r>
              <a:rPr lang="en-US" sz="2200" dirty="0"/>
              <a:t>Each segment numbered when program compiled/assembled</a:t>
            </a:r>
          </a:p>
          <a:p>
            <a:pPr lvl="1"/>
            <a:r>
              <a:rPr lang="en-US" sz="2200" dirty="0"/>
              <a:t>Segment Map Table (SMT) generated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423964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Segmented Memory Allocation </a:t>
            </a:r>
            <a:r>
              <a:rPr lang="en-US" sz="2800" dirty="0"/>
              <a:t>(2 of 2)</a:t>
            </a:r>
            <a:endParaRPr lang="en-CA" sz="2800" dirty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3751796"/>
          </a:xfrm>
        </p:spPr>
        <p:txBody>
          <a:bodyPr/>
          <a:lstStyle/>
          <a:p>
            <a:r>
              <a:rPr lang="en-CA" sz="2400" dirty="0"/>
              <a:t>Two-dimensional addressing scheme</a:t>
            </a:r>
          </a:p>
          <a:p>
            <a:pPr lvl="1"/>
            <a:r>
              <a:rPr lang="en-CA" sz="2200" dirty="0"/>
              <a:t>Segment number</a:t>
            </a:r>
            <a:r>
              <a:rPr lang="en-US" sz="2200" dirty="0"/>
              <a:t> and </a:t>
            </a:r>
            <a:r>
              <a:rPr lang="en-CA" sz="2200" dirty="0"/>
              <a:t>displacement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CA" sz="2200" dirty="0"/>
          </a:p>
          <a:p>
            <a:r>
              <a:rPr lang="en-US" sz="2400" b="1" dirty="0"/>
              <a:t>Disadvantage</a:t>
            </a:r>
          </a:p>
          <a:p>
            <a:pPr lvl="1"/>
            <a:r>
              <a:rPr lang="en-US" sz="2200" b="1" dirty="0"/>
              <a:t>External fragmentation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r>
              <a:rPr lang="en-US" sz="2400" dirty="0"/>
              <a:t>Major difference between paging and segmentation</a:t>
            </a:r>
          </a:p>
          <a:p>
            <a:pPr lvl="1"/>
            <a:r>
              <a:rPr lang="en-US" sz="2200" b="1" dirty="0"/>
              <a:t>Pages: physical units; invisible to the program</a:t>
            </a:r>
          </a:p>
          <a:p>
            <a:pPr lvl="1"/>
            <a:r>
              <a:rPr lang="en-US" sz="2200" b="1" dirty="0"/>
              <a:t>Segments: logical units; visible to the program; variable sizes</a:t>
            </a:r>
            <a:endParaRPr lang="en-CA" sz="2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098301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Segmented/Demand Paged Memory Allocation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373062" y="1295400"/>
            <a:ext cx="8415338" cy="5276829"/>
          </a:xfrm>
        </p:spPr>
        <p:txBody>
          <a:bodyPr/>
          <a:lstStyle/>
          <a:p>
            <a:r>
              <a:rPr lang="en-CA" b="1" dirty="0"/>
              <a:t>Subdivides</a:t>
            </a:r>
            <a:r>
              <a:rPr lang="en-US" b="1" dirty="0"/>
              <a:t> segments:</a:t>
            </a:r>
            <a:r>
              <a:rPr lang="en-CA" b="1" dirty="0"/>
              <a:t> equal-sized page</a:t>
            </a:r>
            <a:r>
              <a:rPr lang="en-CA" dirty="0"/>
              <a:t>s</a:t>
            </a:r>
          </a:p>
          <a:p>
            <a:pPr lvl="1"/>
            <a:r>
              <a:rPr lang="en-CA" sz="2000" dirty="0"/>
              <a:t>Smaller than most segments</a:t>
            </a:r>
          </a:p>
          <a:p>
            <a:pPr lvl="1"/>
            <a:r>
              <a:rPr lang="en-CA" sz="2000" dirty="0"/>
              <a:t>More easily manipulated</a:t>
            </a:r>
            <a:r>
              <a:rPr lang="en-US" sz="2000" dirty="0"/>
              <a:t> </a:t>
            </a:r>
            <a:r>
              <a:rPr lang="en-CA" sz="2000" dirty="0"/>
              <a:t>than whole segments</a:t>
            </a:r>
          </a:p>
          <a:p>
            <a:pPr lvl="1"/>
            <a:r>
              <a:rPr lang="en-CA" sz="2000" dirty="0"/>
              <a:t>Segmentation’s logical benefits</a:t>
            </a:r>
            <a:endParaRPr lang="en-US" sz="2000" dirty="0"/>
          </a:p>
          <a:p>
            <a:pPr lvl="1"/>
            <a:r>
              <a:rPr lang="en-CA" sz="2000" dirty="0"/>
              <a:t>Paging’s physical benefits</a:t>
            </a:r>
          </a:p>
          <a:p>
            <a:r>
              <a:rPr lang="en-US" dirty="0"/>
              <a:t>Segmentation problems removed</a:t>
            </a:r>
          </a:p>
          <a:p>
            <a:pPr lvl="1"/>
            <a:r>
              <a:rPr lang="en-CA" sz="2000" b="1" dirty="0"/>
              <a:t>Compaction, external fragmentation, secondary storage handling</a:t>
            </a:r>
          </a:p>
          <a:p>
            <a:r>
              <a:rPr lang="en-CA" dirty="0"/>
              <a:t>Three-dimensional addressing scheme</a:t>
            </a:r>
          </a:p>
          <a:p>
            <a:pPr lvl="1"/>
            <a:r>
              <a:rPr lang="en-US" sz="2000" dirty="0"/>
              <a:t>Segment number, page number (within segment), and displacement (within page)</a:t>
            </a:r>
          </a:p>
          <a:p>
            <a:r>
              <a:rPr lang="en-US" b="1" dirty="0"/>
              <a:t>Disadvantages</a:t>
            </a:r>
          </a:p>
          <a:p>
            <a:pPr lvl="1"/>
            <a:r>
              <a:rPr lang="en-US" sz="2000" b="1" dirty="0"/>
              <a:t>Overhead: managing the tables</a:t>
            </a:r>
          </a:p>
          <a:p>
            <a:pPr lvl="1"/>
            <a:r>
              <a:rPr lang="en-US" sz="2000" dirty="0"/>
              <a:t>Time required: referencing tables</a:t>
            </a:r>
          </a:p>
          <a:p>
            <a:pPr lvl="1"/>
            <a:endParaRPr lang="en-CA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917015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Virtual Memory (1 of 2)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3704091"/>
          </a:xfrm>
        </p:spPr>
        <p:txBody>
          <a:bodyPr/>
          <a:lstStyle/>
          <a:p>
            <a:r>
              <a:rPr lang="en-US" sz="2400" dirty="0"/>
              <a:t>Made possible by </a:t>
            </a:r>
            <a:r>
              <a:rPr lang="en-US" sz="2400" b="1" dirty="0"/>
              <a:t>swapping pages in/out of memory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r>
              <a:rPr lang="en-CA" sz="2400" dirty="0"/>
              <a:t>Program execution: </a:t>
            </a:r>
            <a:r>
              <a:rPr lang="en-CA" sz="2400" b="1" dirty="0"/>
              <a:t>only a portion of the program in memory at any given moment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400" dirty="0"/>
          </a:p>
          <a:p>
            <a:r>
              <a:rPr lang="en-US" sz="2400" dirty="0"/>
              <a:t>Requires </a:t>
            </a:r>
            <a:r>
              <a:rPr lang="en-US" sz="2400" b="1" dirty="0"/>
              <a:t>cooperation</a:t>
            </a:r>
            <a:r>
              <a:rPr lang="en-US" sz="2400" dirty="0"/>
              <a:t> between:</a:t>
            </a:r>
          </a:p>
          <a:p>
            <a:pPr lvl="1"/>
            <a:r>
              <a:rPr lang="en-US" sz="2200" dirty="0"/>
              <a:t>Memory Manager: tracks each page or segment</a:t>
            </a:r>
          </a:p>
          <a:p>
            <a:pPr lvl="1"/>
            <a:r>
              <a:rPr lang="en-US" sz="2200" dirty="0"/>
              <a:t>Processor hardware: issues the interrupt and resolves the virtual address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761650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Virtual Memory</a:t>
            </a:r>
            <a:r>
              <a:rPr lang="en-US" sz="2800" dirty="0"/>
              <a:t> (2 of 2)</a:t>
            </a:r>
            <a:endParaRPr lang="en-CA" sz="2800" dirty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447800"/>
            <a:ext cx="8415338" cy="4343400"/>
          </a:xfrm>
        </p:spPr>
        <p:txBody>
          <a:bodyPr/>
          <a:lstStyle/>
          <a:p>
            <a:r>
              <a:rPr lang="en-US" sz="2400" b="1" dirty="0"/>
              <a:t>Advantages</a:t>
            </a:r>
          </a:p>
          <a:p>
            <a:pPr lvl="1"/>
            <a:r>
              <a:rPr lang="en-US" sz="2200" b="1" dirty="0"/>
              <a:t>Job size: not restricted to size of main memory</a:t>
            </a:r>
          </a:p>
          <a:p>
            <a:pPr lvl="1"/>
            <a:r>
              <a:rPr lang="en-US" sz="2200" b="1" dirty="0"/>
              <a:t>More efficient memory use</a:t>
            </a:r>
          </a:p>
          <a:p>
            <a:pPr lvl="1"/>
            <a:r>
              <a:rPr lang="en-US" sz="2200" b="1" dirty="0"/>
              <a:t>Unlimited amount of multiprogramming possible</a:t>
            </a:r>
          </a:p>
          <a:p>
            <a:pPr lvl="1"/>
            <a:r>
              <a:rPr lang="en-US" sz="2200" dirty="0"/>
              <a:t>Code and data sharing allowed</a:t>
            </a:r>
          </a:p>
          <a:p>
            <a:pPr lvl="1"/>
            <a:r>
              <a:rPr lang="en-US" sz="2200" dirty="0"/>
              <a:t>Dynamic linking of program segments facilitated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r>
              <a:rPr lang="en-US" sz="2400" b="1" dirty="0"/>
              <a:t>Disadvantages</a:t>
            </a:r>
          </a:p>
          <a:p>
            <a:pPr lvl="1"/>
            <a:r>
              <a:rPr lang="en-US" sz="2200" b="1" dirty="0"/>
              <a:t>Higher processor hardware costs</a:t>
            </a:r>
          </a:p>
          <a:p>
            <a:pPr lvl="1"/>
            <a:r>
              <a:rPr lang="en-US" sz="2200" b="1" dirty="0"/>
              <a:t>More overhead: handling paging interrupts</a:t>
            </a:r>
          </a:p>
          <a:p>
            <a:pPr lvl="1"/>
            <a:r>
              <a:rPr lang="en-US" sz="2200" b="1" dirty="0"/>
              <a:t>Increased software complexity: prevent thrashing</a:t>
            </a:r>
            <a:endParaRPr lang="en-CA" sz="2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452149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Cache Memory (1 of 2)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3857979"/>
          </a:xfrm>
        </p:spPr>
        <p:txBody>
          <a:bodyPr/>
          <a:lstStyle/>
          <a:p>
            <a:r>
              <a:rPr lang="en-CA" sz="2400" b="1" dirty="0"/>
              <a:t>Small, high-speed intermediate memory unit</a:t>
            </a:r>
          </a:p>
          <a:p>
            <a:r>
              <a:rPr lang="en-CA" sz="2400" dirty="0"/>
              <a:t>Computer system’s performance increased</a:t>
            </a:r>
          </a:p>
          <a:p>
            <a:pPr lvl="1"/>
            <a:r>
              <a:rPr lang="en-CA" sz="2200" b="1" dirty="0"/>
              <a:t>Faster processor access compared to main memory</a:t>
            </a:r>
            <a:endParaRPr lang="en-US" sz="2200" b="1" dirty="0"/>
          </a:p>
          <a:p>
            <a:pPr lvl="1"/>
            <a:r>
              <a:rPr lang="en-US" sz="2200" b="1" dirty="0"/>
              <a:t>Stores frequently used data and instructions</a:t>
            </a:r>
          </a:p>
          <a:p>
            <a:r>
              <a:rPr lang="en-US" sz="2400" dirty="0"/>
              <a:t>Cache levels</a:t>
            </a:r>
          </a:p>
          <a:p>
            <a:pPr lvl="1"/>
            <a:r>
              <a:rPr lang="en-US" sz="2200" dirty="0"/>
              <a:t>L2: connected to CPU; contains copy of bus data</a:t>
            </a:r>
          </a:p>
          <a:p>
            <a:pPr lvl="1"/>
            <a:r>
              <a:rPr lang="en-US" sz="2200" dirty="0"/>
              <a:t>L1: pair built into CPU; stores instructions and data</a:t>
            </a:r>
          </a:p>
          <a:p>
            <a:r>
              <a:rPr lang="en-US" sz="2400" dirty="0"/>
              <a:t>Data/instructions: </a:t>
            </a:r>
            <a:r>
              <a:rPr lang="en-US" sz="2400" b="1" dirty="0"/>
              <a:t>move between main memory and cache</a:t>
            </a:r>
          </a:p>
          <a:p>
            <a:pPr lvl="1"/>
            <a:r>
              <a:rPr lang="en-US" sz="2200" dirty="0"/>
              <a:t>Methods similar to paging algorithms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478938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Cache Memory (2 of 2)</a:t>
            </a:r>
            <a:endParaRPr lang="en-US" sz="2800" dirty="0"/>
          </a:p>
        </p:txBody>
      </p:sp>
      <p:pic>
        <p:nvPicPr>
          <p:cNvPr id="1027" name="Picture 3" descr="Figure 3.19: The traditional path used by early computers was direct: from secondary storage to main memory to the CPU registers, but speed was slowed by the slow connections (top). With cache memory directly accessible from the CPU registers  (bottom), a much faster response is poss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1371600"/>
            <a:ext cx="6518363" cy="313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4505478"/>
            <a:ext cx="762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(figure </a:t>
            </a:r>
            <a:r>
              <a:rPr lang="en-US" sz="1600" b="1" dirty="0">
                <a:latin typeface="+mn-lt"/>
                <a:ea typeface="ＭＳ Ｐゴシック" pitchFamily="34" charset="-128"/>
              </a:rPr>
              <a:t>3.19</a:t>
            </a:r>
            <a:r>
              <a:rPr lang="en-US" sz="1600" b="1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) </a:t>
            </a:r>
          </a:p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The traditional path used by early computers was direct: from secondary storage to main memory to the CPU registers, but speed was slowed by the slow connections (top). With cache memory directly accessible from the CPU registers  (bottom), a much faster response is possible. </a:t>
            </a:r>
            <a:r>
              <a:rPr lang="en-US" sz="1600" i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© Cengage Learning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21771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CA" sz="3200" dirty="0"/>
              <a:t>What </a:t>
            </a:r>
            <a:r>
              <a:rPr lang="en-US" sz="3200" dirty="0"/>
              <a:t>is</a:t>
            </a:r>
            <a:r>
              <a:rPr lang="en-CA" sz="3200" dirty="0"/>
              <a:t> an Operating System?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4330416"/>
          </a:xfrm>
        </p:spPr>
        <p:txBody>
          <a:bodyPr/>
          <a:lstStyle/>
          <a:p>
            <a:r>
              <a:rPr lang="en-US" sz="2600" b="1" dirty="0"/>
              <a:t>Computer</a:t>
            </a:r>
            <a:r>
              <a:rPr lang="en-US" sz="2400" b="1" dirty="0"/>
              <a:t> system</a:t>
            </a:r>
          </a:p>
          <a:p>
            <a:pPr lvl="1"/>
            <a:r>
              <a:rPr lang="en-US" sz="2400" dirty="0"/>
              <a:t>Software (programs)</a:t>
            </a:r>
          </a:p>
          <a:p>
            <a:pPr lvl="1"/>
            <a:r>
              <a:rPr lang="en-US" sz="2400" dirty="0"/>
              <a:t>Hardware (tangible machine/electronic components)</a:t>
            </a:r>
          </a:p>
          <a:p>
            <a:pPr lvl="1"/>
            <a:endParaRPr lang="en-US" sz="2400" dirty="0"/>
          </a:p>
          <a:p>
            <a:r>
              <a:rPr lang="en-US" sz="2600" b="1" dirty="0"/>
              <a:t>Operating system</a:t>
            </a:r>
          </a:p>
          <a:p>
            <a:pPr lvl="1">
              <a:spcAft>
                <a:spcPts val="600"/>
              </a:spcAft>
            </a:pPr>
            <a:r>
              <a:rPr lang="en-CA" sz="2400" b="1" dirty="0"/>
              <a:t>Chief software component</a:t>
            </a:r>
          </a:p>
          <a:p>
            <a:pPr lvl="1"/>
            <a:r>
              <a:rPr lang="en-CA" sz="2400" dirty="0"/>
              <a:t>Manages all hardware and all software and controls:</a:t>
            </a:r>
            <a:endParaRPr lang="en-US" sz="2400" dirty="0"/>
          </a:p>
          <a:p>
            <a:pPr lvl="2"/>
            <a:r>
              <a:rPr lang="en-US" sz="2400" dirty="0"/>
              <a:t>Every file, device, section of main memory, and moment of processing time</a:t>
            </a:r>
          </a:p>
          <a:p>
            <a:pPr lvl="2"/>
            <a:r>
              <a:rPr lang="en-US" sz="2400" dirty="0"/>
              <a:t>Who can use the system and how system is used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Conclusion (1 of 2)</a:t>
            </a:r>
          </a:p>
        </p:txBody>
      </p:sp>
      <p:pic>
        <p:nvPicPr>
          <p:cNvPr id="7170" name="Picture 2" descr="Table 3.7: The big picture. This is a comparison of the memory allocation schemes discussed in Chapters 2 and 3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104900"/>
            <a:ext cx="72675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5569803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(table </a:t>
            </a:r>
            <a:r>
              <a:rPr lang="en-US" sz="1600" b="1" dirty="0">
                <a:latin typeface="+mn-lt"/>
                <a:ea typeface="ＭＳ Ｐゴシック" pitchFamily="34" charset="-128"/>
              </a:rPr>
              <a:t>3.7</a:t>
            </a:r>
            <a:r>
              <a:rPr lang="en-US" sz="1600" b="1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) </a:t>
            </a:r>
          </a:p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The big picture. This is a comparison of the memory allocation schemes discussed in Chapters 2 and 3. </a:t>
            </a:r>
          </a:p>
          <a:p>
            <a:pPr eaLnBrk="0" hangingPunct="0"/>
            <a:r>
              <a:rPr lang="en-US" sz="1600" i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© Cengage Learning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539853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Conclusion (2 of 2)</a:t>
            </a:r>
          </a:p>
        </p:txBody>
      </p:sp>
      <p:pic>
        <p:nvPicPr>
          <p:cNvPr id="8194" name="Picture 2" descr="Table 3.7 (cont'd.): The big picture. This is a comparison of the memory allocation schemes discussed in Chapters 2 and 3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106424"/>
            <a:ext cx="72675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4765344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latin typeface="+mn-lt"/>
                <a:ea typeface="ＭＳ Ｐゴシック" pitchFamily="34" charset="-128"/>
              </a:rPr>
              <a:t>(table 3.7) (cont’d.) </a:t>
            </a:r>
          </a:p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The big picture. This is a comparison of the memory allocation schemes discussed in Chapters 2 and 3.</a:t>
            </a:r>
            <a:b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</a:br>
            <a:r>
              <a:rPr lang="en-US" sz="1600" i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© Cengage Learning 2018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674670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title"/>
          </p:nvPr>
        </p:nvSpPr>
        <p:spPr>
          <a:xfrm>
            <a:off x="747136" y="457200"/>
            <a:ext cx="8026400" cy="296235"/>
          </a:xfrm>
        </p:spPr>
        <p:txBody>
          <a:bodyPr/>
          <a:lstStyle/>
          <a:p>
            <a:r>
              <a:rPr lang="en-US" dirty="0"/>
              <a:t> Chapter 4</a:t>
            </a:r>
          </a:p>
        </p:txBody>
      </p:sp>
      <p:sp>
        <p:nvSpPr>
          <p:cNvPr id="4101" name="Rectangle 1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25237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chapter, you should be able to describe:</a:t>
            </a:r>
          </a:p>
          <a:p>
            <a:r>
              <a:rPr lang="en-US" dirty="0"/>
              <a:t>How job scheduling and process scheduling compare</a:t>
            </a:r>
          </a:p>
          <a:p>
            <a:r>
              <a:rPr lang="en-US" dirty="0"/>
              <a:t>How several process scheduling algorithms work</a:t>
            </a:r>
          </a:p>
          <a:p>
            <a:r>
              <a:rPr lang="en-US" dirty="0"/>
              <a:t>How the process scheduling policies can be implemented</a:t>
            </a:r>
          </a:p>
          <a:p>
            <a:r>
              <a:rPr lang="en-US" dirty="0"/>
              <a:t>How processes and threads compare</a:t>
            </a:r>
          </a:p>
          <a:p>
            <a:r>
              <a:rPr lang="en-US" dirty="0"/>
              <a:t>How the interrupt handler manages pauses in processing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639329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711F4-23C9-4659-810D-596937E85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14" y="1828661"/>
            <a:ext cx="7425572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19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2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US" sz="2600" dirty="0"/>
              <a:t>Overview</a:t>
            </a:r>
            <a:endParaRPr lang="en-CA" sz="2600" dirty="0"/>
          </a:p>
        </p:txBody>
      </p:sp>
      <p:sp>
        <p:nvSpPr>
          <p:cNvPr id="6148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system</a:t>
            </a:r>
          </a:p>
          <a:p>
            <a:pPr lvl="1"/>
            <a:r>
              <a:rPr lang="en-US" dirty="0"/>
              <a:t>Single user</a:t>
            </a:r>
          </a:p>
          <a:p>
            <a:pPr lvl="1"/>
            <a:r>
              <a:rPr lang="en-US" dirty="0"/>
              <a:t>One processor: busy only when executing the user’s job or system software</a:t>
            </a:r>
          </a:p>
          <a:p>
            <a:r>
              <a:rPr lang="en-US" dirty="0"/>
              <a:t>Multiprogramming environment: multiple processes competing to be run by a single CPU</a:t>
            </a:r>
          </a:p>
          <a:p>
            <a:pPr lvl="1"/>
            <a:r>
              <a:rPr lang="en-US" dirty="0"/>
              <a:t>Requires fair and efficient CPU allocation for each job</a:t>
            </a:r>
          </a:p>
          <a:p>
            <a:r>
              <a:rPr lang="en-US" dirty="0"/>
              <a:t>Single processor systems</a:t>
            </a:r>
          </a:p>
          <a:p>
            <a:pPr lvl="1"/>
            <a:r>
              <a:rPr lang="en-US" dirty="0"/>
              <a:t>Addressed in this chapter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088578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CPU Chip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026" name="Picture 2" descr="Image result for proc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8" y="1447800"/>
            <a:ext cx="7434943" cy="431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11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Definitions (1 of 3)</a:t>
            </a:r>
            <a:endParaRPr lang="en-CA" sz="2800" dirty="0"/>
          </a:p>
        </p:txBody>
      </p:sp>
      <p:sp>
        <p:nvSpPr>
          <p:cNvPr id="7172" name="Rectangle 2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15338" cy="4448910"/>
          </a:xfrm>
        </p:spPr>
        <p:txBody>
          <a:bodyPr/>
          <a:lstStyle/>
          <a:p>
            <a:r>
              <a:rPr lang="en-US" sz="2400" b="1" dirty="0"/>
              <a:t>Processor </a:t>
            </a:r>
            <a:r>
              <a:rPr lang="en-US" sz="2400" dirty="0"/>
              <a:t>(CPU)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dirty="0"/>
              <a:t>Performs calculations and executes programs</a:t>
            </a:r>
            <a:endParaRPr lang="en-CA" sz="2200" dirty="0"/>
          </a:p>
          <a:p>
            <a:r>
              <a:rPr lang="en-CA" sz="2400" b="1" dirty="0"/>
              <a:t>Program</a:t>
            </a:r>
            <a:r>
              <a:rPr lang="en-CA" sz="2400" dirty="0"/>
              <a:t> (job)</a:t>
            </a:r>
          </a:p>
          <a:p>
            <a:pPr lvl="1"/>
            <a:r>
              <a:rPr lang="en-CA" sz="2200" b="1" dirty="0"/>
              <a:t>In</a:t>
            </a:r>
            <a:r>
              <a:rPr lang="en-US" sz="2200" b="1" dirty="0"/>
              <a:t>active </a:t>
            </a:r>
            <a:r>
              <a:rPr lang="en-US" sz="2200" dirty="0"/>
              <a:t>unit, e.g., file stored on a disk</a:t>
            </a:r>
          </a:p>
          <a:p>
            <a:pPr lvl="1">
              <a:spcAft>
                <a:spcPts val="1200"/>
              </a:spcAft>
            </a:pPr>
            <a:r>
              <a:rPr lang="en-CA" sz="2200" dirty="0"/>
              <a:t>Unit of work submitted by the user</a:t>
            </a:r>
          </a:p>
          <a:p>
            <a:r>
              <a:rPr lang="en-CA" sz="2400" b="1" dirty="0"/>
              <a:t>Process</a:t>
            </a:r>
            <a:r>
              <a:rPr lang="en-CA" sz="2400" dirty="0"/>
              <a:t> (task)</a:t>
            </a:r>
            <a:endParaRPr lang="en-US" sz="2400" dirty="0"/>
          </a:p>
          <a:p>
            <a:pPr lvl="1"/>
            <a:r>
              <a:rPr lang="en-CA" sz="2200" b="1" dirty="0"/>
              <a:t>Active </a:t>
            </a:r>
            <a:r>
              <a:rPr lang="en-CA" sz="2200" dirty="0"/>
              <a:t>entity</a:t>
            </a:r>
          </a:p>
          <a:p>
            <a:pPr lvl="2"/>
            <a:r>
              <a:rPr lang="en-CA" sz="2200" dirty="0"/>
              <a:t>Requires resources (processor, special registers, etc.) to</a:t>
            </a:r>
            <a:r>
              <a:rPr lang="en-US" sz="2200" dirty="0"/>
              <a:t> </a:t>
            </a:r>
            <a:r>
              <a:rPr lang="en-CA" sz="2200" dirty="0"/>
              <a:t>perform function</a:t>
            </a:r>
          </a:p>
          <a:p>
            <a:pPr lvl="1"/>
            <a:r>
              <a:rPr lang="en-CA" sz="2200" dirty="0"/>
              <a:t>Executable program single instance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770893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Definitions (2 of 3)</a:t>
            </a:r>
            <a:endParaRPr lang="en-CA" sz="2800" dirty="0"/>
          </a:p>
        </p:txBody>
      </p:sp>
      <p:sp>
        <p:nvSpPr>
          <p:cNvPr id="7172" name="Rectangle 2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15338" cy="4885953"/>
          </a:xfrm>
        </p:spPr>
        <p:txBody>
          <a:bodyPr/>
          <a:lstStyle/>
          <a:p>
            <a:r>
              <a:rPr lang="en-US" sz="2400" b="1" dirty="0"/>
              <a:t>Thread</a:t>
            </a:r>
          </a:p>
          <a:p>
            <a:pPr lvl="1"/>
            <a:r>
              <a:rPr lang="en-US" sz="2200" dirty="0"/>
              <a:t>Portion of a process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Runs independently</a:t>
            </a:r>
          </a:p>
          <a:p>
            <a:r>
              <a:rPr lang="en-US" sz="2400" b="1" dirty="0"/>
              <a:t>Multithreading</a:t>
            </a:r>
          </a:p>
          <a:p>
            <a:pPr lvl="1"/>
            <a:r>
              <a:rPr lang="en-US" sz="2200" dirty="0"/>
              <a:t>Allows applications to manage a separate process with several threads of control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Example: Web browsers</a:t>
            </a:r>
          </a:p>
          <a:p>
            <a:r>
              <a:rPr lang="en-US" sz="2400" b="1" dirty="0"/>
              <a:t>Multiprogramming</a:t>
            </a:r>
          </a:p>
          <a:p>
            <a:pPr lvl="1"/>
            <a:r>
              <a:rPr lang="en-US" sz="2200" dirty="0"/>
              <a:t>Processor allocated to each job or each process for a time period</a:t>
            </a:r>
          </a:p>
          <a:p>
            <a:pPr lvl="1"/>
            <a:r>
              <a:rPr lang="en-US" sz="2200" dirty="0"/>
              <a:t>Deallocated at appropriate moment: delicate task</a:t>
            </a:r>
          </a:p>
          <a:p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403637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Definitions (3 of 3)</a:t>
            </a:r>
            <a:endParaRPr lang="en-CA" sz="2800" dirty="0"/>
          </a:p>
        </p:txBody>
      </p:sp>
      <p:sp>
        <p:nvSpPr>
          <p:cNvPr id="8196" name="Rectangle 13"/>
          <p:cNvSpPr>
            <a:spLocks noGrp="1" noChangeArrowheads="1"/>
          </p:cNvSpPr>
          <p:nvPr>
            <p:ph idx="1"/>
          </p:nvPr>
        </p:nvSpPr>
        <p:spPr>
          <a:xfrm>
            <a:off x="365125" y="1371600"/>
            <a:ext cx="8415338" cy="4487382"/>
          </a:xfrm>
        </p:spPr>
        <p:txBody>
          <a:bodyPr/>
          <a:lstStyle/>
          <a:p>
            <a:r>
              <a:rPr lang="en-US" sz="2400" b="1" dirty="0"/>
              <a:t>Interrupt</a:t>
            </a:r>
          </a:p>
          <a:p>
            <a:pPr lvl="1"/>
            <a:r>
              <a:rPr lang="en-US" sz="2200" dirty="0"/>
              <a:t>Call for help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Activates higher-priority program</a:t>
            </a:r>
          </a:p>
          <a:p>
            <a:r>
              <a:rPr lang="en-US" sz="2400" b="1" dirty="0"/>
              <a:t>Context switch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Saving job processing information when interrupted</a:t>
            </a:r>
          </a:p>
          <a:p>
            <a:r>
              <a:rPr lang="en-US" sz="2400" b="1" dirty="0"/>
              <a:t>Completed jobs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Finished or terminated</a:t>
            </a:r>
          </a:p>
          <a:p>
            <a:r>
              <a:rPr lang="en-US" sz="2400" b="1" dirty="0"/>
              <a:t>Single processor</a:t>
            </a:r>
          </a:p>
          <a:p>
            <a:pPr lvl="1"/>
            <a:r>
              <a:rPr lang="en-US" sz="2200" dirty="0"/>
              <a:t>May be shared by several jobs (processes)</a:t>
            </a:r>
          </a:p>
          <a:p>
            <a:pPr lvl="1"/>
            <a:r>
              <a:rPr lang="en-US" sz="2200" dirty="0"/>
              <a:t>Requires scheduling policy and scheduling algorithm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683970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About Multi-Core Technologies</a:t>
            </a:r>
          </a:p>
        </p:txBody>
      </p:sp>
      <p:sp>
        <p:nvSpPr>
          <p:cNvPr id="9220" name="Rectangle 11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3764107"/>
          </a:xfrm>
        </p:spPr>
        <p:txBody>
          <a:bodyPr/>
          <a:lstStyle/>
          <a:p>
            <a:r>
              <a:rPr lang="en-US" sz="2400" dirty="0"/>
              <a:t>Dual-core, quad-core, or other multi-core CPU</a:t>
            </a:r>
          </a:p>
          <a:p>
            <a:pPr lvl="1"/>
            <a:r>
              <a:rPr lang="en-US" sz="2400" dirty="0"/>
              <a:t>More than one processor (core): located on computer chip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Single chip </a:t>
            </a:r>
            <a:r>
              <a:rPr lang="en-US" sz="2400" dirty="0"/>
              <a:t>may contain </a:t>
            </a:r>
            <a:r>
              <a:rPr lang="en-US" sz="2400" b="1" dirty="0"/>
              <a:t>multiple cores</a:t>
            </a:r>
          </a:p>
          <a:p>
            <a:pPr lvl="1"/>
            <a:r>
              <a:rPr lang="en-US" sz="2400" dirty="0"/>
              <a:t>Multi-core engineering</a:t>
            </a:r>
          </a:p>
          <a:p>
            <a:pPr lvl="2"/>
            <a:r>
              <a:rPr lang="en-US" sz="2400" dirty="0"/>
              <a:t>Resolves electrical current leakage and heat problems</a:t>
            </a:r>
          </a:p>
          <a:p>
            <a:pPr lvl="2"/>
            <a:r>
              <a:rPr lang="en-US" sz="2400" dirty="0"/>
              <a:t>Multiple calculations may occur simultaneously </a:t>
            </a:r>
          </a:p>
          <a:p>
            <a:pPr lvl="2"/>
            <a:r>
              <a:rPr lang="en-US" sz="2400" dirty="0"/>
              <a:t>More complex Processor Manager handling: discussed in Chapter 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18105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CA" sz="3200" dirty="0"/>
              <a:t>Operating System</a:t>
            </a:r>
            <a:r>
              <a:rPr lang="en-US" sz="3200" dirty="0"/>
              <a:t> Software (1 of 2)</a:t>
            </a:r>
            <a:endParaRPr lang="en-CA" sz="3200" dirty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5099858"/>
          </a:xfrm>
        </p:spPr>
        <p:txBody>
          <a:bodyPr/>
          <a:lstStyle/>
          <a:p>
            <a:r>
              <a:rPr lang="en-US" sz="2600" dirty="0"/>
              <a:t>Includes 6 essential subsystem managers</a:t>
            </a:r>
          </a:p>
          <a:p>
            <a:pPr lvl="1">
              <a:spcAft>
                <a:spcPts val="300"/>
              </a:spcAft>
            </a:pPr>
            <a:r>
              <a:rPr lang="en-US" sz="2400" b="1" dirty="0"/>
              <a:t>Memory</a:t>
            </a:r>
            <a:r>
              <a:rPr lang="en-US" sz="2400" dirty="0"/>
              <a:t> Manager</a:t>
            </a:r>
          </a:p>
          <a:p>
            <a:pPr lvl="1">
              <a:spcAft>
                <a:spcPts val="300"/>
              </a:spcAft>
            </a:pPr>
            <a:r>
              <a:rPr lang="en-US" sz="2400" b="1" dirty="0"/>
              <a:t>Processor</a:t>
            </a:r>
            <a:r>
              <a:rPr lang="en-US" sz="2400" dirty="0"/>
              <a:t> Manager</a:t>
            </a:r>
          </a:p>
          <a:p>
            <a:pPr lvl="1">
              <a:spcAft>
                <a:spcPts val="300"/>
              </a:spcAft>
            </a:pPr>
            <a:r>
              <a:rPr lang="en-US" sz="2400" b="1" dirty="0"/>
              <a:t>Device</a:t>
            </a:r>
            <a:r>
              <a:rPr lang="en-US" sz="2400" dirty="0"/>
              <a:t> Manager</a:t>
            </a:r>
          </a:p>
          <a:p>
            <a:pPr lvl="1">
              <a:spcAft>
                <a:spcPts val="300"/>
              </a:spcAft>
            </a:pPr>
            <a:r>
              <a:rPr lang="en-US" sz="2400" b="1" dirty="0"/>
              <a:t>File</a:t>
            </a:r>
            <a:r>
              <a:rPr lang="en-US" sz="2400" dirty="0"/>
              <a:t> Manager</a:t>
            </a:r>
          </a:p>
          <a:p>
            <a:pPr lvl="1">
              <a:spcAft>
                <a:spcPts val="300"/>
              </a:spcAft>
            </a:pPr>
            <a:r>
              <a:rPr lang="en-US" sz="2400" b="1" dirty="0"/>
              <a:t>User</a:t>
            </a:r>
            <a:r>
              <a:rPr lang="en-US" sz="2400" dirty="0"/>
              <a:t> Interface</a:t>
            </a:r>
          </a:p>
          <a:p>
            <a:pPr lvl="1">
              <a:spcAft>
                <a:spcPts val="1200"/>
              </a:spcAft>
            </a:pPr>
            <a:r>
              <a:rPr lang="en-US" sz="2400" b="1" dirty="0"/>
              <a:t>Network</a:t>
            </a:r>
            <a:r>
              <a:rPr lang="en-US" sz="2400" dirty="0"/>
              <a:t> Manager</a:t>
            </a:r>
          </a:p>
          <a:p>
            <a:r>
              <a:rPr lang="en-US" sz="2400" dirty="0"/>
              <a:t>Each manager:</a:t>
            </a:r>
          </a:p>
          <a:p>
            <a:pPr lvl="1"/>
            <a:r>
              <a:rPr lang="en-US" sz="2400" dirty="0"/>
              <a:t>Works closely with other managers</a:t>
            </a:r>
          </a:p>
          <a:p>
            <a:pPr lvl="1"/>
            <a:r>
              <a:rPr lang="en-US" sz="2400" dirty="0"/>
              <a:t>Performs a unique role</a:t>
            </a:r>
          </a:p>
          <a:p>
            <a:pPr lvl="0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Scheduling Submanagers (1 of 2)</a:t>
            </a:r>
          </a:p>
        </p:txBody>
      </p:sp>
      <p:sp>
        <p:nvSpPr>
          <p:cNvPr id="10244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15338" cy="4648200"/>
          </a:xfrm>
        </p:spPr>
        <p:txBody>
          <a:bodyPr/>
          <a:lstStyle/>
          <a:p>
            <a:r>
              <a:rPr lang="en-US" sz="2400" b="1" dirty="0"/>
              <a:t>Processor Manager: </a:t>
            </a:r>
            <a:r>
              <a:rPr lang="en-US" sz="2400" dirty="0"/>
              <a:t>composite of two submanagers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Job Scheduler and Process Scheduler: hierarchical scheduling system</a:t>
            </a:r>
          </a:p>
          <a:p>
            <a:r>
              <a:rPr lang="en-US" sz="2400" b="1" dirty="0"/>
              <a:t>Job Scheduler: </a:t>
            </a:r>
            <a:r>
              <a:rPr lang="en-US" sz="2400" dirty="0"/>
              <a:t>higher-level scheduler</a:t>
            </a:r>
          </a:p>
          <a:p>
            <a:pPr lvl="1"/>
            <a:r>
              <a:rPr lang="en-US" sz="2400" dirty="0"/>
              <a:t>Job scheduling responsibilities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Job initiation based on certain criteria</a:t>
            </a:r>
          </a:p>
          <a:p>
            <a:r>
              <a:rPr lang="en-US" sz="2400" b="1" dirty="0"/>
              <a:t>Process Scheduler: </a:t>
            </a:r>
            <a:r>
              <a:rPr lang="en-US" sz="2400" dirty="0"/>
              <a:t>lower-level scheduler</a:t>
            </a:r>
          </a:p>
          <a:p>
            <a:pPr lvl="1"/>
            <a:r>
              <a:rPr lang="en-US" sz="2400" dirty="0"/>
              <a:t>Process scheduling responsibilities </a:t>
            </a:r>
          </a:p>
          <a:p>
            <a:pPr lvl="1"/>
            <a:r>
              <a:rPr lang="en-US" sz="2400" dirty="0"/>
              <a:t>Determines execution steps</a:t>
            </a:r>
          </a:p>
          <a:p>
            <a:pPr lvl="1"/>
            <a:r>
              <a:rPr lang="en-US" sz="2400" dirty="0"/>
              <a:t>Process scheduling: based on certain criteria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644111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Scheduling Submanagers </a:t>
            </a:r>
            <a:r>
              <a:rPr lang="en-US" sz="2800" dirty="0"/>
              <a:t>2 of 2)</a:t>
            </a:r>
            <a:endParaRPr lang="en-CA" sz="2800" dirty="0"/>
          </a:p>
        </p:txBody>
      </p:sp>
      <p:sp>
        <p:nvSpPr>
          <p:cNvPr id="11268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15338" cy="4425827"/>
          </a:xfrm>
        </p:spPr>
        <p:txBody>
          <a:bodyPr/>
          <a:lstStyle/>
          <a:p>
            <a:r>
              <a:rPr lang="en-US" sz="2400" b="1" dirty="0"/>
              <a:t>Job Scheduler functions </a:t>
            </a:r>
          </a:p>
          <a:p>
            <a:pPr lvl="1"/>
            <a:r>
              <a:rPr lang="en-US" sz="2400" dirty="0"/>
              <a:t>Selects incoming job from queue</a:t>
            </a:r>
          </a:p>
          <a:p>
            <a:pPr lvl="1"/>
            <a:r>
              <a:rPr lang="en-US" sz="2400" dirty="0"/>
              <a:t>Places in process queue</a:t>
            </a:r>
          </a:p>
          <a:p>
            <a:pPr lvl="1"/>
            <a:r>
              <a:rPr lang="en-US" sz="2400" dirty="0"/>
              <a:t>Decides on job initiation criteria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Process scheduling algorithm and priority</a:t>
            </a:r>
          </a:p>
          <a:p>
            <a:r>
              <a:rPr lang="en-US" sz="2400" b="1" dirty="0"/>
              <a:t>Goal</a:t>
            </a:r>
          </a:p>
          <a:p>
            <a:pPr lvl="1"/>
            <a:r>
              <a:rPr lang="en-US" sz="2400" dirty="0"/>
              <a:t>Sequence jobs </a:t>
            </a:r>
          </a:p>
          <a:p>
            <a:pPr lvl="2"/>
            <a:r>
              <a:rPr lang="en-US" sz="2400" dirty="0"/>
              <a:t>Efficient system resource utilization</a:t>
            </a:r>
          </a:p>
          <a:p>
            <a:pPr lvl="1"/>
            <a:r>
              <a:rPr lang="en-US" sz="2400" dirty="0"/>
              <a:t>Balance I/O interaction and computation</a:t>
            </a:r>
          </a:p>
          <a:p>
            <a:pPr lvl="1"/>
            <a:r>
              <a:rPr lang="en-US" sz="2400" dirty="0"/>
              <a:t>Keep most system components busy most of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651348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Process Scheduler (1 of 2)</a:t>
            </a:r>
          </a:p>
        </p:txBody>
      </p:sp>
      <p:sp>
        <p:nvSpPr>
          <p:cNvPr id="12292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15338" cy="4619726"/>
          </a:xfrm>
        </p:spPr>
        <p:txBody>
          <a:bodyPr/>
          <a:lstStyle/>
          <a:p>
            <a:r>
              <a:rPr lang="en-US" sz="2400" b="1" dirty="0"/>
              <a:t>Process Scheduler functions</a:t>
            </a:r>
          </a:p>
          <a:p>
            <a:pPr lvl="1"/>
            <a:r>
              <a:rPr lang="en-US" sz="2400" dirty="0"/>
              <a:t>Determines job to get CPU resource</a:t>
            </a:r>
          </a:p>
          <a:p>
            <a:pPr lvl="2"/>
            <a:r>
              <a:rPr lang="en-US" sz="2400" dirty="0"/>
              <a:t>When and how long</a:t>
            </a:r>
          </a:p>
          <a:p>
            <a:pPr lvl="1"/>
            <a:r>
              <a:rPr lang="en-US" sz="2400" dirty="0"/>
              <a:t>Decides interrupt processing</a:t>
            </a:r>
          </a:p>
          <a:p>
            <a:pPr lvl="1"/>
            <a:r>
              <a:rPr lang="en-US" sz="2400" dirty="0"/>
              <a:t>Determines queues for job movement during execution</a:t>
            </a:r>
          </a:p>
          <a:p>
            <a:pPr lvl="1"/>
            <a:r>
              <a:rPr lang="en-US" sz="2400" dirty="0"/>
              <a:t>Recognizes job conclusion</a:t>
            </a:r>
          </a:p>
          <a:p>
            <a:pPr lvl="2"/>
            <a:r>
              <a:rPr lang="en-US" sz="2400" dirty="0"/>
              <a:t>Determines job termination</a:t>
            </a:r>
          </a:p>
          <a:p>
            <a:pPr lvl="2"/>
            <a:endParaRPr lang="en-US" sz="2400" dirty="0"/>
          </a:p>
          <a:p>
            <a:r>
              <a:rPr lang="en-US" sz="2400" dirty="0"/>
              <a:t>Lower-level scheduler in the hierarchy </a:t>
            </a:r>
          </a:p>
          <a:p>
            <a:pPr lvl="1"/>
            <a:r>
              <a:rPr lang="en-US" sz="2400" dirty="0"/>
              <a:t>Assigns CPU to execute individual actions: jobs placed on READY queue by the Job Scheduler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485745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Process Scheduler (2 of 2)</a:t>
            </a:r>
            <a:endParaRPr lang="en-CA" sz="2800" dirty="0"/>
          </a:p>
        </p:txBody>
      </p:sp>
      <p:sp>
        <p:nvSpPr>
          <p:cNvPr id="15364" name="Rectangle 11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15338" cy="3636380"/>
          </a:xfrm>
        </p:spPr>
        <p:txBody>
          <a:bodyPr/>
          <a:lstStyle/>
          <a:p>
            <a:r>
              <a:rPr lang="en-US" sz="2800" dirty="0"/>
              <a:t>Exploits common computer program traits</a:t>
            </a:r>
          </a:p>
          <a:p>
            <a:pPr lvl="1"/>
            <a:r>
              <a:rPr lang="en-US" sz="2400" dirty="0"/>
              <a:t>Programs alternate between two cycles</a:t>
            </a:r>
          </a:p>
          <a:p>
            <a:pPr lvl="2"/>
            <a:r>
              <a:rPr lang="en-US" sz="2000" dirty="0"/>
              <a:t>CPU and I/O cycles</a:t>
            </a:r>
          </a:p>
          <a:p>
            <a:pPr lvl="2"/>
            <a:r>
              <a:rPr lang="en-US" sz="2000" dirty="0"/>
              <a:t>Frequency and CPU cycle duration vary</a:t>
            </a:r>
          </a:p>
          <a:p>
            <a:r>
              <a:rPr lang="en-US" sz="2800" dirty="0"/>
              <a:t>General tendencies</a:t>
            </a:r>
          </a:p>
          <a:p>
            <a:pPr lvl="1"/>
            <a:r>
              <a:rPr lang="en-US" sz="2400" dirty="0"/>
              <a:t>I/O-bound job</a:t>
            </a:r>
          </a:p>
          <a:p>
            <a:pPr lvl="2"/>
            <a:r>
              <a:rPr lang="en-US" sz="2000" dirty="0"/>
              <a:t>Many brief CPU cycles and long I/O cycles (printing documents)</a:t>
            </a:r>
          </a:p>
          <a:p>
            <a:pPr lvl="1"/>
            <a:r>
              <a:rPr lang="en-US" sz="2400" dirty="0"/>
              <a:t>CPU-bound job</a:t>
            </a:r>
          </a:p>
          <a:p>
            <a:pPr lvl="2"/>
            <a:r>
              <a:rPr lang="en-US" sz="2000" dirty="0"/>
              <a:t>Many long CPU cycles and shorter I/O cycles (math calculation)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0135359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Job and Process States</a:t>
            </a:r>
          </a:p>
        </p:txBody>
      </p:sp>
      <p:sp>
        <p:nvSpPr>
          <p:cNvPr id="16388" name="Rectangle 9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2994666"/>
          </a:xfrm>
        </p:spPr>
        <p:txBody>
          <a:bodyPr/>
          <a:lstStyle/>
          <a:p>
            <a:r>
              <a:rPr lang="en-CA" sz="2400" dirty="0"/>
              <a:t>Status changes: as a job or process moves</a:t>
            </a:r>
            <a:r>
              <a:rPr lang="en-US" sz="2400" dirty="0"/>
              <a:t> </a:t>
            </a:r>
            <a:r>
              <a:rPr lang="en-CA" sz="2400" dirty="0"/>
              <a:t>through the system</a:t>
            </a:r>
          </a:p>
          <a:p>
            <a:pPr lvl="1"/>
            <a:r>
              <a:rPr lang="en-CA" sz="2400" dirty="0"/>
              <a:t>HOLD</a:t>
            </a:r>
          </a:p>
          <a:p>
            <a:pPr lvl="1"/>
            <a:r>
              <a:rPr lang="en-CA" sz="2400" dirty="0"/>
              <a:t>READY</a:t>
            </a:r>
          </a:p>
          <a:p>
            <a:pPr lvl="1"/>
            <a:r>
              <a:rPr lang="en-CA" sz="2400" dirty="0"/>
              <a:t>WAITING</a:t>
            </a:r>
          </a:p>
          <a:p>
            <a:pPr lvl="1"/>
            <a:r>
              <a:rPr lang="en-CA" sz="2400" dirty="0"/>
              <a:t>RUNNING</a:t>
            </a:r>
          </a:p>
          <a:p>
            <a:pPr lvl="1"/>
            <a:r>
              <a:rPr lang="en-CA" sz="2400" dirty="0"/>
              <a:t>FINISHED</a:t>
            </a:r>
          </a:p>
          <a:p>
            <a:r>
              <a:rPr lang="en-CA" sz="2400" dirty="0"/>
              <a:t>Referred to as job status or process status, respectively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7360591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Scheduling Policies and Algorithms (1 of 2)</a:t>
            </a:r>
          </a:p>
        </p:txBody>
      </p:sp>
      <p:sp>
        <p:nvSpPr>
          <p:cNvPr id="26628" name="Rectangle 11"/>
          <p:cNvSpPr>
            <a:spLocks noGrp="1" noChangeArrowheads="1"/>
          </p:cNvSpPr>
          <p:nvPr>
            <p:ph idx="1"/>
          </p:nvPr>
        </p:nvSpPr>
        <p:spPr>
          <a:xfrm>
            <a:off x="365125" y="1371600"/>
            <a:ext cx="8415338" cy="4191000"/>
          </a:xfrm>
        </p:spPr>
        <p:txBody>
          <a:bodyPr/>
          <a:lstStyle/>
          <a:p>
            <a:r>
              <a:rPr lang="en-CA" sz="2400" dirty="0"/>
              <a:t>Multiprogramming environment</a:t>
            </a:r>
          </a:p>
          <a:p>
            <a:pPr lvl="1"/>
            <a:r>
              <a:rPr lang="en-CA" sz="2400" dirty="0"/>
              <a:t>More jobs than resources at any given time</a:t>
            </a:r>
          </a:p>
          <a:p>
            <a:pPr lvl="1"/>
            <a:endParaRPr lang="en-CA" sz="2400" dirty="0"/>
          </a:p>
          <a:p>
            <a:r>
              <a:rPr lang="en-CA" sz="2400" dirty="0"/>
              <a:t>Operating system pre-scheduling task</a:t>
            </a:r>
          </a:p>
          <a:p>
            <a:pPr lvl="1"/>
            <a:r>
              <a:rPr lang="en-CA" sz="2400" dirty="0"/>
              <a:t>Resolve three</a:t>
            </a:r>
            <a:r>
              <a:rPr lang="en-US" sz="2400" dirty="0"/>
              <a:t> system </a:t>
            </a:r>
            <a:r>
              <a:rPr lang="en-CA" sz="2400" dirty="0"/>
              <a:t>limitations</a:t>
            </a:r>
          </a:p>
          <a:p>
            <a:pPr lvl="2"/>
            <a:r>
              <a:rPr lang="en-CA" sz="2400" dirty="0"/>
              <a:t>Finite number of resources (disk drives, printers,</a:t>
            </a:r>
            <a:r>
              <a:rPr lang="en-US" sz="2400" dirty="0"/>
              <a:t> </a:t>
            </a:r>
            <a:r>
              <a:rPr lang="en-CA" sz="2400" dirty="0"/>
              <a:t>tape drives)</a:t>
            </a:r>
          </a:p>
          <a:p>
            <a:pPr lvl="2"/>
            <a:r>
              <a:rPr lang="en-CA" sz="2400" dirty="0"/>
              <a:t>Some resources cannot be shared once allocated</a:t>
            </a:r>
            <a:r>
              <a:rPr lang="en-US" sz="2400" dirty="0"/>
              <a:t> </a:t>
            </a:r>
            <a:r>
              <a:rPr lang="en-CA" sz="2400" dirty="0"/>
              <a:t>(printers)</a:t>
            </a:r>
          </a:p>
          <a:p>
            <a:pPr lvl="2"/>
            <a:r>
              <a:rPr lang="en-CA" sz="2400" dirty="0"/>
              <a:t>Some resources require operator intervention before reassigning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687045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800" dirty="0"/>
              <a:t>Scheduling Policies</a:t>
            </a:r>
            <a:r>
              <a:rPr lang="en-US" sz="2800" dirty="0"/>
              <a:t> (2 of 2)</a:t>
            </a:r>
            <a:endParaRPr lang="en-CA" sz="2800" dirty="0"/>
          </a:p>
        </p:txBody>
      </p:sp>
      <p:sp>
        <p:nvSpPr>
          <p:cNvPr id="30724" name="Rectangle 11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15338" cy="4825937"/>
          </a:xfrm>
        </p:spPr>
        <p:txBody>
          <a:bodyPr/>
          <a:lstStyle/>
          <a:p>
            <a:r>
              <a:rPr lang="en-US" sz="2400" dirty="0"/>
              <a:t>Types of scheduling policies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/>
            <a:r>
              <a:rPr lang="en-US" sz="2400" b="1" dirty="0"/>
              <a:t>Preemptive</a:t>
            </a:r>
          </a:p>
          <a:p>
            <a:pPr lvl="2"/>
            <a:r>
              <a:rPr lang="en-US" sz="2400" dirty="0"/>
              <a:t>Interrupts job processing and transfers CPU to another job</a:t>
            </a:r>
          </a:p>
          <a:p>
            <a:pPr lvl="2"/>
            <a:r>
              <a:rPr lang="en-US" sz="2400" dirty="0"/>
              <a:t>Used in time-sharing environments</a:t>
            </a:r>
          </a:p>
          <a:p>
            <a:pPr lvl="2"/>
            <a:endParaRPr lang="en-US" sz="2400" dirty="0"/>
          </a:p>
          <a:p>
            <a:pPr lvl="1"/>
            <a:r>
              <a:rPr lang="en-US" sz="2400" b="1" dirty="0"/>
              <a:t>Nonpreemptive</a:t>
            </a:r>
          </a:p>
          <a:p>
            <a:pPr lvl="2"/>
            <a:r>
              <a:rPr lang="en-US" sz="2400" dirty="0"/>
              <a:t>Functions without external interrupts ( interrupts external to the jobs)</a:t>
            </a:r>
          </a:p>
          <a:p>
            <a:pPr lvl="2"/>
            <a:r>
              <a:rPr lang="en-US" sz="2400" dirty="0"/>
              <a:t> job remain in the processing  state uninterrupted until its finished or issues an I/O request. </a:t>
            </a:r>
          </a:p>
          <a:p>
            <a:pPr lvl="2"/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2034006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12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US" sz="2800" dirty="0"/>
              <a:t>Conclusion</a:t>
            </a:r>
          </a:p>
        </p:txBody>
      </p:sp>
      <p:sp>
        <p:nvSpPr>
          <p:cNvPr id="57348" name="Rectangle 1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15338" cy="4582793"/>
          </a:xfrm>
        </p:spPr>
        <p:txBody>
          <a:bodyPr/>
          <a:lstStyle/>
          <a:p>
            <a:r>
              <a:rPr lang="en-US" sz="2400" dirty="0"/>
              <a:t>Processor Manager allocates processor  among all users</a:t>
            </a:r>
          </a:p>
          <a:p>
            <a:r>
              <a:rPr lang="en-US" sz="2400" dirty="0"/>
              <a:t>Job scheduling</a:t>
            </a:r>
          </a:p>
          <a:p>
            <a:pPr lvl="2"/>
            <a:r>
              <a:rPr lang="en-US" sz="2400" dirty="0"/>
              <a:t>Based on characteristics</a:t>
            </a:r>
          </a:p>
          <a:p>
            <a:r>
              <a:rPr lang="en-US" sz="2400" dirty="0"/>
              <a:t>Process and thread scheduling</a:t>
            </a:r>
          </a:p>
          <a:p>
            <a:pPr lvl="1"/>
            <a:r>
              <a:rPr lang="en-US" sz="2400" dirty="0"/>
              <a:t>Instant-by-instant allocation of CPU</a:t>
            </a:r>
          </a:p>
          <a:p>
            <a:r>
              <a:rPr lang="en-US" sz="2400" dirty="0"/>
              <a:t>Interrupt handler: generates and resolves interrupts</a:t>
            </a:r>
          </a:p>
          <a:p>
            <a:r>
              <a:rPr lang="en-US" sz="2400" dirty="0"/>
              <a:t>Each scheduling algorithm is unique</a:t>
            </a:r>
          </a:p>
          <a:p>
            <a:pPr lvl="1"/>
            <a:r>
              <a:rPr lang="en-US" sz="2400" dirty="0"/>
              <a:t>Characteristics, objectives, and applications</a:t>
            </a:r>
          </a:p>
          <a:p>
            <a:r>
              <a:rPr lang="en-US" sz="2400" dirty="0"/>
              <a:t>System designer selects best policy and algorithm</a:t>
            </a:r>
          </a:p>
          <a:p>
            <a:pPr lvl="1"/>
            <a:r>
              <a:rPr lang="en-US" sz="2400" dirty="0"/>
              <a:t>After careful strengths and weaknesses evaluation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807312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  <p:sp>
        <p:nvSpPr>
          <p:cNvPr id="4101" name="Rectangle 11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29700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chapter, you should be able to describe:</a:t>
            </a:r>
          </a:p>
          <a:p>
            <a:r>
              <a:rPr lang="en-US" dirty="0"/>
              <a:t>How system deadlock and livelock can occur</a:t>
            </a:r>
          </a:p>
          <a:p>
            <a:r>
              <a:rPr lang="en-US" dirty="0"/>
              <a:t>How processes can become deadlocked</a:t>
            </a:r>
          </a:p>
          <a:p>
            <a:r>
              <a:rPr lang="en-US" dirty="0"/>
              <a:t>How to detect and recover from deadlocks</a:t>
            </a:r>
          </a:p>
          <a:p>
            <a:r>
              <a:rPr lang="en-US" dirty="0"/>
              <a:t>How to detect and recover from starvation</a:t>
            </a:r>
          </a:p>
          <a:p>
            <a:r>
              <a:rPr lang="en-US" dirty="0"/>
              <a:t>The concept of a race and how to prevent it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2560517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US" sz="2600" dirty="0"/>
              <a:t>Consequences of Poor Synchronization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15338" cy="38379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Resource sharing perspectives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Memory management and processor sharing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Many programs competing for limited resources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Lack of process synchronization consequences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Deadlock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Livelock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Starvation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02278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Main Memory Management (1 of 2) 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4252382"/>
          </a:xfrm>
        </p:spPr>
        <p:txBody>
          <a:bodyPr/>
          <a:lstStyle/>
          <a:p>
            <a:r>
              <a:rPr lang="en-US" sz="2600" dirty="0"/>
              <a:t>In charge of </a:t>
            </a:r>
            <a:r>
              <a:rPr lang="en-US" sz="2600" b="1" dirty="0"/>
              <a:t>main memory</a:t>
            </a:r>
          </a:p>
          <a:p>
            <a:pPr lvl="1"/>
            <a:r>
              <a:rPr lang="en-US" sz="2400" dirty="0"/>
              <a:t>Random access memory (RAM)</a:t>
            </a:r>
          </a:p>
          <a:p>
            <a:pPr lvl="2"/>
            <a:r>
              <a:rPr lang="en-US" sz="2400" dirty="0"/>
              <a:t>Requires constant flow of electricity to hold data</a:t>
            </a:r>
          </a:p>
          <a:p>
            <a:pPr lvl="2"/>
            <a:endParaRPr lang="en-US" sz="2400" dirty="0"/>
          </a:p>
          <a:p>
            <a:r>
              <a:rPr lang="en-US" sz="2600" dirty="0"/>
              <a:t>Responsibilities include: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Checking validity and legality of memory space request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Reallocating memory to make more useable space available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Deallocating memory to reclaim it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Protecting space in main memory occupied by  operating system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974000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US" sz="2600" dirty="0"/>
              <a:t>Consequences of Poor Synchronization (2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15338" cy="5246102"/>
          </a:xfrm>
        </p:spPr>
        <p:txBody>
          <a:bodyPr/>
          <a:lstStyle/>
          <a:p>
            <a:r>
              <a:rPr lang="en-US" sz="2400" b="1" dirty="0"/>
              <a:t>Narrow staircase analogy</a:t>
            </a:r>
          </a:p>
          <a:p>
            <a:pPr lvl="1"/>
            <a:r>
              <a:rPr lang="en-US" sz="2300" dirty="0"/>
              <a:t>Staircase = system; steps and landings = resources</a:t>
            </a:r>
          </a:p>
          <a:p>
            <a:pPr lvl="1"/>
            <a:r>
              <a:rPr lang="en-US" sz="2300" dirty="0"/>
              <a:t>Stairs: only wide enough for one person</a:t>
            </a:r>
          </a:p>
          <a:p>
            <a:pPr lvl="1"/>
            <a:r>
              <a:rPr lang="en-US" sz="2300" dirty="0"/>
              <a:t>Landing at each floor: room for two people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Deadlock: </a:t>
            </a:r>
            <a:r>
              <a:rPr lang="en-US" sz="2400" dirty="0"/>
              <a:t>two people meet on the stairs</a:t>
            </a:r>
          </a:p>
          <a:p>
            <a:pPr lvl="1"/>
            <a:r>
              <a:rPr lang="en-US" sz="2300" dirty="0"/>
              <a:t>Neither retreats</a:t>
            </a:r>
          </a:p>
          <a:p>
            <a:r>
              <a:rPr lang="en-US" sz="2400" b="1" dirty="0"/>
              <a:t>Livelock: </a:t>
            </a:r>
            <a:r>
              <a:rPr lang="en-US" sz="2400" dirty="0"/>
              <a:t>two people on a landing</a:t>
            </a:r>
          </a:p>
          <a:p>
            <a:pPr lvl="1"/>
            <a:r>
              <a:rPr lang="en-US" sz="2300" dirty="0"/>
              <a:t>Each time one takes a step to the side, the other mirrors that step; neither moves forward</a:t>
            </a:r>
          </a:p>
          <a:p>
            <a:r>
              <a:rPr lang="en-US" sz="2400" b="1" dirty="0"/>
              <a:t>Starvation: </a:t>
            </a:r>
            <a:r>
              <a:rPr lang="en-US" sz="2400" dirty="0"/>
              <a:t>people wait on landing for a break to go up the stairs</a:t>
            </a:r>
          </a:p>
          <a:p>
            <a:pPr lvl="1"/>
            <a:r>
              <a:rPr lang="en-US" sz="2300" dirty="0"/>
              <a:t>Break never comes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610130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US" sz="2600" dirty="0"/>
              <a:t>Consequences of Poor Synchronization (3 of 3)</a:t>
            </a:r>
            <a:endParaRPr lang="en-CA" sz="2600" dirty="0"/>
          </a:p>
        </p:txBody>
      </p:sp>
      <p:sp>
        <p:nvSpPr>
          <p:cNvPr id="7172" name="Rectangle 11"/>
          <p:cNvSpPr>
            <a:spLocks noGrp="1" noChangeArrowheads="1"/>
          </p:cNvSpPr>
          <p:nvPr>
            <p:ph idx="1"/>
          </p:nvPr>
        </p:nvSpPr>
        <p:spPr>
          <a:xfrm>
            <a:off x="365125" y="1371600"/>
            <a:ext cx="8415338" cy="4681282"/>
          </a:xfrm>
        </p:spPr>
        <p:txBody>
          <a:bodyPr/>
          <a:lstStyle/>
          <a:p>
            <a:r>
              <a:rPr lang="en-US" sz="2400" dirty="0"/>
              <a:t>Affects entire system </a:t>
            </a:r>
          </a:p>
          <a:p>
            <a:pPr lvl="1"/>
            <a:r>
              <a:rPr lang="en-US" sz="2300" dirty="0"/>
              <a:t>Affects more than one job</a:t>
            </a:r>
          </a:p>
          <a:p>
            <a:pPr lvl="2"/>
            <a:r>
              <a:rPr lang="en-US" sz="2300" dirty="0"/>
              <a:t>Not just a few programs</a:t>
            </a:r>
          </a:p>
          <a:p>
            <a:pPr lvl="1"/>
            <a:r>
              <a:rPr lang="en-US" sz="2300" dirty="0"/>
              <a:t>All system resources become unavailable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r>
              <a:rPr lang="en-US" sz="2400" dirty="0"/>
              <a:t>More prevalent in interactive systems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r>
              <a:rPr lang="en-US" sz="2400" dirty="0"/>
              <a:t>Real-time systems</a:t>
            </a:r>
          </a:p>
          <a:p>
            <a:pPr lvl="1"/>
            <a:r>
              <a:rPr lang="en-US" sz="2300" dirty="0"/>
              <a:t>Deadlocks quickly become critical situations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r>
              <a:rPr lang="en-US" sz="2400" b="1" dirty="0"/>
              <a:t>OS must prevent or resolve</a:t>
            </a:r>
            <a:endParaRPr lang="en-CA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4709632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CA" sz="2600" dirty="0"/>
              <a:t>Several Examples of a Deadlock</a:t>
            </a:r>
          </a:p>
        </p:txBody>
      </p:sp>
      <p:sp>
        <p:nvSpPr>
          <p:cNvPr id="9220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15338" cy="4647426"/>
          </a:xfrm>
        </p:spPr>
        <p:txBody>
          <a:bodyPr/>
          <a:lstStyle/>
          <a:p>
            <a:r>
              <a:rPr lang="en-CA" sz="2400" dirty="0"/>
              <a:t>Nonsharable/nonpreemptable resources</a:t>
            </a:r>
          </a:p>
          <a:p>
            <a:pPr lvl="1"/>
            <a:r>
              <a:rPr lang="en-CA" sz="2400" dirty="0"/>
              <a:t>Allocated to jobs requiring same type of resources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CA" sz="2400" dirty="0"/>
          </a:p>
          <a:p>
            <a:r>
              <a:rPr lang="en-CA" sz="2400" dirty="0"/>
              <a:t>Resource types locked by competing jobs</a:t>
            </a:r>
          </a:p>
          <a:p>
            <a:pPr lvl="1"/>
            <a:r>
              <a:rPr lang="en-CA" sz="2400" dirty="0"/>
              <a:t>File requests</a:t>
            </a:r>
          </a:p>
          <a:p>
            <a:pPr lvl="1"/>
            <a:r>
              <a:rPr lang="en-CA" sz="2400" dirty="0"/>
              <a:t>Databases</a:t>
            </a:r>
          </a:p>
          <a:p>
            <a:pPr lvl="1"/>
            <a:r>
              <a:rPr lang="en-CA" sz="2400" dirty="0"/>
              <a:t>Dedicated device allocation</a:t>
            </a:r>
          </a:p>
          <a:p>
            <a:pPr lvl="1"/>
            <a:r>
              <a:rPr lang="en-CA" sz="2400" dirty="0"/>
              <a:t>Multiple device allocation </a:t>
            </a:r>
          </a:p>
          <a:p>
            <a:pPr lvl="1"/>
            <a:r>
              <a:rPr lang="en-CA" sz="2400" dirty="0"/>
              <a:t>Spooling</a:t>
            </a:r>
          </a:p>
          <a:p>
            <a:pPr lvl="1"/>
            <a:r>
              <a:rPr lang="en-CA" sz="2400" dirty="0"/>
              <a:t>Disk sharing</a:t>
            </a:r>
          </a:p>
          <a:p>
            <a:pPr lvl="1"/>
            <a:endParaRPr lang="en-CA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4871504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CA" sz="2600" dirty="0"/>
              <a:t>Strategies for Handling Deadlocks (1 of 2)</a:t>
            </a:r>
          </a:p>
        </p:txBody>
      </p:sp>
      <p:sp>
        <p:nvSpPr>
          <p:cNvPr id="38916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202606"/>
            <a:ext cx="8415338" cy="5277599"/>
          </a:xfrm>
        </p:spPr>
        <p:txBody>
          <a:bodyPr/>
          <a:lstStyle/>
          <a:p>
            <a:r>
              <a:rPr lang="en-CA" sz="2400" b="1" dirty="0"/>
              <a:t>Prevention</a:t>
            </a:r>
          </a:p>
          <a:p>
            <a:pPr lvl="1"/>
            <a:r>
              <a:rPr lang="en-CA" sz="2200" dirty="0"/>
              <a:t>Prevent occurrence of one condition</a:t>
            </a:r>
          </a:p>
          <a:p>
            <a:pPr lvl="2">
              <a:spcAft>
                <a:spcPts val="600"/>
              </a:spcAft>
            </a:pPr>
            <a:r>
              <a:rPr lang="en-US" sz="2200" dirty="0"/>
              <a:t>Mutual exclusion, resource holding, no preemption, circular wait</a:t>
            </a:r>
            <a:r>
              <a:rPr lang="en-US" dirty="0"/>
              <a:t>	</a:t>
            </a:r>
            <a:endParaRPr lang="en-CA" dirty="0"/>
          </a:p>
          <a:p>
            <a:r>
              <a:rPr lang="en-CA" sz="2400" b="1" dirty="0"/>
              <a:t>Avoidance</a:t>
            </a: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CA" sz="2200" dirty="0"/>
              <a:t>Avoid deadlock if it becomes probable</a:t>
            </a:r>
          </a:p>
          <a:p>
            <a:pPr lvl="2"/>
            <a:r>
              <a:rPr lang="en-CA" sz="2200" dirty="0"/>
              <a:t>System knows ahead of time </a:t>
            </a:r>
          </a:p>
          <a:p>
            <a:pPr lvl="3">
              <a:spcAft>
                <a:spcPts val="600"/>
              </a:spcAft>
            </a:pPr>
            <a:r>
              <a:rPr lang="en-CA" sz="2200" dirty="0"/>
              <a:t>Sequence of</a:t>
            </a:r>
            <a:r>
              <a:rPr lang="en-US" sz="2200" dirty="0"/>
              <a:t> </a:t>
            </a:r>
            <a:r>
              <a:rPr lang="en-CA" sz="2200" dirty="0"/>
              <a:t>requests associated with each active process</a:t>
            </a:r>
          </a:p>
          <a:p>
            <a:r>
              <a:rPr lang="en-CA" sz="2400" b="1" dirty="0"/>
              <a:t>Detection</a:t>
            </a:r>
            <a:endParaRPr lang="en-US" sz="2400" b="1" dirty="0"/>
          </a:p>
          <a:p>
            <a:pPr lvl="1"/>
            <a:r>
              <a:rPr lang="en-CA" sz="2200" dirty="0"/>
              <a:t>Detect deadlock when it occurs – ( detection algorithm)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CA" sz="23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400" b="1" dirty="0"/>
              <a:t>Recovery</a:t>
            </a:r>
          </a:p>
          <a:p>
            <a:pPr lvl="1"/>
            <a:r>
              <a:rPr lang="en-CA" sz="2300" dirty="0"/>
              <a:t>Resume system normalcy quickly and gracefully</a:t>
            </a:r>
          </a:p>
          <a:p>
            <a:pPr lvl="1"/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6125280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CA" sz="2600" dirty="0"/>
              <a:t>Strategies for Handling Deadlocks (2 of 2)</a:t>
            </a:r>
          </a:p>
        </p:txBody>
      </p:sp>
      <p:sp>
        <p:nvSpPr>
          <p:cNvPr id="52228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15338" cy="5334000"/>
          </a:xfrm>
        </p:spPr>
        <p:txBody>
          <a:bodyPr/>
          <a:lstStyle/>
          <a:p>
            <a:r>
              <a:rPr lang="en-US" sz="2400" b="1" dirty="0"/>
              <a:t>Recovery methods</a:t>
            </a:r>
          </a:p>
          <a:p>
            <a:pPr lvl="1"/>
            <a:r>
              <a:rPr lang="en-CA" sz="2400" dirty="0"/>
              <a:t>Terminate every job</a:t>
            </a:r>
            <a:r>
              <a:rPr lang="en-US" sz="2400" dirty="0"/>
              <a:t> </a:t>
            </a:r>
            <a:r>
              <a:rPr lang="en-CA" sz="2400" dirty="0"/>
              <a:t>active in system</a:t>
            </a:r>
          </a:p>
          <a:p>
            <a:pPr lvl="2"/>
            <a:r>
              <a:rPr lang="en-CA" sz="2200" dirty="0"/>
              <a:t>Restart jobs from beginning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 lvl="1"/>
            <a:r>
              <a:rPr lang="en-CA" sz="2400" dirty="0"/>
              <a:t>Terminate only jobs involved in deadlock</a:t>
            </a:r>
          </a:p>
          <a:p>
            <a:pPr lvl="2"/>
            <a:r>
              <a:rPr lang="en-CA" sz="2200" dirty="0"/>
              <a:t>Ask users to resubmit jobs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/>
            <a:r>
              <a:rPr lang="en-CA" sz="2400" dirty="0"/>
              <a:t>Identify jobs involved in deadlock</a:t>
            </a:r>
          </a:p>
          <a:p>
            <a:pPr lvl="2"/>
            <a:r>
              <a:rPr lang="en-CA" sz="2200" dirty="0"/>
              <a:t>Terminate</a:t>
            </a:r>
            <a:r>
              <a:rPr lang="en-US" sz="2200" dirty="0"/>
              <a:t> </a:t>
            </a:r>
            <a:r>
              <a:rPr lang="en-CA" sz="2200" dirty="0"/>
              <a:t>jobs one at a time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CA" sz="2400" dirty="0"/>
          </a:p>
          <a:p>
            <a:pPr lvl="1"/>
            <a:r>
              <a:rPr lang="en-US" sz="2400" dirty="0"/>
              <a:t>Stop new jobs from entering system</a:t>
            </a:r>
          </a:p>
          <a:p>
            <a:pPr lvl="2"/>
            <a:r>
              <a:rPr lang="en-US" sz="2200" dirty="0"/>
              <a:t>Allow non-deadlocked jobs to complete</a:t>
            </a:r>
          </a:p>
          <a:p>
            <a:pPr lvl="2"/>
            <a:r>
              <a:rPr lang="en-US" sz="2200" dirty="0"/>
              <a:t>Releases resources when complete</a:t>
            </a:r>
          </a:p>
          <a:p>
            <a:pPr marL="457200" lvl="2" indent="0">
              <a:buNone/>
            </a:pPr>
            <a:endParaRPr lang="en-CA" sz="2200" dirty="0"/>
          </a:p>
          <a:p>
            <a:pPr lvl="1"/>
            <a:endParaRPr lang="en-CA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5886254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CA" sz="2600" dirty="0"/>
              <a:t>Strategies for Handling Deadlocks (2 of 2)</a:t>
            </a:r>
          </a:p>
        </p:txBody>
      </p:sp>
      <p:sp>
        <p:nvSpPr>
          <p:cNvPr id="52228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15338" cy="5334000"/>
          </a:xfrm>
        </p:spPr>
        <p:txBody>
          <a:bodyPr/>
          <a:lstStyle/>
          <a:p>
            <a:r>
              <a:rPr lang="en-US" sz="2400" b="1" dirty="0"/>
              <a:t>Recovery methods</a:t>
            </a:r>
          </a:p>
          <a:p>
            <a:pPr lvl="1"/>
            <a:r>
              <a:rPr lang="en-CA" sz="2400" dirty="0"/>
              <a:t>Terminate every job</a:t>
            </a:r>
            <a:r>
              <a:rPr lang="en-US" sz="2400" dirty="0"/>
              <a:t> </a:t>
            </a:r>
            <a:r>
              <a:rPr lang="en-CA" sz="2400" dirty="0"/>
              <a:t>active in system</a:t>
            </a:r>
          </a:p>
          <a:p>
            <a:pPr lvl="2"/>
            <a:r>
              <a:rPr lang="en-CA" sz="2200" dirty="0"/>
              <a:t>Restart jobs from beginning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 lvl="1"/>
            <a:r>
              <a:rPr lang="en-CA" sz="2400" dirty="0"/>
              <a:t>Terminate only jobs involved in deadlock</a:t>
            </a:r>
          </a:p>
          <a:p>
            <a:pPr lvl="2"/>
            <a:r>
              <a:rPr lang="en-CA" sz="2200" dirty="0"/>
              <a:t>Ask users to resubmit jobs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/>
            <a:r>
              <a:rPr lang="en-CA" sz="2400" dirty="0"/>
              <a:t>Identify jobs involved in deadlock</a:t>
            </a:r>
          </a:p>
          <a:p>
            <a:pPr lvl="2"/>
            <a:r>
              <a:rPr lang="en-CA" sz="2200" dirty="0"/>
              <a:t>Terminate</a:t>
            </a:r>
            <a:r>
              <a:rPr lang="en-US" sz="2200" dirty="0"/>
              <a:t> </a:t>
            </a:r>
            <a:r>
              <a:rPr lang="en-CA" sz="2200" dirty="0"/>
              <a:t>jobs one at a time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CA" sz="2400" dirty="0"/>
          </a:p>
          <a:p>
            <a:pPr lvl="1"/>
            <a:r>
              <a:rPr lang="en-US" sz="2400" dirty="0"/>
              <a:t>Stop new jobs from entering system</a:t>
            </a:r>
          </a:p>
          <a:p>
            <a:pPr lvl="2"/>
            <a:r>
              <a:rPr lang="en-US" sz="2200" dirty="0"/>
              <a:t>Allow non-deadlocked jobs to complete</a:t>
            </a:r>
          </a:p>
          <a:p>
            <a:pPr lvl="2"/>
            <a:r>
              <a:rPr lang="en-US" sz="2200" dirty="0"/>
              <a:t>Releases resources when complete</a:t>
            </a:r>
          </a:p>
          <a:p>
            <a:pPr marL="457200" lvl="2" indent="0">
              <a:buNone/>
            </a:pPr>
            <a:endParaRPr lang="en-CA" sz="2200" dirty="0"/>
          </a:p>
          <a:p>
            <a:pPr lvl="1"/>
            <a:endParaRPr lang="en-CA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4983670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69646"/>
            <a:ext cx="8026400" cy="369460"/>
          </a:xfrm>
        </p:spPr>
        <p:txBody>
          <a:bodyPr/>
          <a:lstStyle/>
          <a:p>
            <a:r>
              <a:rPr lang="en-CA" sz="2600" dirty="0"/>
              <a:t>Starvation</a:t>
            </a:r>
            <a:r>
              <a:rPr lang="en-CA" sz="2800" dirty="0"/>
              <a:t> </a:t>
            </a:r>
          </a:p>
        </p:txBody>
      </p:sp>
      <p:sp>
        <p:nvSpPr>
          <p:cNvPr id="55300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15338" cy="5254515"/>
          </a:xfrm>
        </p:spPr>
        <p:txBody>
          <a:bodyPr/>
          <a:lstStyle/>
          <a:p>
            <a:r>
              <a:rPr lang="en-CA" sz="2300" dirty="0"/>
              <a:t>Job execution prevented</a:t>
            </a:r>
          </a:p>
          <a:p>
            <a:pPr lvl="1">
              <a:spcAft>
                <a:spcPts val="1200"/>
              </a:spcAft>
            </a:pPr>
            <a:r>
              <a:rPr lang="en-CA" sz="2200" dirty="0"/>
              <a:t>Where a single job is prevented from completing its execution because it is wanting for resources that never become available.</a:t>
            </a:r>
            <a:endParaRPr lang="en-US" sz="2200" dirty="0"/>
          </a:p>
          <a:p>
            <a:pPr lvl="1"/>
            <a:r>
              <a:rPr lang="en-CA" sz="2200" dirty="0"/>
              <a:t>Results from conservative resource allocation</a:t>
            </a:r>
          </a:p>
          <a:p>
            <a:pPr lvl="2"/>
            <a:r>
              <a:rPr lang="en-US" sz="2200" dirty="0"/>
              <a:t>Less resource is allocated at first</a:t>
            </a:r>
          </a:p>
          <a:p>
            <a:pPr lvl="2"/>
            <a:endParaRPr lang="en-CA" dirty="0"/>
          </a:p>
          <a:p>
            <a:r>
              <a:rPr lang="en-US" sz="2300" dirty="0"/>
              <a:t>Starvation avoidance</a:t>
            </a:r>
          </a:p>
          <a:p>
            <a:pPr lvl="1"/>
            <a:r>
              <a:rPr lang="en-US" sz="2200" dirty="0"/>
              <a:t>Implement algorithm tracking how long each job has been waiting for resources (aging)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Starvation detected: block new jobs until starving jobs satisfied</a:t>
            </a:r>
            <a:endParaRPr lang="en-US" dirty="0"/>
          </a:p>
          <a:p>
            <a:r>
              <a:rPr lang="en-US" sz="2400" b="1" dirty="0"/>
              <a:t>Note: </a:t>
            </a:r>
            <a:r>
              <a:rPr lang="en-CA" sz="2400" dirty="0"/>
              <a:t>While deadlock affects system wide performance, starvation affects individual jobs or processes.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5424786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US" sz="2600" dirty="0"/>
              <a:t>Conclusion (1 of 2)</a:t>
            </a:r>
          </a:p>
        </p:txBody>
      </p:sp>
      <p:sp>
        <p:nvSpPr>
          <p:cNvPr id="58372" name="Rectangle 11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4198072"/>
          </a:xfrm>
        </p:spPr>
        <p:txBody>
          <a:bodyPr/>
          <a:lstStyle/>
          <a:p>
            <a:r>
              <a:rPr lang="en-US" sz="2400" dirty="0"/>
              <a:t>Operating systems</a:t>
            </a:r>
          </a:p>
          <a:p>
            <a:pPr lvl="1"/>
            <a:r>
              <a:rPr lang="en-US" sz="2300" dirty="0"/>
              <a:t>Must dynamically allocate resources while avoiding deadlock and starvation</a:t>
            </a:r>
          </a:p>
          <a:p>
            <a:r>
              <a:rPr lang="en-US" sz="2400" dirty="0"/>
              <a:t>Four methods for dealing with deadlocks</a:t>
            </a:r>
          </a:p>
          <a:p>
            <a:pPr lvl="1"/>
            <a:r>
              <a:rPr lang="en-US" sz="2300" dirty="0"/>
              <a:t>Prevention, avoidance, detection, and recovery</a:t>
            </a:r>
          </a:p>
          <a:p>
            <a:r>
              <a:rPr lang="en-US" sz="2400" dirty="0"/>
              <a:t>Prevention</a:t>
            </a:r>
          </a:p>
          <a:p>
            <a:pPr lvl="1"/>
            <a:r>
              <a:rPr lang="en-US" sz="2300" dirty="0"/>
              <a:t>Remove simultaneous occurrence of one or more conditions: system will become deadlock-free</a:t>
            </a:r>
          </a:p>
          <a:p>
            <a:pPr lvl="1"/>
            <a:r>
              <a:rPr lang="en-US" sz="2300" dirty="0"/>
              <a:t>Prevention algorithms </a:t>
            </a:r>
          </a:p>
          <a:p>
            <a:pPr lvl="2"/>
            <a:r>
              <a:rPr lang="en-US" sz="2300" dirty="0"/>
              <a:t>Complex algorithms and high execution overhead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5927805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US" sz="2600" dirty="0"/>
              <a:t>Conclusion (2 of 2)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3785652"/>
          </a:xfrm>
        </p:spPr>
        <p:txBody>
          <a:bodyPr/>
          <a:lstStyle/>
          <a:p>
            <a:r>
              <a:rPr lang="en-CA" sz="2400" dirty="0"/>
              <a:t>Avoidance</a:t>
            </a:r>
          </a:p>
          <a:p>
            <a:pPr lvl="1"/>
            <a:r>
              <a:rPr lang="en-CA" sz="2400" dirty="0"/>
              <a:t>Clearly identify safe and unsafe states</a:t>
            </a:r>
          </a:p>
          <a:p>
            <a:pPr lvl="1"/>
            <a:r>
              <a:rPr lang="en-US" sz="2400" dirty="0"/>
              <a:t>Keep reserve </a:t>
            </a:r>
            <a:r>
              <a:rPr lang="en-CA" sz="2400" dirty="0"/>
              <a:t>resources to guarantee job completion</a:t>
            </a:r>
          </a:p>
          <a:p>
            <a:pPr lvl="1"/>
            <a:r>
              <a:rPr lang="en-CA" sz="2400" dirty="0"/>
              <a:t>Disadvantage </a:t>
            </a:r>
          </a:p>
          <a:p>
            <a:pPr lvl="2"/>
            <a:r>
              <a:rPr lang="en-US" sz="2400" dirty="0"/>
              <a:t>System not fully utilized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r>
              <a:rPr lang="en-US" sz="2400" dirty="0"/>
              <a:t>When there is no prevention support: </a:t>
            </a:r>
          </a:p>
          <a:p>
            <a:pPr lvl="1"/>
            <a:r>
              <a:rPr lang="en-US" sz="2400" dirty="0"/>
              <a:t>System</a:t>
            </a:r>
            <a:r>
              <a:rPr lang="en-CA" sz="2400" dirty="0"/>
              <a:t> must detect</a:t>
            </a:r>
            <a:r>
              <a:rPr lang="en-US" sz="2400" dirty="0"/>
              <a:t> and</a:t>
            </a:r>
            <a:r>
              <a:rPr lang="en-CA" sz="2400" dirty="0"/>
              <a:t> recover from deadlocks</a:t>
            </a:r>
            <a:endParaRPr lang="en-US" sz="2400" dirty="0"/>
          </a:p>
          <a:p>
            <a:pPr lvl="2"/>
            <a:r>
              <a:rPr lang="en-US" sz="2400" dirty="0"/>
              <a:t>Detection</a:t>
            </a:r>
            <a:r>
              <a:rPr lang="en-CA" sz="2400" dirty="0"/>
              <a:t> relies on selection of victim</a:t>
            </a:r>
            <a:r>
              <a:rPr lang="en-US" sz="2400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4687864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100" name="Rectangle 9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38625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chapter, you should be able to describe:</a:t>
            </a:r>
          </a:p>
          <a:p>
            <a:r>
              <a:rPr lang="en-US" dirty="0"/>
              <a:t>The differences among common configurations of multiprocessing systems</a:t>
            </a:r>
          </a:p>
          <a:p>
            <a:r>
              <a:rPr lang="en-US" dirty="0"/>
              <a:t>How processes and processors compare</a:t>
            </a:r>
          </a:p>
          <a:p>
            <a:r>
              <a:rPr lang="en-US" dirty="0"/>
              <a:t>How multi-core processor technology works</a:t>
            </a:r>
          </a:p>
          <a:p>
            <a:r>
              <a:rPr lang="en-US" dirty="0"/>
              <a:t>How a critical region aids process synchronization</a:t>
            </a:r>
          </a:p>
          <a:p>
            <a:r>
              <a:rPr lang="en-US" dirty="0"/>
              <a:t>Process synchronization software essential concepts</a:t>
            </a:r>
          </a:p>
          <a:p>
            <a:r>
              <a:rPr lang="en-US" dirty="0"/>
              <a:t>How several processors work cooperatively together</a:t>
            </a:r>
          </a:p>
          <a:p>
            <a:r>
              <a:rPr lang="en-US" dirty="0"/>
              <a:t>How jobs, processes, and threads are executed</a:t>
            </a:r>
          </a:p>
          <a:p>
            <a:r>
              <a:rPr lang="en-US" dirty="0"/>
              <a:t>How concurrent programming languages manage tasks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52455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Main Memory Management (2 of 2)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4061112"/>
          </a:xfrm>
        </p:spPr>
        <p:txBody>
          <a:bodyPr/>
          <a:lstStyle/>
          <a:p>
            <a:r>
              <a:rPr lang="en-US" sz="2600" dirty="0"/>
              <a:t>Read-only memory (ROM)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Another type of memory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Critical when computer is powered on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Holds firmware: programming code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When and how to load each piece of the operating system after the power is turned on</a:t>
            </a:r>
          </a:p>
          <a:p>
            <a:pPr lvl="1">
              <a:spcAft>
                <a:spcPts val="1200"/>
              </a:spcAft>
            </a:pPr>
            <a:r>
              <a:rPr lang="en-US" sz="2400" b="1" dirty="0"/>
              <a:t>Non-volatile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Contents retained when the power is turned off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03044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384329"/>
            <a:ext cx="8026400" cy="340093"/>
          </a:xfrm>
        </p:spPr>
        <p:txBody>
          <a:bodyPr/>
          <a:lstStyle/>
          <a:p>
            <a:r>
              <a:rPr lang="en-CA" sz="2600" dirty="0"/>
              <a:t>Overview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A7BB3-DFBA-414C-BC6F-35ED38A78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62" y="1831709"/>
            <a:ext cx="7419475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65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384329"/>
            <a:ext cx="8026400" cy="340093"/>
          </a:xfrm>
        </p:spPr>
        <p:txBody>
          <a:bodyPr/>
          <a:lstStyle/>
          <a:p>
            <a:r>
              <a:rPr lang="en-CA" sz="2600" dirty="0"/>
              <a:t>What Is Parallel Processing? (1 of 3</a:t>
            </a:r>
            <a:r>
              <a:rPr lang="en-CA" dirty="0"/>
              <a:t>)</a:t>
            </a:r>
          </a:p>
        </p:txBody>
      </p:sp>
      <p:sp>
        <p:nvSpPr>
          <p:cNvPr id="6148" name="Rectangle 11"/>
          <p:cNvSpPr>
            <a:spLocks noGrp="1" noChangeArrowheads="1"/>
          </p:cNvSpPr>
          <p:nvPr>
            <p:ph idx="1"/>
          </p:nvPr>
        </p:nvSpPr>
        <p:spPr>
          <a:xfrm>
            <a:off x="365125" y="1371600"/>
            <a:ext cx="8415338" cy="3631763"/>
          </a:xfrm>
        </p:spPr>
        <p:txBody>
          <a:bodyPr/>
          <a:lstStyle/>
          <a:p>
            <a:r>
              <a:rPr lang="en-CA" sz="2400" b="1" dirty="0"/>
              <a:t>Parallel processing or Multiprocessing</a:t>
            </a:r>
          </a:p>
          <a:p>
            <a:pPr lvl="1"/>
            <a:r>
              <a:rPr lang="en-CA" sz="2400" dirty="0"/>
              <a:t>Two or more</a:t>
            </a:r>
            <a:r>
              <a:rPr lang="en-US" sz="2400" dirty="0"/>
              <a:t> </a:t>
            </a:r>
            <a:r>
              <a:rPr lang="en-CA" sz="2400" dirty="0"/>
              <a:t>processors operate in one system at the same time </a:t>
            </a:r>
          </a:p>
          <a:p>
            <a:pPr lvl="2"/>
            <a:r>
              <a:rPr lang="en-CA" sz="2200" dirty="0"/>
              <a:t>Work may or may not be related</a:t>
            </a:r>
          </a:p>
          <a:p>
            <a:pPr lvl="3"/>
            <a:r>
              <a:rPr lang="en-CA" sz="2400" b="1" dirty="0"/>
              <a:t>OR</a:t>
            </a:r>
          </a:p>
          <a:p>
            <a:pPr lvl="1"/>
            <a:r>
              <a:rPr lang="en-CA" sz="2400" dirty="0"/>
              <a:t>Two or more CPUs execute instructions</a:t>
            </a:r>
            <a:r>
              <a:rPr lang="en-US" sz="2400" dirty="0"/>
              <a:t> </a:t>
            </a:r>
            <a:r>
              <a:rPr lang="en-CA" sz="2400" dirty="0"/>
              <a:t>simultaneously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lvl="1"/>
            <a:r>
              <a:rPr lang="en-CA" sz="2400" b="1" dirty="0"/>
              <a:t>Processor Manager</a:t>
            </a:r>
          </a:p>
          <a:p>
            <a:pPr lvl="2"/>
            <a:r>
              <a:rPr lang="en-CA" sz="2400" dirty="0"/>
              <a:t>Coordinates activity of each</a:t>
            </a:r>
            <a:r>
              <a:rPr lang="en-US" sz="2400" dirty="0"/>
              <a:t> </a:t>
            </a:r>
            <a:r>
              <a:rPr lang="en-CA" sz="2400" dirty="0"/>
              <a:t>processor</a:t>
            </a:r>
          </a:p>
          <a:p>
            <a:pPr lvl="2"/>
            <a:r>
              <a:rPr lang="en-CA" sz="2400" dirty="0"/>
              <a:t>Synchronizes interaction among CPUs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2704742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2286000" cy="2286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70" y="609600"/>
            <a:ext cx="3573152" cy="2362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8" y="3810000"/>
            <a:ext cx="5161143" cy="2859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330886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 in Socket Slot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81800" y="1981200"/>
            <a:ext cx="1066800" cy="1327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5239636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Motherboard with 2 CPU Socket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676400" y="5105400"/>
            <a:ext cx="2514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76400" y="4343400"/>
            <a:ext cx="311397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3036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CA" sz="2600" dirty="0"/>
              <a:t>What Is Parallel Processing? </a:t>
            </a:r>
            <a:r>
              <a:rPr lang="en-US" sz="2600" dirty="0"/>
              <a:t>(2 of 3)</a:t>
            </a:r>
            <a:endParaRPr lang="en-CA" sz="2600" dirty="0"/>
          </a:p>
        </p:txBody>
      </p:sp>
      <p:sp>
        <p:nvSpPr>
          <p:cNvPr id="7172" name="Rectangle 11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3947582"/>
          </a:xfrm>
        </p:spPr>
        <p:txBody>
          <a:bodyPr/>
          <a:lstStyle/>
          <a:p>
            <a:r>
              <a:rPr lang="en-CA" sz="2400" dirty="0"/>
              <a:t>Benefits:</a:t>
            </a:r>
            <a:endParaRPr lang="en-US" sz="2400" dirty="0"/>
          </a:p>
          <a:p>
            <a:pPr lvl="1"/>
            <a:r>
              <a:rPr lang="en-CA" sz="2300" b="1" dirty="0"/>
              <a:t>Increased reliability</a:t>
            </a:r>
          </a:p>
          <a:p>
            <a:pPr lvl="2"/>
            <a:r>
              <a:rPr lang="en-US" sz="2400" dirty="0"/>
              <a:t>More than one CPU that can share the load</a:t>
            </a:r>
          </a:p>
          <a:p>
            <a:pPr lvl="2"/>
            <a:r>
              <a:rPr lang="en-US" sz="2400" dirty="0"/>
              <a:t>If one processor fails, others take over: must be designed into the system</a:t>
            </a:r>
            <a:endParaRPr lang="en-US" sz="2400" b="1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300" b="1" dirty="0"/>
          </a:p>
          <a:p>
            <a:pPr lvl="1"/>
            <a:r>
              <a:rPr lang="en-CA" sz="2400" b="1" dirty="0"/>
              <a:t>Faster processing</a:t>
            </a:r>
            <a:endParaRPr lang="en-US" sz="2400" b="1" dirty="0"/>
          </a:p>
          <a:p>
            <a:pPr lvl="2"/>
            <a:r>
              <a:rPr lang="en-CA" sz="2400" dirty="0"/>
              <a:t>Instructions processed in</a:t>
            </a:r>
            <a:r>
              <a:rPr lang="en-US" sz="2400" dirty="0"/>
              <a:t> </a:t>
            </a:r>
            <a:r>
              <a:rPr lang="en-CA" sz="2400" dirty="0"/>
              <a:t>parallel two or more at a time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8740594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CA" sz="2600" dirty="0"/>
              <a:t>What Is Parallel Processing? </a:t>
            </a:r>
            <a:r>
              <a:rPr lang="en-US" sz="2600" dirty="0"/>
              <a:t>(3 of 3)</a:t>
            </a:r>
            <a:endParaRPr lang="en-CA" sz="2600" dirty="0"/>
          </a:p>
        </p:txBody>
      </p:sp>
      <p:sp>
        <p:nvSpPr>
          <p:cNvPr id="8196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15338" cy="3854132"/>
          </a:xfrm>
        </p:spPr>
        <p:txBody>
          <a:bodyPr/>
          <a:lstStyle/>
          <a:p>
            <a:r>
              <a:rPr lang="en-US" sz="2400" dirty="0"/>
              <a:t>Faster instruction processing methods</a:t>
            </a:r>
          </a:p>
          <a:p>
            <a:pPr lvl="1"/>
            <a:r>
              <a:rPr lang="en-US" sz="2300" dirty="0"/>
              <a:t>CPU allocated to each program or job</a:t>
            </a:r>
          </a:p>
          <a:p>
            <a:pPr lvl="1"/>
            <a:r>
              <a:rPr lang="en-US" sz="2300" dirty="0"/>
              <a:t>CPU allocated to each working set or parts of it</a:t>
            </a:r>
          </a:p>
          <a:p>
            <a:pPr lvl="1"/>
            <a:r>
              <a:rPr lang="en-US" sz="2300" dirty="0"/>
              <a:t>Individual instructions subdivided</a:t>
            </a:r>
          </a:p>
          <a:p>
            <a:pPr lvl="2"/>
            <a:r>
              <a:rPr lang="en-US" sz="2200" dirty="0"/>
              <a:t>Each subdivision processed simultaneously</a:t>
            </a:r>
          </a:p>
          <a:p>
            <a:pPr lvl="2">
              <a:spcAft>
                <a:spcPts val="1200"/>
              </a:spcAft>
            </a:pPr>
            <a:r>
              <a:rPr lang="en-US" sz="2200" dirty="0"/>
              <a:t>Concurrent programming</a:t>
            </a:r>
          </a:p>
          <a:p>
            <a:r>
              <a:rPr lang="en-US" sz="2400" b="1" dirty="0"/>
              <a:t>Two major challenges</a:t>
            </a:r>
          </a:p>
          <a:p>
            <a:pPr lvl="1"/>
            <a:r>
              <a:rPr lang="en-US" sz="2300" dirty="0"/>
              <a:t>Connecting processors into workable configurations </a:t>
            </a:r>
          </a:p>
          <a:p>
            <a:pPr lvl="1">
              <a:spcAft>
                <a:spcPts val="1200"/>
              </a:spcAft>
            </a:pPr>
            <a:r>
              <a:rPr lang="en-US" sz="2300" dirty="0"/>
              <a:t>Orchestrating processor interaction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83143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US" sz="2600" dirty="0"/>
              <a:t>Levels of Multiprocessing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idx="1"/>
          </p:nvPr>
        </p:nvSpPr>
        <p:spPr>
          <a:xfrm>
            <a:off x="365125" y="1066800"/>
            <a:ext cx="8415338" cy="2362200"/>
          </a:xfrm>
        </p:spPr>
        <p:txBody>
          <a:bodyPr/>
          <a:lstStyle/>
          <a:p>
            <a:r>
              <a:rPr lang="en-US" sz="2400" dirty="0"/>
              <a:t>Multiprocessing occurs at three levels</a:t>
            </a:r>
          </a:p>
          <a:p>
            <a:pPr lvl="1"/>
            <a:r>
              <a:rPr lang="en-US" sz="2400" dirty="0"/>
              <a:t>Job level</a:t>
            </a:r>
          </a:p>
          <a:p>
            <a:pPr lvl="1"/>
            <a:r>
              <a:rPr lang="en-US" sz="2400" dirty="0"/>
              <a:t>Process level</a:t>
            </a:r>
          </a:p>
          <a:p>
            <a:pPr lvl="1">
              <a:spcAft>
                <a:spcPts val="1800"/>
              </a:spcAft>
            </a:pPr>
            <a:r>
              <a:rPr lang="en-US" sz="2400" dirty="0"/>
              <a:t>Thread level</a:t>
            </a:r>
          </a:p>
          <a:p>
            <a:r>
              <a:rPr lang="en-US" sz="2400" dirty="0"/>
              <a:t>Each level requires different synchronization frequency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5" name="Picture 2" descr="Table 6.2: Typical levels of parallelism and the required synchronization among processors.&#10;">
            <a:extLst>
              <a:ext uri="{FF2B5EF4-FFF2-40B4-BE49-F238E27FC236}">
                <a16:creationId xmlns:a16="http://schemas.microsoft.com/office/drawing/2014/main" id="{1120EFEA-20FC-49E1-9ED3-BCA430A8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06" y="3478957"/>
            <a:ext cx="7336588" cy="296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337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US" sz="2600" dirty="0"/>
              <a:t>Introduction to Multi-Core Processors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4308872"/>
          </a:xfrm>
        </p:spPr>
        <p:txBody>
          <a:bodyPr/>
          <a:lstStyle/>
          <a:p>
            <a:r>
              <a:rPr lang="en-US" sz="2400" b="1" dirty="0"/>
              <a:t>Multi-core processing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Several processors placed on single chip</a:t>
            </a:r>
          </a:p>
          <a:p>
            <a:r>
              <a:rPr lang="en-US" sz="2400" b="1" dirty="0"/>
              <a:t>Problems solved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Current leakage (tunneling) and heat</a:t>
            </a:r>
          </a:p>
          <a:p>
            <a:r>
              <a:rPr lang="en-US" sz="2400" b="1" dirty="0"/>
              <a:t>Solution</a:t>
            </a:r>
          </a:p>
          <a:p>
            <a:pPr lvl="1"/>
            <a:r>
              <a:rPr lang="en-US" sz="2400" dirty="0"/>
              <a:t>Single chip with two processor cores in same space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Allows two sets of simultaneous calculations</a:t>
            </a:r>
          </a:p>
          <a:p>
            <a:pPr lvl="1"/>
            <a:r>
              <a:rPr lang="en-US" sz="2400" dirty="0"/>
              <a:t>Two cores each run more slowly than single core chip … but together better than one.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1392631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CA" sz="2600" dirty="0"/>
              <a:t>Process Synchronization Software 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415338" cy="4650504"/>
          </a:xfrm>
        </p:spPr>
        <p:txBody>
          <a:bodyPr/>
          <a:lstStyle/>
          <a:p>
            <a:r>
              <a:rPr lang="en-US" sz="2400" dirty="0"/>
              <a:t>Successful process synchronization </a:t>
            </a:r>
          </a:p>
          <a:p>
            <a:pPr lvl="1"/>
            <a:r>
              <a:rPr lang="en-US" sz="2400" dirty="0"/>
              <a:t>Lock up resource in used</a:t>
            </a:r>
          </a:p>
          <a:p>
            <a:pPr lvl="2">
              <a:spcAft>
                <a:spcPts val="600"/>
              </a:spcAft>
            </a:pPr>
            <a:r>
              <a:rPr lang="en-US" sz="2400" dirty="0"/>
              <a:t>Protect from other processes until released</a:t>
            </a:r>
          </a:p>
          <a:p>
            <a:pPr lvl="1"/>
            <a:r>
              <a:rPr lang="en-US" sz="2400" dirty="0"/>
              <a:t>Only when resource is released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Waiting process is allowed to use resource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Mistakes in synchronization can result in: </a:t>
            </a:r>
          </a:p>
          <a:p>
            <a:pPr lvl="1"/>
            <a:r>
              <a:rPr lang="en-US" sz="2400" b="1" dirty="0"/>
              <a:t>Starvation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Leave job waiting indefinitely</a:t>
            </a:r>
          </a:p>
          <a:p>
            <a:pPr lvl="1"/>
            <a:r>
              <a:rPr lang="en-US" sz="2400" b="1" dirty="0"/>
              <a:t>Deadlock </a:t>
            </a:r>
          </a:p>
          <a:p>
            <a:pPr lvl="2"/>
            <a:r>
              <a:rPr lang="en-US" sz="2400" dirty="0"/>
              <a:t>If key resource is being used</a:t>
            </a:r>
            <a:endParaRPr lang="en-CA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1740176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CA" sz="2600" dirty="0"/>
              <a:t>Concurrent Programming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538818"/>
            <a:ext cx="8415338" cy="2135969"/>
          </a:xfrm>
        </p:spPr>
        <p:txBody>
          <a:bodyPr/>
          <a:lstStyle/>
          <a:p>
            <a:r>
              <a:rPr lang="en-CA" sz="2400" dirty="0"/>
              <a:t>Another type of multiprocessing</a:t>
            </a:r>
          </a:p>
          <a:p>
            <a:r>
              <a:rPr lang="en-CA" sz="2400" dirty="0"/>
              <a:t>Concurrent processing system</a:t>
            </a:r>
            <a:endParaRPr lang="en-US" sz="2400" dirty="0"/>
          </a:p>
          <a:p>
            <a:pPr lvl="1"/>
            <a:r>
              <a:rPr lang="en-CA" sz="2400" dirty="0"/>
              <a:t>One job uses several processors</a:t>
            </a:r>
          </a:p>
          <a:p>
            <a:pPr lvl="2"/>
            <a:r>
              <a:rPr lang="en-CA" sz="2400" dirty="0"/>
              <a:t>Executes</a:t>
            </a:r>
            <a:r>
              <a:rPr lang="en-US" sz="2400" dirty="0"/>
              <a:t> </a:t>
            </a:r>
            <a:r>
              <a:rPr lang="en-CA" sz="2400" dirty="0"/>
              <a:t>sets of instructions in parallel</a:t>
            </a:r>
          </a:p>
          <a:p>
            <a:pPr lvl="1">
              <a:spcAft>
                <a:spcPts val="1800"/>
              </a:spcAft>
            </a:pPr>
            <a:r>
              <a:rPr lang="en-US" sz="2400" dirty="0"/>
              <a:t>Requires programming language and computer system support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6355715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2854"/>
            <a:ext cx="8026400" cy="343043"/>
          </a:xfrm>
        </p:spPr>
        <p:txBody>
          <a:bodyPr/>
          <a:lstStyle/>
          <a:p>
            <a:r>
              <a:rPr lang="en-US" sz="2600" dirty="0"/>
              <a:t>Conclusion (1 of 2)</a:t>
            </a:r>
          </a:p>
        </p:txBody>
      </p:sp>
      <p:sp>
        <p:nvSpPr>
          <p:cNvPr id="57348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15338" cy="4998291"/>
          </a:xfrm>
        </p:spPr>
        <p:txBody>
          <a:bodyPr/>
          <a:lstStyle/>
          <a:p>
            <a:r>
              <a:rPr lang="en-US" sz="2400" dirty="0"/>
              <a:t>Multiprocessing</a:t>
            </a:r>
          </a:p>
          <a:p>
            <a:pPr lvl="1"/>
            <a:r>
              <a:rPr lang="en-US" sz="2400" dirty="0"/>
              <a:t>Single-processor systems 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Interacting processes obtain control of CPU at different times</a:t>
            </a:r>
          </a:p>
          <a:p>
            <a:pPr lvl="1"/>
            <a:r>
              <a:rPr lang="en-US" sz="2400" dirty="0"/>
              <a:t>Systems with two or more CPUs</a:t>
            </a:r>
          </a:p>
          <a:p>
            <a:pPr lvl="2"/>
            <a:r>
              <a:rPr lang="en-US" sz="2400" dirty="0"/>
              <a:t>Control synchronized by processor manager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Processor communication and cooperation</a:t>
            </a:r>
          </a:p>
          <a:p>
            <a:pPr lvl="1"/>
            <a:r>
              <a:rPr lang="en-US" sz="2400" dirty="0"/>
              <a:t>System configuration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Master/slave, loosely coupled, and symmetric</a:t>
            </a:r>
          </a:p>
          <a:p>
            <a:pPr marL="571500" lvl="1" indent="-285750"/>
            <a:r>
              <a:rPr lang="en-CA" sz="2400" dirty="0"/>
              <a:t>Synchronize processes using hardware and software mechanisms</a:t>
            </a:r>
          </a:p>
          <a:p>
            <a:pPr marL="457200" lvl="2" indent="0">
              <a:buNone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39389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Processor Management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95400"/>
            <a:ext cx="8415338" cy="4762842"/>
          </a:xfrm>
        </p:spPr>
        <p:txBody>
          <a:bodyPr/>
          <a:lstStyle/>
          <a:p>
            <a:r>
              <a:rPr lang="en-US" sz="2400" dirty="0"/>
              <a:t>Allocation of Central Processing Unit (CPU) </a:t>
            </a:r>
          </a:p>
          <a:p>
            <a:r>
              <a:rPr lang="en-US" sz="2400" dirty="0"/>
              <a:t>Tracks process status</a:t>
            </a:r>
          </a:p>
          <a:p>
            <a:pPr lvl="1">
              <a:spcAft>
                <a:spcPts val="1800"/>
              </a:spcAft>
            </a:pPr>
            <a:r>
              <a:rPr lang="en-US" sz="2400" dirty="0"/>
              <a:t>Program’s “instance of execution”</a:t>
            </a:r>
          </a:p>
          <a:p>
            <a:r>
              <a:rPr lang="en-US" sz="2400" dirty="0"/>
              <a:t>Comparable to a traffic controller</a:t>
            </a:r>
          </a:p>
          <a:p>
            <a:pPr lvl="1"/>
            <a:r>
              <a:rPr lang="en-US" sz="2400" dirty="0"/>
              <a:t>When a process is finished or maximum computation time expired</a:t>
            </a:r>
          </a:p>
          <a:p>
            <a:pPr lvl="2">
              <a:spcAft>
                <a:spcPts val="1800"/>
              </a:spcAft>
            </a:pPr>
            <a:r>
              <a:rPr lang="en-US" sz="2400" dirty="0"/>
              <a:t>Processor Manager reclaims the CPU and allocates to next waiting process</a:t>
            </a:r>
          </a:p>
          <a:p>
            <a:r>
              <a:rPr lang="en-US" sz="2400" dirty="0"/>
              <a:t>Computer with multiple CPUs</a:t>
            </a:r>
          </a:p>
          <a:p>
            <a:pPr lvl="2"/>
            <a:r>
              <a:rPr lang="en-US" sz="2400" dirty="0"/>
              <a:t>More complex management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6963805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4329"/>
            <a:ext cx="8026400" cy="340093"/>
          </a:xfrm>
        </p:spPr>
        <p:txBody>
          <a:bodyPr/>
          <a:lstStyle/>
          <a:p>
            <a:r>
              <a:rPr lang="en-US" sz="2600" dirty="0"/>
              <a:t>Conclusion (2 of 2</a:t>
            </a:r>
            <a:r>
              <a:rPr lang="en-US" dirty="0"/>
              <a:t>)</a:t>
            </a:r>
          </a:p>
        </p:txBody>
      </p:sp>
      <p:sp>
        <p:nvSpPr>
          <p:cNvPr id="58372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15338" cy="5210657"/>
          </a:xfrm>
        </p:spPr>
        <p:txBody>
          <a:bodyPr/>
          <a:lstStyle/>
          <a:p>
            <a:r>
              <a:rPr lang="en-CA" sz="2400" dirty="0"/>
              <a:t>Multiprocessing: several configurations</a:t>
            </a:r>
          </a:p>
          <a:p>
            <a:pPr lvl="1"/>
            <a:r>
              <a:rPr lang="en-CA" sz="2400" dirty="0"/>
              <a:t>Single-processor with interacting processes </a:t>
            </a:r>
          </a:p>
          <a:p>
            <a:pPr lvl="1"/>
            <a:r>
              <a:rPr lang="en-CA" sz="2400" dirty="0"/>
              <a:t>Multiple processors: synchronized by Process Manager</a:t>
            </a:r>
          </a:p>
          <a:p>
            <a:pPr lvl="1"/>
            <a:endParaRPr lang="en-CA" sz="2400" dirty="0"/>
          </a:p>
          <a:p>
            <a:r>
              <a:rPr lang="en-CA" sz="2400" dirty="0"/>
              <a:t>Avoid typical problems of synchronization</a:t>
            </a:r>
          </a:p>
          <a:p>
            <a:pPr lvl="1"/>
            <a:r>
              <a:rPr lang="en-CA" sz="2400" dirty="0"/>
              <a:t>Missed waiting</a:t>
            </a:r>
            <a:r>
              <a:rPr lang="en-US" sz="2400" dirty="0"/>
              <a:t> </a:t>
            </a:r>
            <a:r>
              <a:rPr lang="en-CA" sz="2400" dirty="0"/>
              <a:t>customers</a:t>
            </a:r>
          </a:p>
          <a:p>
            <a:pPr lvl="1"/>
            <a:r>
              <a:rPr lang="en-CA" sz="2400" dirty="0"/>
              <a:t>Synchronization of producers and consumers</a:t>
            </a:r>
          </a:p>
          <a:p>
            <a:pPr lvl="1"/>
            <a:r>
              <a:rPr lang="en-CA" sz="2400" dirty="0"/>
              <a:t>Mutual exclusion</a:t>
            </a:r>
            <a:r>
              <a:rPr lang="en-US" sz="2400" dirty="0"/>
              <a:t> </a:t>
            </a:r>
            <a:r>
              <a:rPr lang="en-CA" sz="2400" dirty="0"/>
              <a:t>of readers and writers</a:t>
            </a:r>
          </a:p>
          <a:p>
            <a:pPr lvl="1"/>
            <a:endParaRPr lang="en-US" sz="2400" dirty="0"/>
          </a:p>
          <a:p>
            <a:r>
              <a:rPr lang="en-US" sz="2400" dirty="0"/>
              <a:t>Concurrent processing innovations</a:t>
            </a:r>
          </a:p>
          <a:p>
            <a:pPr lvl="1"/>
            <a:r>
              <a:rPr lang="en-US" sz="2400" dirty="0"/>
              <a:t>Threads and multi-core processors</a:t>
            </a:r>
          </a:p>
          <a:p>
            <a:pPr lvl="1"/>
            <a:endParaRPr lang="en-CA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80585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3228"/>
            <a:ext cx="8026400" cy="422295"/>
          </a:xfrm>
        </p:spPr>
        <p:txBody>
          <a:bodyPr/>
          <a:lstStyle/>
          <a:p>
            <a:r>
              <a:rPr lang="en-US" sz="3200" dirty="0"/>
              <a:t>Device Management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371600"/>
            <a:ext cx="8415338" cy="4525854"/>
          </a:xfrm>
        </p:spPr>
        <p:txBody>
          <a:bodyPr/>
          <a:lstStyle/>
          <a:p>
            <a:r>
              <a:rPr lang="en-US" sz="2600" dirty="0"/>
              <a:t>In charge of connecting with every available device</a:t>
            </a:r>
          </a:p>
          <a:p>
            <a:pPr lvl="1"/>
            <a:r>
              <a:rPr lang="en-US" sz="2400" dirty="0"/>
              <a:t> Printers, ports, disk drives, etc.</a:t>
            </a:r>
          </a:p>
          <a:p>
            <a:pPr lvl="1"/>
            <a:endParaRPr lang="en-US" sz="2400" dirty="0"/>
          </a:p>
          <a:p>
            <a:r>
              <a:rPr lang="en-US" sz="2600" b="1" dirty="0"/>
              <a:t>Responsibilities include:</a:t>
            </a:r>
          </a:p>
          <a:p>
            <a:pPr lvl="1">
              <a:spcAft>
                <a:spcPts val="300"/>
              </a:spcAft>
            </a:pPr>
            <a:r>
              <a:rPr lang="en-US" sz="2400" dirty="0"/>
              <a:t>Choosing most efficient resource allocation method</a:t>
            </a:r>
          </a:p>
          <a:p>
            <a:pPr lvl="2">
              <a:spcAft>
                <a:spcPts val="300"/>
              </a:spcAft>
            </a:pPr>
            <a:r>
              <a:rPr lang="en-US" sz="2400" dirty="0"/>
              <a:t>Based on scheduling policy </a:t>
            </a:r>
          </a:p>
          <a:p>
            <a:pPr lvl="1">
              <a:spcAft>
                <a:spcPts val="300"/>
              </a:spcAft>
            </a:pPr>
            <a:r>
              <a:rPr lang="en-US" sz="2400" dirty="0"/>
              <a:t>Identifying each device uniquely</a:t>
            </a:r>
          </a:p>
          <a:p>
            <a:pPr lvl="1">
              <a:spcAft>
                <a:spcPts val="300"/>
              </a:spcAft>
            </a:pPr>
            <a:r>
              <a:rPr lang="en-US" sz="2400" dirty="0"/>
              <a:t>Starting device operation (when appropriate)</a:t>
            </a:r>
          </a:p>
          <a:p>
            <a:pPr lvl="1">
              <a:spcAft>
                <a:spcPts val="300"/>
              </a:spcAft>
            </a:pPr>
            <a:r>
              <a:rPr lang="en-US" sz="2400" dirty="0"/>
              <a:t>Monitoring device progress</a:t>
            </a:r>
          </a:p>
          <a:p>
            <a:pPr lvl="1">
              <a:spcAft>
                <a:spcPts val="300"/>
              </a:spcAft>
            </a:pPr>
            <a:r>
              <a:rPr lang="en-US" sz="2400" dirty="0"/>
              <a:t>Deallocating the device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856470582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1_PPT_2018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1_PPT_2018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Module1_PPT_2018</Template>
  <TotalTime>0</TotalTime>
  <Words>8098</Words>
  <Application>Microsoft Office PowerPoint</Application>
  <PresentationFormat>On-screen Show (4:3)</PresentationFormat>
  <Paragraphs>873</Paragraphs>
  <Slides>80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Calibri Light</vt:lpstr>
      <vt:lpstr>Times New Roman</vt:lpstr>
      <vt:lpstr>Module1_PPT_2018</vt:lpstr>
      <vt:lpstr>1_Module1_PPT_2018</vt:lpstr>
      <vt:lpstr>Understanding Operating Systems  Review  Chapters 1, 2, 3, 4, 5 &amp; 6 </vt:lpstr>
      <vt:lpstr>Chapter 1</vt:lpstr>
      <vt:lpstr>Introduction</vt:lpstr>
      <vt:lpstr>What is an Operating System?</vt:lpstr>
      <vt:lpstr>Operating System Software (1 of 2)</vt:lpstr>
      <vt:lpstr>Main Memory Management (1 of 2) </vt:lpstr>
      <vt:lpstr>Main Memory Management (2 of 2)</vt:lpstr>
      <vt:lpstr>Processor Management</vt:lpstr>
      <vt:lpstr>Device Management</vt:lpstr>
      <vt:lpstr>File Management</vt:lpstr>
      <vt:lpstr>Network Management</vt:lpstr>
      <vt:lpstr>User Interface</vt:lpstr>
      <vt:lpstr>Cooperation Issues</vt:lpstr>
      <vt:lpstr>An Evolution of Computing Hardware </vt:lpstr>
      <vt:lpstr>Chapter 2</vt:lpstr>
      <vt:lpstr>Introduction (1 of 2)</vt:lpstr>
      <vt:lpstr>Introduction (2 of 2)</vt:lpstr>
      <vt:lpstr>Single-User Contiguous Scheme</vt:lpstr>
      <vt:lpstr>Fixed Partitions (1 of 2)</vt:lpstr>
      <vt:lpstr>Fixed Partitions (2 of 2)</vt:lpstr>
      <vt:lpstr>Dynamic Partitions</vt:lpstr>
      <vt:lpstr>Deallocation</vt:lpstr>
      <vt:lpstr>Relocatable Dynamic Partitions (1 of 2)</vt:lpstr>
      <vt:lpstr>Relocatable Dynamic Partitions (2 of 2)</vt:lpstr>
      <vt:lpstr>Conclusion</vt:lpstr>
      <vt:lpstr>Chapter 3</vt:lpstr>
      <vt:lpstr>Introduction</vt:lpstr>
      <vt:lpstr>Paged Memory Allocation (1 of 2)</vt:lpstr>
      <vt:lpstr>Paged Memory Allocation (2 of 2)</vt:lpstr>
      <vt:lpstr>Demand Paging Memory Allocation (1 of 3)</vt:lpstr>
      <vt:lpstr>Demand Paging Memory Allocation (2 of 3)</vt:lpstr>
      <vt:lpstr>The Importance of the Working Set</vt:lpstr>
      <vt:lpstr>Segmented Memory Allocation (1 of 2)</vt:lpstr>
      <vt:lpstr>Segmented Memory Allocation (2 of 2)</vt:lpstr>
      <vt:lpstr>Segmented/Demand Paged Memory Allocation</vt:lpstr>
      <vt:lpstr>Virtual Memory (1 of 2)</vt:lpstr>
      <vt:lpstr>Virtual Memory (2 of 2)</vt:lpstr>
      <vt:lpstr>Cache Memory (1 of 2)</vt:lpstr>
      <vt:lpstr>Cache Memory (2 of 2)</vt:lpstr>
      <vt:lpstr>Conclusion (1 of 2)</vt:lpstr>
      <vt:lpstr>Conclusion (2 of 2)</vt:lpstr>
      <vt:lpstr> Chapter 4</vt:lpstr>
      <vt:lpstr>Overview</vt:lpstr>
      <vt:lpstr>Overview</vt:lpstr>
      <vt:lpstr> CPU Chip</vt:lpstr>
      <vt:lpstr>Definitions (1 of 3)</vt:lpstr>
      <vt:lpstr>Definitions (2 of 3)</vt:lpstr>
      <vt:lpstr>Definitions (3 of 3)</vt:lpstr>
      <vt:lpstr>About Multi-Core Technologies</vt:lpstr>
      <vt:lpstr>Scheduling Submanagers (1 of 2)</vt:lpstr>
      <vt:lpstr>Scheduling Submanagers 2 of 2)</vt:lpstr>
      <vt:lpstr>Process Scheduler (1 of 2)</vt:lpstr>
      <vt:lpstr>Process Scheduler (2 of 2)</vt:lpstr>
      <vt:lpstr>Job and Process States</vt:lpstr>
      <vt:lpstr>Scheduling Policies and Algorithms (1 of 2)</vt:lpstr>
      <vt:lpstr>Scheduling Policies (2 of 2)</vt:lpstr>
      <vt:lpstr>Conclusion</vt:lpstr>
      <vt:lpstr>Chapter 5</vt:lpstr>
      <vt:lpstr>Consequences of Poor Synchronization (1 of 3)</vt:lpstr>
      <vt:lpstr>Consequences of Poor Synchronization (2 of 3)</vt:lpstr>
      <vt:lpstr>Consequences of Poor Synchronization (3 of 3)</vt:lpstr>
      <vt:lpstr>Several Examples of a Deadlock</vt:lpstr>
      <vt:lpstr>Strategies for Handling Deadlocks (1 of 2)</vt:lpstr>
      <vt:lpstr>Strategies for Handling Deadlocks (2 of 2)</vt:lpstr>
      <vt:lpstr>Strategies for Handling Deadlocks (2 of 2)</vt:lpstr>
      <vt:lpstr>Starvation </vt:lpstr>
      <vt:lpstr>Conclusion (1 of 2)</vt:lpstr>
      <vt:lpstr>Conclusion (2 of 2)</vt:lpstr>
      <vt:lpstr>Chapter 6</vt:lpstr>
      <vt:lpstr>Overview</vt:lpstr>
      <vt:lpstr>What Is Parallel Processing? (1 of 3)</vt:lpstr>
      <vt:lpstr>PowerPoint Presentation</vt:lpstr>
      <vt:lpstr>What Is Parallel Processing? (2 of 3)</vt:lpstr>
      <vt:lpstr>What Is Parallel Processing? (3 of 3)</vt:lpstr>
      <vt:lpstr>Levels of Multiprocessing</vt:lpstr>
      <vt:lpstr>Introduction to Multi-Core Processors</vt:lpstr>
      <vt:lpstr>Process Synchronization Software </vt:lpstr>
      <vt:lpstr>Concurrent Programming</vt:lpstr>
      <vt:lpstr>Conclusion (1 of 2)</vt:lpstr>
      <vt:lpstr>Conclusion (2 of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/>
  <cp:lastModifiedBy/>
  <cp:revision>543</cp:revision>
  <dcterms:created xsi:type="dcterms:W3CDTF">2002-09-27T23:29:22Z</dcterms:created>
  <dcterms:modified xsi:type="dcterms:W3CDTF">2020-03-03T18:47:02Z</dcterms:modified>
</cp:coreProperties>
</file>